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ED144-8BBD-F446-90B0-3CA0164AB9D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0A865-D7D9-DB4C-AEF6-0FEE24099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06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9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8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3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5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31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2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8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0A865-D7D9-DB4C-AEF6-0FEE240998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AFC5-20FB-2E43-A05E-2962ECB0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65BB2-516F-4E4E-9599-D2F2B09CA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3A3F-2BF1-0A48-B4FE-815820C5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96E3-3FE6-E448-9F49-7D8B12D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394E-459B-1642-B1F3-264D68B0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8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CA09-D35B-C242-A886-49402997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33B56-69A2-094F-989D-DFBF527B3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0E9B-AF69-B74A-8B46-975B4ED7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8448-D245-9147-BEE3-B626F88E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6ED5-9481-7648-9B84-03192541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36D50-DF2D-5C45-B8F4-937F7C573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2DAE9-7498-A54C-AB03-DFF22D143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61A6-CF14-DB44-8A09-C6D06830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1B80-35D4-9242-97FE-E509473F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01F0-1BD6-0243-8938-63F04777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61CE-A3CC-944A-8A9D-70B656E2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20B0-AB75-0E4F-89C4-F7398E65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317D-DE5F-AB45-A89C-925FA4EA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ACEB-5FC5-024A-B94B-214FD377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40A6-966C-8D48-9F1F-02F05E0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9CCD-170F-A84D-86EC-9C203F0C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6804-4023-3745-999F-2586E446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FA9C-F084-284C-BFE6-06686EE6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C4B5-6EBF-5D4C-B471-BF524A35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EF0E-B5B8-1349-BAC2-D2B00DE8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ECE9-4EBD-FC42-8BB3-C2FFCE7C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A280-B7E8-5841-B39C-CDA232C2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F005-390A-A848-A2C2-D3B6D603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27FC-BEDD-C343-800A-6200855D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AEC0-7857-E643-B015-5B6D3FFD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6ECC-C5E4-244D-AE9A-B864A2B7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D214-569B-2A47-84E8-F30C16B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04DB-9FA2-B244-A1C6-3EED3E00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F9045-8292-8545-8BF4-53745626F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FB695-7761-5342-BB6B-98457C9A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6D0FD-942B-1D42-9C39-A02C7B49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3C254-8397-B048-8581-6CE68CBA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EDAA7-DD5A-BC42-88D1-F8930076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5852B-8B52-774F-95FC-4AF44F29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699A-09DB-A74E-8B7E-06F5A3AD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3C5F-493A-D143-94A8-DDCF624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8311-2E13-FA46-AEB5-15519252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AB7C0-F80D-2C46-A2A5-D08426C6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85DEF-283C-7F4A-9EE9-02E634B3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49ECD-48AB-EA4F-8E84-EDF951BE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ABA05-DDEF-1E4A-BE2D-EE86AF87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6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67BF-FF2A-9D48-9DF5-ACC7008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0396-9252-B44E-A83F-39B519DA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6B459-A083-504C-BEBD-556367E2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BD9FE-CB2F-F549-B5B5-ADA2B9D4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B4456-D1C8-654E-8570-CB3967E3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847A-E035-9E4F-9507-9F58041B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9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5C8A-F18B-0642-8BC8-ACD68453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A6A62-FFFA-274A-BC25-6A8D067A4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F7385-21E3-B646-81FF-69E81A1D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06A1-6A9B-A841-BCA3-32ECEACD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A042-A6FD-264C-AE29-CBC26479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A55D7-E709-4D41-8E7A-C45FACA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48C75-35C3-A74D-A67A-6685D13E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D6C4-4B25-394A-974E-E8D498CB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B44A-B1FF-9F42-A48D-09A22B83C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B5B3-FB00-0049-8370-F2E921F81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D888-B860-8B41-B8F5-16B76AED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7C114A-0851-E249-BF09-85696F0F93D9}"/>
              </a:ext>
            </a:extLst>
          </p:cNvPr>
          <p:cNvSpPr txBox="1"/>
          <p:nvPr/>
        </p:nvSpPr>
        <p:spPr>
          <a:xfrm>
            <a:off x="502775" y="2369403"/>
            <a:ext cx="11186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An Application of Self Organizing 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E3D96-D4BB-134A-B169-7374223CE12C}"/>
              </a:ext>
            </a:extLst>
          </p:cNvPr>
          <p:cNvSpPr txBox="1"/>
          <p:nvPr/>
        </p:nvSpPr>
        <p:spPr>
          <a:xfrm>
            <a:off x="2254662" y="3760149"/>
            <a:ext cx="768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Organized by Lee Panter</a:t>
            </a:r>
          </a:p>
        </p:txBody>
      </p:sp>
    </p:spTree>
    <p:extLst>
      <p:ext uri="{BB962C8B-B14F-4D97-AF65-F5344CB8AC3E}">
        <p14:creationId xmlns:p14="http://schemas.microsoft.com/office/powerpoint/2010/main" val="161714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228DD-B035-0C40-B515-CA42DDAC2E66}"/>
              </a:ext>
            </a:extLst>
          </p:cNvPr>
          <p:cNvSpPr txBox="1"/>
          <p:nvPr/>
        </p:nvSpPr>
        <p:spPr>
          <a:xfrm>
            <a:off x="4269053" y="1743342"/>
            <a:ext cx="365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Applied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D99A4-4856-814F-A354-4ED7D300D749}"/>
              </a:ext>
            </a:extLst>
          </p:cNvPr>
          <p:cNvSpPr txBox="1"/>
          <p:nvPr/>
        </p:nvSpPr>
        <p:spPr>
          <a:xfrm>
            <a:off x="2741772" y="2930468"/>
            <a:ext cx="67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Introduce Applied Data, Context and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4DE55-B340-8840-8E36-4CA4DCC92D8B}"/>
              </a:ext>
            </a:extLst>
          </p:cNvPr>
          <p:cNvSpPr txBox="1"/>
          <p:nvPr/>
        </p:nvSpPr>
        <p:spPr>
          <a:xfrm>
            <a:off x="2741772" y="3673391"/>
            <a:ext cx="67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Overview of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2884D-B453-6743-B558-2945E36DEE7F}"/>
              </a:ext>
            </a:extLst>
          </p:cNvPr>
          <p:cNvSpPr txBox="1"/>
          <p:nvPr/>
        </p:nvSpPr>
        <p:spPr>
          <a:xfrm>
            <a:off x="2741772" y="4416314"/>
            <a:ext cx="67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Results are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229D6-E10A-7A4E-A353-5C4D3372F5BE}"/>
              </a:ext>
            </a:extLst>
          </p:cNvPr>
          <p:cNvSpPr txBox="1"/>
          <p:nvPr/>
        </p:nvSpPr>
        <p:spPr>
          <a:xfrm>
            <a:off x="2741772" y="5018793"/>
            <a:ext cx="67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this Process Applies to the Consult</a:t>
            </a:r>
          </a:p>
        </p:txBody>
      </p:sp>
    </p:spTree>
    <p:extLst>
      <p:ext uri="{BB962C8B-B14F-4D97-AF65-F5344CB8AC3E}">
        <p14:creationId xmlns:p14="http://schemas.microsoft.com/office/powerpoint/2010/main" val="23236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9EBF2B-8456-9B46-A887-17B832F602B2}"/>
              </a:ext>
            </a:extLst>
          </p:cNvPr>
          <p:cNvSpPr txBox="1"/>
          <p:nvPr/>
        </p:nvSpPr>
        <p:spPr>
          <a:xfrm>
            <a:off x="3116883" y="0"/>
            <a:ext cx="509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stop and smell the </a:t>
            </a:r>
            <a:r>
              <a:rPr lang="en-US" sz="2800" i="1" dirty="0"/>
              <a:t>Irises</a:t>
            </a:r>
            <a:r>
              <a:rPr lang="en-US" sz="2800" dirty="0"/>
              <a:t>..</a:t>
            </a:r>
            <a:r>
              <a:rPr lang="en-US" sz="2800" i="1" dirty="0" err="1"/>
              <a:t>Iri</a:t>
            </a:r>
            <a:r>
              <a:rPr lang="en-US" sz="28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2DD3B-E82B-8842-B6CF-2F2C6A0EBF30}"/>
              </a:ext>
            </a:extLst>
          </p:cNvPr>
          <p:cNvSpPr txBox="1"/>
          <p:nvPr/>
        </p:nvSpPr>
        <p:spPr>
          <a:xfrm>
            <a:off x="504201" y="658026"/>
            <a:ext cx="6802453" cy="414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Consider data with the following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Sepal Width, Sepal Length, Petal Width, and Petal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All continuous measurements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150 distinct flower observations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 species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 measure TRUTH provided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4D90F-D4DC-244B-B9D5-D8ABF437E058}"/>
              </a:ext>
            </a:extLst>
          </p:cNvPr>
          <p:cNvSpPr txBox="1"/>
          <p:nvPr/>
        </p:nvSpPr>
        <p:spPr>
          <a:xfrm>
            <a:off x="6751176" y="675117"/>
            <a:ext cx="583677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Obtained from previous/outside 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Average values of each variable corresponding to each species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4737EA-46EF-AC4F-A407-1EB367C4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730" y="2524082"/>
            <a:ext cx="6151896" cy="15324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BBA2A9-01D0-C446-85E6-63EF136F4D89}"/>
              </a:ext>
            </a:extLst>
          </p:cNvPr>
          <p:cNvSpPr/>
          <p:nvPr/>
        </p:nvSpPr>
        <p:spPr>
          <a:xfrm>
            <a:off x="256374" y="675117"/>
            <a:ext cx="11827379" cy="4042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E38B6-B202-EC48-B805-87C33F5F6F66}"/>
              </a:ext>
            </a:extLst>
          </p:cNvPr>
          <p:cNvSpPr txBox="1"/>
          <p:nvPr/>
        </p:nvSpPr>
        <p:spPr>
          <a:xfrm>
            <a:off x="256374" y="4862984"/>
            <a:ext cx="671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OBJECTIVE: Classify the observations into the three species categories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36E3B-43AC-CB4E-94C3-3713A4D5F407}"/>
              </a:ext>
            </a:extLst>
          </p:cNvPr>
          <p:cNvSpPr txBox="1"/>
          <p:nvPr/>
        </p:nvSpPr>
        <p:spPr>
          <a:xfrm>
            <a:off x="256374" y="5288638"/>
            <a:ext cx="108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86948-3189-864F-B740-C2CDCD9C497E}"/>
              </a:ext>
            </a:extLst>
          </p:cNvPr>
          <p:cNvSpPr txBox="1"/>
          <p:nvPr/>
        </p:nvSpPr>
        <p:spPr>
          <a:xfrm>
            <a:off x="1504058" y="5288638"/>
            <a:ext cx="524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Generate Self-Organizing Map that clusters observations into two-dimensional lattice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C9211-4479-E345-82A8-EDE123EBA6D4}"/>
              </a:ext>
            </a:extLst>
          </p:cNvPr>
          <p:cNvSpPr txBox="1"/>
          <p:nvPr/>
        </p:nvSpPr>
        <p:spPr>
          <a:xfrm>
            <a:off x="1504058" y="5952226"/>
            <a:ext cx="524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Identify unique input characteristics of each node within lattice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BE6C0-1A2E-1D45-91FD-68B3A41111A8}"/>
              </a:ext>
            </a:extLst>
          </p:cNvPr>
          <p:cNvSpPr txBox="1"/>
          <p:nvPr/>
        </p:nvSpPr>
        <p:spPr>
          <a:xfrm>
            <a:off x="6595928" y="5308350"/>
            <a:ext cx="524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Cross-examine features unique to nodes with previously obtained information (table above) to identify probable species classification for all observations within each output node</a:t>
            </a:r>
          </a:p>
        </p:txBody>
      </p:sp>
    </p:spTree>
    <p:extLst>
      <p:ext uri="{BB962C8B-B14F-4D97-AF65-F5344CB8AC3E}">
        <p14:creationId xmlns:p14="http://schemas.microsoft.com/office/powerpoint/2010/main" val="16248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223663-7FF9-1948-9F7F-7CAD92734E50}"/>
              </a:ext>
            </a:extLst>
          </p:cNvPr>
          <p:cNvGrpSpPr/>
          <p:nvPr/>
        </p:nvGrpSpPr>
        <p:grpSpPr>
          <a:xfrm>
            <a:off x="288274" y="246509"/>
            <a:ext cx="5340335" cy="6364982"/>
            <a:chOff x="3417323" y="493018"/>
            <a:chExt cx="5340335" cy="6364982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28D0D8B9-A2C7-A647-9155-E844FB66F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4342" y="493018"/>
              <a:ext cx="5323316" cy="636498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A9DDD2-F3B1-444F-9D46-0BECF27AE6B1}"/>
                </a:ext>
              </a:extLst>
            </p:cNvPr>
            <p:cNvSpPr txBox="1"/>
            <p:nvPr/>
          </p:nvSpPr>
          <p:spPr>
            <a:xfrm>
              <a:off x="8125627" y="7607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C321A3-DC33-F742-89C0-23550E6F9248}"/>
                </a:ext>
              </a:extLst>
            </p:cNvPr>
            <p:cNvSpPr txBox="1"/>
            <p:nvPr/>
          </p:nvSpPr>
          <p:spPr>
            <a:xfrm>
              <a:off x="8125627" y="2400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B47E0B-CD56-7D48-80C7-5ADC6D570968}"/>
                </a:ext>
              </a:extLst>
            </p:cNvPr>
            <p:cNvSpPr txBox="1"/>
            <p:nvPr/>
          </p:nvSpPr>
          <p:spPr>
            <a:xfrm>
              <a:off x="8125627" y="3490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BFB6EE-35E8-954C-B508-95AA241C6C95}"/>
                </a:ext>
              </a:extLst>
            </p:cNvPr>
            <p:cNvSpPr txBox="1"/>
            <p:nvPr/>
          </p:nvSpPr>
          <p:spPr>
            <a:xfrm>
              <a:off x="8111365" y="522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7BA5F-B32F-174A-B5FC-A2F6E5767932}"/>
                </a:ext>
              </a:extLst>
            </p:cNvPr>
            <p:cNvSpPr txBox="1"/>
            <p:nvPr/>
          </p:nvSpPr>
          <p:spPr>
            <a:xfrm>
              <a:off x="3417323" y="7607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8B6630-09C8-CE4C-950F-05498D30F4BE}"/>
                </a:ext>
              </a:extLst>
            </p:cNvPr>
            <p:cNvSpPr txBox="1"/>
            <p:nvPr/>
          </p:nvSpPr>
          <p:spPr>
            <a:xfrm>
              <a:off x="3417323" y="2518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01218A-D04E-4244-A82C-070918D1D543}"/>
                </a:ext>
              </a:extLst>
            </p:cNvPr>
            <p:cNvSpPr txBox="1"/>
            <p:nvPr/>
          </p:nvSpPr>
          <p:spPr>
            <a:xfrm>
              <a:off x="3417323" y="3590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35662E-B3B2-1847-BEEB-F6551017BCD7}"/>
                </a:ext>
              </a:extLst>
            </p:cNvPr>
            <p:cNvSpPr txBox="1"/>
            <p:nvPr/>
          </p:nvSpPr>
          <p:spPr>
            <a:xfrm>
              <a:off x="3434342" y="522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CF11EF-76A2-AF49-87EE-F74836B295FC}"/>
                </a:ext>
              </a:extLst>
            </p:cNvPr>
            <p:cNvSpPr txBox="1"/>
            <p:nvPr/>
          </p:nvSpPr>
          <p:spPr>
            <a:xfrm>
              <a:off x="5450189" y="54084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4919F-C6E7-484A-BB06-ECF16314A4BC}"/>
                </a:ext>
              </a:extLst>
            </p:cNvPr>
            <p:cNvSpPr txBox="1"/>
            <p:nvPr/>
          </p:nvSpPr>
          <p:spPr>
            <a:xfrm>
              <a:off x="6491496" y="54084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0058AA-2BF5-6943-82C9-20A5268F52AE}"/>
              </a:ext>
            </a:extLst>
          </p:cNvPr>
          <p:cNvSpPr txBox="1"/>
          <p:nvPr/>
        </p:nvSpPr>
        <p:spPr>
          <a:xfrm>
            <a:off x="2958442" y="0"/>
            <a:ext cx="627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 Node Code Visualization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D6504-4CB4-A949-89BF-D9E599C2D4EF}"/>
              </a:ext>
            </a:extLst>
          </p:cNvPr>
          <p:cNvSpPr txBox="1"/>
          <p:nvPr/>
        </p:nvSpPr>
        <p:spPr>
          <a:xfrm>
            <a:off x="3291494" y="514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51A51-1B89-8F49-8651-042E99C138A3}"/>
              </a:ext>
            </a:extLst>
          </p:cNvPr>
          <p:cNvSpPr txBox="1"/>
          <p:nvPr/>
        </p:nvSpPr>
        <p:spPr>
          <a:xfrm>
            <a:off x="2117923" y="514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5C1A0-9044-284A-B1D2-B67A167DCC6F}"/>
              </a:ext>
            </a:extLst>
          </p:cNvPr>
          <p:cNvSpPr txBox="1"/>
          <p:nvPr/>
        </p:nvSpPr>
        <p:spPr>
          <a:xfrm>
            <a:off x="4982316" y="5763662"/>
            <a:ext cx="29225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Output Node Number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E6C967-D6AF-7742-9BEF-012B49F62B71}"/>
              </a:ext>
            </a:extLst>
          </p:cNvPr>
          <p:cNvCxnSpPr>
            <a:cxnSpLocks/>
            <a:stCxn id="19" idx="1"/>
            <a:endCxn id="9" idx="2"/>
          </p:cNvCxnSpPr>
          <p:nvPr/>
        </p:nvCxnSpPr>
        <p:spPr>
          <a:xfrm flipV="1">
            <a:off x="4982316" y="3613666"/>
            <a:ext cx="165105" cy="238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0A42AB-60E5-E143-8FE7-20EE1AE6917B}"/>
              </a:ext>
            </a:extLst>
          </p:cNvPr>
          <p:cNvCxnSpPr>
            <a:cxnSpLocks/>
            <a:stCxn id="19" idx="1"/>
            <a:endCxn id="8" idx="2"/>
          </p:cNvCxnSpPr>
          <p:nvPr/>
        </p:nvCxnSpPr>
        <p:spPr>
          <a:xfrm flipV="1">
            <a:off x="4982316" y="2522950"/>
            <a:ext cx="223614" cy="347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93AF4-2430-E948-BAEC-E66C72CBF357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3664133" y="5346584"/>
            <a:ext cx="1318183" cy="64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D69BAE-ABCA-F244-96F2-DCC8B3A1FF89}"/>
              </a:ext>
            </a:extLst>
          </p:cNvPr>
          <p:cNvCxnSpPr>
            <a:cxnSpLocks/>
            <a:stCxn id="19" idx="1"/>
            <a:endCxn id="10" idx="2"/>
          </p:cNvCxnSpPr>
          <p:nvPr/>
        </p:nvCxnSpPr>
        <p:spPr>
          <a:xfrm flipV="1">
            <a:off x="4982316" y="5347291"/>
            <a:ext cx="150843" cy="64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FBFBAB1A-006A-8642-99BD-598D337EF43A}"/>
              </a:ext>
            </a:extLst>
          </p:cNvPr>
          <p:cNvSpPr/>
          <p:nvPr/>
        </p:nvSpPr>
        <p:spPr>
          <a:xfrm>
            <a:off x="5281245" y="893391"/>
            <a:ext cx="521049" cy="4457887"/>
          </a:xfrm>
          <a:prstGeom prst="rightBrace">
            <a:avLst>
              <a:gd name="adj1" fmla="val 8333"/>
              <a:gd name="adj2" fmla="val 501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B0828-F8FB-134F-A1B4-72BA387A17DB}"/>
              </a:ext>
            </a:extLst>
          </p:cNvPr>
          <p:cNvSpPr txBox="1"/>
          <p:nvPr/>
        </p:nvSpPr>
        <p:spPr>
          <a:xfrm>
            <a:off x="6443613" y="664100"/>
            <a:ext cx="5727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Magnitude of pie sections represent average expression feature for all observations classified within that node</a:t>
            </a:r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EB62D39C-6D1D-0D45-926D-3901E3C9A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402" y="1973232"/>
            <a:ext cx="4084324" cy="3402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9CE444-716B-D647-A08B-CB3203919696}"/>
              </a:ext>
            </a:extLst>
          </p:cNvPr>
          <p:cNvSpPr txBox="1"/>
          <p:nvPr/>
        </p:nvSpPr>
        <p:spPr>
          <a:xfrm>
            <a:off x="9581267" y="5688161"/>
            <a:ext cx="23842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Quantity Chart.  Observations within node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ABF1B2-0145-9048-A0C6-2BBDE0B32A52}"/>
              </a:ext>
            </a:extLst>
          </p:cNvPr>
          <p:cNvCxnSpPr>
            <a:cxnSpLocks/>
          </p:cNvCxnSpPr>
          <p:nvPr/>
        </p:nvCxnSpPr>
        <p:spPr>
          <a:xfrm flipH="1" flipV="1">
            <a:off x="9233558" y="5376098"/>
            <a:ext cx="344321" cy="84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7FDC02-1C79-9F4E-AF34-D9F54DEFB1F3}"/>
              </a:ext>
            </a:extLst>
          </p:cNvPr>
          <p:cNvSpPr txBox="1"/>
          <p:nvPr/>
        </p:nvSpPr>
        <p:spPr>
          <a:xfrm>
            <a:off x="5765168" y="1950398"/>
            <a:ext cx="19239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Self Organizing Map with 4x4 output visualization layer</a:t>
            </a:r>
          </a:p>
        </p:txBody>
      </p:sp>
    </p:spTree>
    <p:extLst>
      <p:ext uri="{BB962C8B-B14F-4D97-AF65-F5344CB8AC3E}">
        <p14:creationId xmlns:p14="http://schemas.microsoft.com/office/powerpoint/2010/main" val="392454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6F6858-D50B-3A43-97C5-5A6CB49E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518"/>
            <a:ext cx="5520583" cy="665048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C83376-1434-9240-84F1-99DD7F95A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118" y="675836"/>
            <a:ext cx="6944882" cy="1729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1AD5D-0DB9-F04C-96B1-98AD484E642E}"/>
              </a:ext>
            </a:extLst>
          </p:cNvPr>
          <p:cNvSpPr txBox="1"/>
          <p:nvPr/>
        </p:nvSpPr>
        <p:spPr>
          <a:xfrm>
            <a:off x="3996711" y="0"/>
            <a:ext cx="3477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Inferential Mapping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43C43D2C-9A3B-8745-BACF-974D9F5615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66"/>
          <a:stretch/>
        </p:blipFill>
        <p:spPr>
          <a:xfrm>
            <a:off x="5247118" y="2613342"/>
            <a:ext cx="6889495" cy="352095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AA7A74-0615-334B-8FBF-106E4A5222F1}"/>
              </a:ext>
            </a:extLst>
          </p:cNvPr>
          <p:cNvCxnSpPr/>
          <p:nvPr/>
        </p:nvCxnSpPr>
        <p:spPr>
          <a:xfrm>
            <a:off x="5588950" y="3247402"/>
            <a:ext cx="628115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45F9DBF-2B5F-ED43-BAB8-770DFD1C774F}"/>
              </a:ext>
            </a:extLst>
          </p:cNvPr>
          <p:cNvSpPr/>
          <p:nvPr/>
        </p:nvSpPr>
        <p:spPr>
          <a:xfrm rot="735339">
            <a:off x="5035387" y="3817675"/>
            <a:ext cx="4581358" cy="281342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7A63EF86-73C7-DE4B-8CF4-9704C5BD4881}"/>
              </a:ext>
            </a:extLst>
          </p:cNvPr>
          <p:cNvCxnSpPr>
            <a:stCxn id="41" idx="1"/>
          </p:cNvCxnSpPr>
          <p:nvPr/>
        </p:nvCxnSpPr>
        <p:spPr>
          <a:xfrm rot="16200000" flipV="1">
            <a:off x="4807874" y="2762029"/>
            <a:ext cx="1295186" cy="997812"/>
          </a:xfrm>
          <a:prstGeom prst="curvedConnector3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D028E25-68E0-234E-A651-7770B0D2EEC3}"/>
              </a:ext>
            </a:extLst>
          </p:cNvPr>
          <p:cNvSpPr/>
          <p:nvPr/>
        </p:nvSpPr>
        <p:spPr>
          <a:xfrm rot="20819166">
            <a:off x="10904809" y="3520124"/>
            <a:ext cx="1130213" cy="28134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3F59AF0C-ED5E-9C40-8090-364ED06C4D61}"/>
              </a:ext>
            </a:extLst>
          </p:cNvPr>
          <p:cNvCxnSpPr>
            <a:cxnSpLocks/>
            <a:stCxn id="45" idx="4"/>
          </p:cNvCxnSpPr>
          <p:nvPr/>
        </p:nvCxnSpPr>
        <p:spPr>
          <a:xfrm rot="5400000" flipH="1">
            <a:off x="5862597" y="373322"/>
            <a:ext cx="1104093" cy="10744090"/>
          </a:xfrm>
          <a:prstGeom prst="curvedConnector4">
            <a:avLst>
              <a:gd name="adj1" fmla="val -47795"/>
              <a:gd name="adj2" fmla="val 63887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E42E987-7856-6040-A95E-678C684C01C4}"/>
              </a:ext>
            </a:extLst>
          </p:cNvPr>
          <p:cNvSpPr/>
          <p:nvPr/>
        </p:nvSpPr>
        <p:spPr>
          <a:xfrm rot="20819166">
            <a:off x="9716930" y="3786609"/>
            <a:ext cx="1130213" cy="2813420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5EF7615-9817-624B-AD12-AD2F62D65F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88316" y="3853409"/>
            <a:ext cx="5338035" cy="1331121"/>
          </a:xfrm>
          <a:prstGeom prst="curvedConnector3">
            <a:avLst>
              <a:gd name="adj1" fmla="val 50000"/>
            </a:avLst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E966431-412A-3049-979D-3B5D5C7C75A6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9968356" y="2371468"/>
            <a:ext cx="1377458" cy="99211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7268D51-602E-EA4A-A020-6F0BC68352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78710" y="1033009"/>
            <a:ext cx="1630527" cy="3966253"/>
          </a:xfrm>
          <a:prstGeom prst="curvedConnector2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151C4A3A-977F-7548-AE97-435D4226CC8C}"/>
              </a:ext>
            </a:extLst>
          </p:cNvPr>
          <p:cNvCxnSpPr>
            <a:cxnSpLocks/>
          </p:cNvCxnSpPr>
          <p:nvPr/>
        </p:nvCxnSpPr>
        <p:spPr>
          <a:xfrm rot="5400000">
            <a:off x="9449144" y="2538476"/>
            <a:ext cx="1611799" cy="974047"/>
          </a:xfrm>
          <a:prstGeom prst="curvedConnector3">
            <a:avLst>
              <a:gd name="adj1" fmla="val 50000"/>
            </a:avLst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CE7B1A-9EA8-8F42-B3FC-AAA00ED54AE3}"/>
              </a:ext>
            </a:extLst>
          </p:cNvPr>
          <p:cNvSpPr txBox="1"/>
          <p:nvPr/>
        </p:nvSpPr>
        <p:spPr>
          <a:xfrm>
            <a:off x="5670584" y="2632744"/>
            <a:ext cx="3173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Cutline for 3 clusters</a:t>
            </a:r>
          </a:p>
        </p:txBody>
      </p:sp>
    </p:spTree>
    <p:extLst>
      <p:ext uri="{BB962C8B-B14F-4D97-AF65-F5344CB8AC3E}">
        <p14:creationId xmlns:p14="http://schemas.microsoft.com/office/powerpoint/2010/main" val="44973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74BDA-D272-1B44-910F-06029F0F317F}"/>
              </a:ext>
            </a:extLst>
          </p:cNvPr>
          <p:cNvSpPr txBox="1"/>
          <p:nvPr/>
        </p:nvSpPr>
        <p:spPr>
          <a:xfrm>
            <a:off x="4290858" y="153824"/>
            <a:ext cx="3610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Compound Mapping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94CBEC-1B86-6048-AE4F-5400F124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97109"/>
              </p:ext>
            </p:extLst>
          </p:nvPr>
        </p:nvGraphicFramePr>
        <p:xfrm>
          <a:off x="613398" y="1104227"/>
          <a:ext cx="641267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61598637"/>
                    </a:ext>
                  </a:extLst>
                </a:gridCol>
                <a:gridCol w="1521905">
                  <a:extLst>
                    <a:ext uri="{9D8B030D-6E8A-4147-A177-3AD203B41FA5}">
                      <a16:colId xmlns:a16="http://schemas.microsoft.com/office/drawing/2014/main" val="1042705994"/>
                    </a:ext>
                  </a:extLst>
                </a:gridCol>
                <a:gridCol w="1553909">
                  <a:extLst>
                    <a:ext uri="{9D8B030D-6E8A-4147-A177-3AD203B41FA5}">
                      <a16:colId xmlns:a16="http://schemas.microsoft.com/office/drawing/2014/main" val="2067594848"/>
                    </a:ext>
                  </a:extLst>
                </a:gridCol>
                <a:gridCol w="1739773">
                  <a:extLst>
                    <a:ext uri="{9D8B030D-6E8A-4147-A177-3AD203B41FA5}">
                      <a16:colId xmlns:a16="http://schemas.microsoft.com/office/drawing/2014/main" val="2454189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Sepal.Length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Sepal.Width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Petal.Length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Petal.Width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2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7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7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1609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F8E12E-140B-7848-BF7D-5FD413C7CDDB}"/>
              </a:ext>
            </a:extLst>
          </p:cNvPr>
          <p:cNvCxnSpPr>
            <a:cxnSpLocks/>
          </p:cNvCxnSpPr>
          <p:nvPr/>
        </p:nvCxnSpPr>
        <p:spPr>
          <a:xfrm>
            <a:off x="7221196" y="1709159"/>
            <a:ext cx="2221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406F2C-DE52-A54E-AA0B-15EF8E97571C}"/>
              </a:ext>
            </a:extLst>
          </p:cNvPr>
          <p:cNvSpPr txBox="1"/>
          <p:nvPr/>
        </p:nvSpPr>
        <p:spPr>
          <a:xfrm>
            <a:off x="7503714" y="1339827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 (clustering)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A55D70-1BF5-7049-8170-F935EB851F8C}"/>
              </a:ext>
            </a:extLst>
          </p:cNvPr>
          <p:cNvCxnSpPr>
            <a:cxnSpLocks/>
          </p:cNvCxnSpPr>
          <p:nvPr/>
        </p:nvCxnSpPr>
        <p:spPr>
          <a:xfrm>
            <a:off x="7221194" y="2083750"/>
            <a:ext cx="22219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1A7D76-050B-4144-A39E-3A6EF367A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93563"/>
              </p:ext>
            </p:extLst>
          </p:nvPr>
        </p:nvGraphicFramePr>
        <p:xfrm>
          <a:off x="9638223" y="1104227"/>
          <a:ext cx="1991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042">
                  <a:extLst>
                    <a:ext uri="{9D8B030D-6E8A-4147-A177-3AD203B41FA5}">
                      <a16:colId xmlns:a16="http://schemas.microsoft.com/office/drawing/2014/main" val="350948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 Output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0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0728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C4CF0D-16EB-9F4F-8D11-5DDBDB213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507"/>
              </p:ext>
            </p:extLst>
          </p:nvPr>
        </p:nvGraphicFramePr>
        <p:xfrm>
          <a:off x="1828694" y="3205069"/>
          <a:ext cx="1991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042">
                  <a:extLst>
                    <a:ext uri="{9D8B030D-6E8A-4147-A177-3AD203B41FA5}">
                      <a16:colId xmlns:a16="http://schemas.microsoft.com/office/drawing/2014/main" val="350948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 Output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0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0728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85E4C3-12A9-5849-B64A-728ECE228C85}"/>
              </a:ext>
            </a:extLst>
          </p:cNvPr>
          <p:cNvCxnSpPr>
            <a:cxnSpLocks/>
          </p:cNvCxnSpPr>
          <p:nvPr/>
        </p:nvCxnSpPr>
        <p:spPr>
          <a:xfrm>
            <a:off x="3861275" y="3798332"/>
            <a:ext cx="2221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057E33-B894-B94B-A834-A494D664C1B2}"/>
              </a:ext>
            </a:extLst>
          </p:cNvPr>
          <p:cNvSpPr txBox="1"/>
          <p:nvPr/>
        </p:nvSpPr>
        <p:spPr>
          <a:xfrm>
            <a:off x="4143793" y="34290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 (mapping)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8BD57-DCF2-5A41-AE51-EA0B87397619}"/>
              </a:ext>
            </a:extLst>
          </p:cNvPr>
          <p:cNvCxnSpPr>
            <a:cxnSpLocks/>
          </p:cNvCxnSpPr>
          <p:nvPr/>
        </p:nvCxnSpPr>
        <p:spPr>
          <a:xfrm>
            <a:off x="3861273" y="4172923"/>
            <a:ext cx="22219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177BAC5-81A6-9245-8BAE-AD3DB3237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50036"/>
              </p:ext>
            </p:extLst>
          </p:nvPr>
        </p:nvGraphicFramePr>
        <p:xfrm>
          <a:off x="6225673" y="3205069"/>
          <a:ext cx="32174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430">
                  <a:extLst>
                    <a:ext uri="{9D8B030D-6E8A-4147-A177-3AD203B41FA5}">
                      <a16:colId xmlns:a16="http://schemas.microsoft.com/office/drawing/2014/main" val="350948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 Outcome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0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072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B0149B-4709-354C-8992-17B9C8320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03007"/>
              </p:ext>
            </p:extLst>
          </p:nvPr>
        </p:nvGraphicFramePr>
        <p:xfrm>
          <a:off x="1828694" y="4877473"/>
          <a:ext cx="321743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715">
                  <a:extLst>
                    <a:ext uri="{9D8B030D-6E8A-4147-A177-3AD203B41FA5}">
                      <a16:colId xmlns:a16="http://schemas.microsoft.com/office/drawing/2014/main" val="3509489602"/>
                    </a:ext>
                  </a:extLst>
                </a:gridCol>
                <a:gridCol w="1608715">
                  <a:extLst>
                    <a:ext uri="{9D8B030D-6E8A-4147-A177-3AD203B41FA5}">
                      <a16:colId xmlns:a16="http://schemas.microsoft.com/office/drawing/2014/main" val="354410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 Outcome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0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07285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D9CFF81F-6DA2-6449-83F0-AC9007697BAF}"/>
              </a:ext>
            </a:extLst>
          </p:cNvPr>
          <p:cNvSpPr/>
          <p:nvPr/>
        </p:nvSpPr>
        <p:spPr>
          <a:xfrm>
            <a:off x="5178751" y="5827876"/>
            <a:ext cx="1666429" cy="45719"/>
          </a:xfrm>
          <a:prstGeom prst="right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EF604-57B3-D146-840B-B11D00ED2E03}"/>
              </a:ext>
            </a:extLst>
          </p:cNvPr>
          <p:cNvSpPr txBox="1"/>
          <p:nvPr/>
        </p:nvSpPr>
        <p:spPr>
          <a:xfrm>
            <a:off x="7026074" y="5643210"/>
            <a:ext cx="2052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Accuracy = 68.667%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0A57F-033A-994D-BDC9-C83B1B10C040}"/>
              </a:ext>
            </a:extLst>
          </p:cNvPr>
          <p:cNvSpPr txBox="1"/>
          <p:nvPr/>
        </p:nvSpPr>
        <p:spPr>
          <a:xfrm>
            <a:off x="9623997" y="4396267"/>
            <a:ext cx="251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generated an independent supervision variable, which is approximately 69% the same as the original.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9A6FE-C222-E54C-99D5-C20D1EAA017A}"/>
              </a:ext>
            </a:extLst>
          </p:cNvPr>
          <p:cNvSpPr txBox="1"/>
          <p:nvPr/>
        </p:nvSpPr>
        <p:spPr>
          <a:xfrm>
            <a:off x="9607630" y="5928758"/>
            <a:ext cx="205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still cannot “optimize accuracy”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6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711A1-21F1-664A-B2D8-2C891168677D}"/>
              </a:ext>
            </a:extLst>
          </p:cNvPr>
          <p:cNvSpPr txBox="1"/>
          <p:nvPr/>
        </p:nvSpPr>
        <p:spPr>
          <a:xfrm>
            <a:off x="3213219" y="170916"/>
            <a:ext cx="500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We Implement?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D2BB3-6AFC-0946-89AD-F7ECFE028E59}"/>
              </a:ext>
            </a:extLst>
          </p:cNvPr>
          <p:cNvSpPr txBox="1"/>
          <p:nvPr/>
        </p:nvSpPr>
        <p:spPr>
          <a:xfrm>
            <a:off x="406637" y="507751"/>
            <a:ext cx="11378726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Using a SOM to generate a supervision set.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Option 1: generate a SINGLE supervision set using the full-data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Option 2: Accuracy is being evaluated using repeated CV processes (iterations over K cross-fold values)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Generate new SOM supervision set corresponding to each “K-fold subset”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each value of ”K” generate a single SOM supervision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Option 1 seems the more probable route. </a:t>
            </a:r>
          </a:p>
        </p:txBody>
      </p:sp>
    </p:spTree>
    <p:extLst>
      <p:ext uri="{BB962C8B-B14F-4D97-AF65-F5344CB8AC3E}">
        <p14:creationId xmlns:p14="http://schemas.microsoft.com/office/powerpoint/2010/main" val="131740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E17859-0B63-1D49-BB80-CE544844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1" y="700078"/>
            <a:ext cx="10802537" cy="27289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9D0E4D-A3B8-A642-BE48-3F99479E7296}"/>
              </a:ext>
            </a:extLst>
          </p:cNvPr>
          <p:cNvSpPr/>
          <p:nvPr/>
        </p:nvSpPr>
        <p:spPr>
          <a:xfrm>
            <a:off x="4745053" y="140347"/>
            <a:ext cx="2701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References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202DB-5979-834F-91F8-09A27281276A}"/>
              </a:ext>
            </a:extLst>
          </p:cNvPr>
          <p:cNvSpPr txBox="1"/>
          <p:nvPr/>
        </p:nvSpPr>
        <p:spPr>
          <a:xfrm>
            <a:off x="4121210" y="5794323"/>
            <a:ext cx="376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894CC-04DC-864E-9BA1-EE1B57246601}"/>
              </a:ext>
            </a:extLst>
          </p:cNvPr>
          <p:cNvSpPr txBox="1"/>
          <p:nvPr/>
        </p:nvSpPr>
        <p:spPr>
          <a:xfrm>
            <a:off x="4842579" y="3429000"/>
            <a:ext cx="2506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75AB2-D068-AE44-A95C-64F1C47BF80F}"/>
              </a:ext>
            </a:extLst>
          </p:cNvPr>
          <p:cNvSpPr txBox="1"/>
          <p:nvPr/>
        </p:nvSpPr>
        <p:spPr>
          <a:xfrm>
            <a:off x="2660794" y="4174930"/>
            <a:ext cx="687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leepanter</a:t>
            </a:r>
            <a:r>
              <a:rPr lang="en-US" sz="2400" dirty="0"/>
              <a:t>/</a:t>
            </a:r>
            <a:r>
              <a:rPr lang="en-US" sz="2400" dirty="0" err="1"/>
              <a:t>SelfOrganizingMaps.git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76253-C393-C440-BC29-D431E1CA5B1D}"/>
              </a:ext>
            </a:extLst>
          </p:cNvPr>
          <p:cNvSpPr txBox="1"/>
          <p:nvPr/>
        </p:nvSpPr>
        <p:spPr>
          <a:xfrm>
            <a:off x="2857142" y="4703748"/>
            <a:ext cx="647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Contains: this presentation (PPT, and video), Code, references.</a:t>
            </a:r>
          </a:p>
          <a:p>
            <a:pPr algn="ctr"/>
            <a:r>
              <a:rPr lang="en-US" dirty="0"/>
              <a:t>Soon to contain: paper (writeup), write-code, more reference stuff</a:t>
            </a:r>
          </a:p>
        </p:txBody>
      </p:sp>
    </p:spTree>
    <p:extLst>
      <p:ext uri="{BB962C8B-B14F-4D97-AF65-F5344CB8AC3E}">
        <p14:creationId xmlns:p14="http://schemas.microsoft.com/office/powerpoint/2010/main" val="4089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235817-42BF-C24B-8CC1-3121B4A340F0}"/>
              </a:ext>
            </a:extLst>
          </p:cNvPr>
          <p:cNvSpPr txBox="1"/>
          <p:nvPr/>
        </p:nvSpPr>
        <p:spPr>
          <a:xfrm>
            <a:off x="1280442" y="376792"/>
            <a:ext cx="9511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Presentation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E47BB-4753-C240-A968-1928D15A7E2E}"/>
              </a:ext>
            </a:extLst>
          </p:cNvPr>
          <p:cNvSpPr txBox="1"/>
          <p:nvPr/>
        </p:nvSpPr>
        <p:spPr>
          <a:xfrm>
            <a:off x="2250392" y="1392964"/>
            <a:ext cx="7691215" cy="2909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Establish motivation.  Why should I care?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Overview of mathematical 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Applied example</a:t>
            </a:r>
          </a:p>
        </p:txBody>
      </p:sp>
    </p:spTree>
    <p:extLst>
      <p:ext uri="{BB962C8B-B14F-4D97-AF65-F5344CB8AC3E}">
        <p14:creationId xmlns:p14="http://schemas.microsoft.com/office/powerpoint/2010/main" val="14676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495DB-8C72-154F-BD41-03231FC6549F}"/>
              </a:ext>
            </a:extLst>
          </p:cNvPr>
          <p:cNvSpPr txBox="1"/>
          <p:nvPr/>
        </p:nvSpPr>
        <p:spPr>
          <a:xfrm>
            <a:off x="1532545" y="1922804"/>
            <a:ext cx="9126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Motivation/Caring/</a:t>
            </a:r>
            <a:r>
              <a:rPr lang="en-US" sz="4400" dirty="0" err="1"/>
              <a:t>etc</a:t>
            </a:r>
            <a:r>
              <a:rPr lang="en-US" sz="44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D433F-4909-C542-820E-F7A6893BF00C}"/>
              </a:ext>
            </a:extLst>
          </p:cNvPr>
          <p:cNvSpPr txBox="1"/>
          <p:nvPr/>
        </p:nvSpPr>
        <p:spPr>
          <a:xfrm>
            <a:off x="1236290" y="3050848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Qualitative Description of Self Organizing Maps (SOMs)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50B65-BDD8-9644-A07D-53FEFF1E89D4}"/>
              </a:ext>
            </a:extLst>
          </p:cNvPr>
          <p:cNvSpPr txBox="1"/>
          <p:nvPr/>
        </p:nvSpPr>
        <p:spPr>
          <a:xfrm>
            <a:off x="1236290" y="3861274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it matters to my consultation</a:t>
            </a:r>
          </a:p>
        </p:txBody>
      </p:sp>
    </p:spTree>
    <p:extLst>
      <p:ext uri="{BB962C8B-B14F-4D97-AF65-F5344CB8AC3E}">
        <p14:creationId xmlns:p14="http://schemas.microsoft.com/office/powerpoint/2010/main" val="371954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550B-A9BD-ED41-8944-8E32B04A8A38}"/>
              </a:ext>
            </a:extLst>
          </p:cNvPr>
          <p:cNvSpPr txBox="1"/>
          <p:nvPr/>
        </p:nvSpPr>
        <p:spPr>
          <a:xfrm>
            <a:off x="1398659" y="137141"/>
            <a:ext cx="9394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Qualitative Description of Self Organizing Maps (SOMs)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7A894-8BEB-4340-A0D3-E02CDE34C09F}"/>
              </a:ext>
            </a:extLst>
          </p:cNvPr>
          <p:cNvSpPr txBox="1"/>
          <p:nvPr/>
        </p:nvSpPr>
        <p:spPr>
          <a:xfrm>
            <a:off x="566870" y="2564517"/>
            <a:ext cx="1105825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/>
              <a:t>Applications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Visualization: multidimensional scaling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Projecting high-dimensional data onto 2-dimensional structures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Preserving topological properties of high-dimensionality [3]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Classification: vector mapping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Classifying high-dimensional vectors from input data by associating a projected node chosen by training process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Competition --&gt; Adaptation --&gt; Cooperation [4]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45936-93CB-9E4E-971A-0D0384702F33}"/>
              </a:ext>
            </a:extLst>
          </p:cNvPr>
          <p:cNvSpPr txBox="1"/>
          <p:nvPr/>
        </p:nvSpPr>
        <p:spPr>
          <a:xfrm>
            <a:off x="6437834" y="759594"/>
            <a:ext cx="6141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Artificial Neural Network learning: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Backpropagation &amp; gradient descent (optimization)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5B614-5C1C-3944-BE00-F36BD4946119}"/>
              </a:ext>
            </a:extLst>
          </p:cNvPr>
          <p:cNvSpPr txBox="1"/>
          <p:nvPr/>
        </p:nvSpPr>
        <p:spPr>
          <a:xfrm>
            <a:off x="-230736" y="759594"/>
            <a:ext cx="6668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dirty="0"/>
              <a:t>K-Means Clustering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Similar in SOMs with small output node counts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SOMs with many output nodes very different [2]</a:t>
            </a:r>
          </a:p>
          <a:p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68D5559-B2EA-1145-8E12-A2EB06151186}"/>
              </a:ext>
            </a:extLst>
          </p:cNvPr>
          <p:cNvSpPr/>
          <p:nvPr/>
        </p:nvSpPr>
        <p:spPr>
          <a:xfrm>
            <a:off x="566870" y="3255948"/>
            <a:ext cx="287709" cy="13075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CE823FB-BEE6-F943-9985-3716DDF19B0A}"/>
              </a:ext>
            </a:extLst>
          </p:cNvPr>
          <p:cNvSpPr/>
          <p:nvPr/>
        </p:nvSpPr>
        <p:spPr>
          <a:xfrm rot="16200000">
            <a:off x="3065092" y="-77560"/>
            <a:ext cx="287709" cy="4996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D12F574-4FB0-AD4F-8C28-12686709ACE8}"/>
              </a:ext>
            </a:extLst>
          </p:cNvPr>
          <p:cNvSpPr/>
          <p:nvPr/>
        </p:nvSpPr>
        <p:spPr>
          <a:xfrm rot="16200000">
            <a:off x="9364768" y="-76781"/>
            <a:ext cx="287709" cy="4996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6E6E7-FC29-5A4A-9DEB-B1F990D9F56B}"/>
              </a:ext>
            </a:extLst>
          </p:cNvPr>
          <p:cNvSpPr/>
          <p:nvPr/>
        </p:nvSpPr>
        <p:spPr>
          <a:xfrm rot="10800000">
            <a:off x="11485547" y="4830338"/>
            <a:ext cx="283433" cy="1664466"/>
          </a:xfrm>
          <a:prstGeom prst="leftBrace">
            <a:avLst>
              <a:gd name="adj1" fmla="val 0"/>
              <a:gd name="adj2" fmla="val 51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31CA391-84F2-3446-BBF1-AD6CD87DFA81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566871" y="2602195"/>
            <a:ext cx="2646349" cy="1307506"/>
          </a:xfrm>
          <a:prstGeom prst="curvedConnector3">
            <a:avLst>
              <a:gd name="adj1" fmla="val 1086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DD868B1-536C-4545-A067-BB0C07893A4B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9167694" y="3039514"/>
            <a:ext cx="2942214" cy="2260358"/>
          </a:xfrm>
          <a:prstGeom prst="curvedConnector4">
            <a:avLst>
              <a:gd name="adj1" fmla="val 36227"/>
              <a:gd name="adj2" fmla="val 1092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1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E6374-2D38-AC45-B7A6-4DC5E586683C}"/>
              </a:ext>
            </a:extLst>
          </p:cNvPr>
          <p:cNvSpPr txBox="1"/>
          <p:nvPr/>
        </p:nvSpPr>
        <p:spPr>
          <a:xfrm>
            <a:off x="1917106" y="235480"/>
            <a:ext cx="83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Great, but I Still Don’t Care!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79EC6B-9B29-5D42-94A2-3D352DB5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41892"/>
              </p:ext>
            </p:extLst>
          </p:nvPr>
        </p:nvGraphicFramePr>
        <p:xfrm>
          <a:off x="621940" y="1287850"/>
          <a:ext cx="582041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3391">
                  <a:extLst>
                    <a:ext uri="{9D8B030D-6E8A-4147-A177-3AD203B41FA5}">
                      <a16:colId xmlns:a16="http://schemas.microsoft.com/office/drawing/2014/main" val="4180476463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132767044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1269928428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1442031441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269735780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545987928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741287849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742496522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035421806"/>
                    </a:ext>
                  </a:extLst>
                </a:gridCol>
                <a:gridCol w="820484">
                  <a:extLst>
                    <a:ext uri="{9D8B030D-6E8A-4147-A177-3AD203B41FA5}">
                      <a16:colId xmlns:a16="http://schemas.microsoft.com/office/drawing/2014/main" val="427305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9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7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56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056C3C-46AB-2D40-9283-F23103870CA2}"/>
              </a:ext>
            </a:extLst>
          </p:cNvPr>
          <p:cNvSpPr txBox="1"/>
          <p:nvPr/>
        </p:nvSpPr>
        <p:spPr>
          <a:xfrm>
            <a:off x="1018263" y="835369"/>
            <a:ext cx="502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FF16C-106C-524C-9FF8-743C94038602}"/>
              </a:ext>
            </a:extLst>
          </p:cNvPr>
          <p:cNvSpPr txBox="1"/>
          <p:nvPr/>
        </p:nvSpPr>
        <p:spPr>
          <a:xfrm>
            <a:off x="777667" y="2700471"/>
            <a:ext cx="566469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TRUTH is not given in the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the TRUTH to determine accuracy of any classification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Simulation of responses helpful, but not conclusive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ELSE could determine the TRUTH?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B3EA-6CF9-DD46-B37C-050876F520C2}"/>
              </a:ext>
            </a:extLst>
          </p:cNvPr>
          <p:cNvSpPr/>
          <p:nvPr/>
        </p:nvSpPr>
        <p:spPr>
          <a:xfrm>
            <a:off x="384561" y="798469"/>
            <a:ext cx="6144743" cy="594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E542D-D3E1-FA40-9429-32EC8B91747B}"/>
              </a:ext>
            </a:extLst>
          </p:cNvPr>
          <p:cNvSpPr txBox="1"/>
          <p:nvPr/>
        </p:nvSpPr>
        <p:spPr>
          <a:xfrm>
            <a:off x="6855774" y="805912"/>
            <a:ext cx="502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21FB7-9169-C745-A925-98048EBDF6F0}"/>
              </a:ext>
            </a:extLst>
          </p:cNvPr>
          <p:cNvSpPr txBox="1"/>
          <p:nvPr/>
        </p:nvSpPr>
        <p:spPr>
          <a:xfrm>
            <a:off x="7506677" y="1283611"/>
            <a:ext cx="407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 the DATA speak for itself!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AB2178-7173-DE4A-A0B5-F3B771420D97}"/>
              </a:ext>
            </a:extLst>
          </p:cNvPr>
          <p:cNvCxnSpPr>
            <a:cxnSpLocks/>
          </p:cNvCxnSpPr>
          <p:nvPr/>
        </p:nvCxnSpPr>
        <p:spPr>
          <a:xfrm>
            <a:off x="6465683" y="1492982"/>
            <a:ext cx="12084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036DF2-D085-2441-B639-E4E7AB34C087}"/>
              </a:ext>
            </a:extLst>
          </p:cNvPr>
          <p:cNvSpPr txBox="1"/>
          <p:nvPr/>
        </p:nvSpPr>
        <p:spPr>
          <a:xfrm>
            <a:off x="6920345" y="1685719"/>
            <a:ext cx="496320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an unsupervised method to generate a classification mapping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SOM to classify observations into three output nodes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Assign Depression Score Class (TRUTH) to each output node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Justify assignments on observable characteristics of observations within each node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total score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score on certain questions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E6831-57CF-AA43-83A9-DC7A6FDAB0A0}"/>
              </a:ext>
            </a:extLst>
          </p:cNvPr>
          <p:cNvSpPr/>
          <p:nvPr/>
        </p:nvSpPr>
        <p:spPr>
          <a:xfrm>
            <a:off x="6685030" y="798468"/>
            <a:ext cx="5428521" cy="594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495DB-8C72-154F-BD41-03231FC6549F}"/>
              </a:ext>
            </a:extLst>
          </p:cNvPr>
          <p:cNvSpPr txBox="1"/>
          <p:nvPr/>
        </p:nvSpPr>
        <p:spPr>
          <a:xfrm>
            <a:off x="1236289" y="1589518"/>
            <a:ext cx="971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Overview of Mathematical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D433F-4909-C542-820E-F7A6893BF00C}"/>
              </a:ext>
            </a:extLst>
          </p:cNvPr>
          <p:cNvSpPr txBox="1"/>
          <p:nvPr/>
        </p:nvSpPr>
        <p:spPr>
          <a:xfrm>
            <a:off x="1236290" y="3050848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Algorithm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50B65-BDD8-9644-A07D-53FEFF1E89D4}"/>
              </a:ext>
            </a:extLst>
          </p:cNvPr>
          <p:cNvSpPr txBox="1"/>
          <p:nvPr/>
        </p:nvSpPr>
        <p:spPr>
          <a:xfrm>
            <a:off x="1236290" y="3861274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More “math-y” version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A5E68-1ED9-8148-ADC1-075CE704F5B0}"/>
              </a:ext>
            </a:extLst>
          </p:cNvPr>
          <p:cNvSpPr/>
          <p:nvPr/>
        </p:nvSpPr>
        <p:spPr>
          <a:xfrm>
            <a:off x="1820968" y="4700799"/>
            <a:ext cx="900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What are SOMs useful for? When should I use them?</a:t>
            </a:r>
          </a:p>
        </p:txBody>
      </p:sp>
    </p:spTree>
    <p:extLst>
      <p:ext uri="{BB962C8B-B14F-4D97-AF65-F5344CB8AC3E}">
        <p14:creationId xmlns:p14="http://schemas.microsoft.com/office/powerpoint/2010/main" val="378323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25FF3B75-F1C4-6147-93AA-94E9BC6C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993" y="68366"/>
            <a:ext cx="2794000" cy="279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F47E1-7851-FC47-B546-1C7592E13E3E}"/>
              </a:ext>
            </a:extLst>
          </p:cNvPr>
          <p:cNvSpPr txBox="1"/>
          <p:nvPr/>
        </p:nvSpPr>
        <p:spPr>
          <a:xfrm>
            <a:off x="3544725" y="68366"/>
            <a:ext cx="50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SOMs WORK?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924C1-DCD5-6344-8546-28A81E8E8C06}"/>
              </a:ext>
            </a:extLst>
          </p:cNvPr>
          <p:cNvSpPr txBox="1"/>
          <p:nvPr/>
        </p:nvSpPr>
        <p:spPr>
          <a:xfrm>
            <a:off x="315007" y="1100766"/>
            <a:ext cx="8243606" cy="474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The Three Learning Concepts [4]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u="sng" dirty="0"/>
              <a:t>Competition</a:t>
            </a:r>
            <a:r>
              <a:rPr lang="en-US" sz="2200" dirty="0"/>
              <a:t>: Output layer nodes compete for proximity to input layer (observation) locations. “Winning” output layer node defined by closest proximity.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u="sng" dirty="0"/>
              <a:t>Adaptation</a:t>
            </a:r>
            <a:r>
              <a:rPr lang="en-US" sz="2200" dirty="0"/>
              <a:t>: Output layer weights update to reflect optimal response to information from (1)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u="sng" dirty="0"/>
              <a:t>Cooperation</a:t>
            </a:r>
            <a:r>
              <a:rPr lang="en-US" sz="2200" dirty="0"/>
              <a:t>: Optimal response in (2) determined by neighborhood function limiting magnitude of influence from unrelated observations.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493A034-B227-1E4D-A2F3-2C68AF974F01}"/>
              </a:ext>
            </a:extLst>
          </p:cNvPr>
          <p:cNvSpPr/>
          <p:nvPr/>
        </p:nvSpPr>
        <p:spPr>
          <a:xfrm>
            <a:off x="8940919" y="686124"/>
            <a:ext cx="329013" cy="155848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A4F17-5B11-A840-8194-E5B202EEB947}"/>
              </a:ext>
            </a:extLst>
          </p:cNvPr>
          <p:cNvSpPr txBox="1"/>
          <p:nvPr/>
        </p:nvSpPr>
        <p:spPr>
          <a:xfrm>
            <a:off x="8212508" y="3077669"/>
            <a:ext cx="303375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 locations (observations) (STATIC)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D253BC7-BD24-5F40-A202-7F82FC15A3E5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8460337" y="1465366"/>
            <a:ext cx="480582" cy="1612304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BFE2BE-A25D-B54C-905C-4B2A1D944A2A}"/>
              </a:ext>
            </a:extLst>
          </p:cNvPr>
          <p:cNvSpPr txBox="1"/>
          <p:nvPr/>
        </p:nvSpPr>
        <p:spPr>
          <a:xfrm>
            <a:off x="8656890" y="3988549"/>
            <a:ext cx="269192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layer nodes (weights) (dynamic)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A8B6C5F-1A0E-C643-8B4F-229038A9159C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10082555" y="3137788"/>
            <a:ext cx="1985588" cy="546931"/>
          </a:xfrm>
          <a:prstGeom prst="curvedConnector4">
            <a:avLst>
              <a:gd name="adj1" fmla="val 24043"/>
              <a:gd name="adj2" fmla="val 14179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C33557-1198-F04D-8777-FC2FD2870DD1}"/>
              </a:ext>
            </a:extLst>
          </p:cNvPr>
          <p:cNvSpPr txBox="1"/>
          <p:nvPr/>
        </p:nvSpPr>
        <p:spPr>
          <a:xfrm>
            <a:off x="10011203" y="25329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20577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3834F0-350C-F943-9437-3C3C1AE7E4F4}"/>
              </a:ext>
            </a:extLst>
          </p:cNvPr>
          <p:cNvGrpSpPr/>
          <p:nvPr/>
        </p:nvGrpSpPr>
        <p:grpSpPr>
          <a:xfrm>
            <a:off x="8347625" y="875220"/>
            <a:ext cx="3844376" cy="2191832"/>
            <a:chOff x="2162086" y="1422400"/>
            <a:chExt cx="7502614" cy="4013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2F0696-98FF-0148-927A-9DC5E5B25A0B}"/>
                </a:ext>
              </a:extLst>
            </p:cNvPr>
            <p:cNvGrpSpPr/>
            <p:nvPr/>
          </p:nvGrpSpPr>
          <p:grpSpPr>
            <a:xfrm>
              <a:off x="2495372" y="1422400"/>
              <a:ext cx="7169328" cy="4013200"/>
              <a:chOff x="2495372" y="1422400"/>
              <a:chExt cx="7169328" cy="4013200"/>
            </a:xfrm>
          </p:grpSpPr>
          <p:pic>
            <p:nvPicPr>
              <p:cNvPr id="10" name="Picture 9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6F202BBC-A7C7-514D-B502-C371E5FF6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7300" y="1422400"/>
                <a:ext cx="7137400" cy="40132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99BC95-654C-CA48-9891-1A7F1758CF1A}"/>
                  </a:ext>
                </a:extLst>
              </p:cNvPr>
              <p:cNvSpPr/>
              <p:nvPr/>
            </p:nvSpPr>
            <p:spPr>
              <a:xfrm>
                <a:off x="2495372" y="1874982"/>
                <a:ext cx="275537" cy="314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193E43-D244-7E4B-B802-F874573A90A1}"/>
                </a:ext>
              </a:extLst>
            </p:cNvPr>
            <p:cNvSpPr/>
            <p:nvPr/>
          </p:nvSpPr>
          <p:spPr>
            <a:xfrm>
              <a:off x="2162086" y="4725824"/>
              <a:ext cx="922946" cy="70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49BABF-F8AD-DC43-A0D4-6F02A924903E}"/>
              </a:ext>
            </a:extLst>
          </p:cNvPr>
          <p:cNvSpPr txBox="1"/>
          <p:nvPr/>
        </p:nvSpPr>
        <p:spPr>
          <a:xfrm>
            <a:off x="4092011" y="102549"/>
            <a:ext cx="40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“Math-y” Stuff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64A74-4C40-E54F-98D2-92033C7B8316}"/>
              </a:ext>
            </a:extLst>
          </p:cNvPr>
          <p:cNvSpPr/>
          <p:nvPr/>
        </p:nvSpPr>
        <p:spPr>
          <a:xfrm>
            <a:off x="279850" y="840137"/>
            <a:ext cx="932125" cy="11509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X 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C9BA4-AD85-9646-AAC7-5C7FE17B43C5}"/>
              </a:ext>
            </a:extLst>
          </p:cNvPr>
          <p:cNvSpPr txBox="1"/>
          <p:nvPr/>
        </p:nvSpPr>
        <p:spPr>
          <a:xfrm>
            <a:off x="406547" y="763195"/>
            <a:ext cx="64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FE482-49CD-2246-8FE8-2FB51593EE07}"/>
                  </a:ext>
                </a:extLst>
              </p:cNvPr>
              <p:cNvSpPr txBox="1"/>
              <p:nvPr/>
            </p:nvSpPr>
            <p:spPr>
              <a:xfrm>
                <a:off x="1924591" y="806001"/>
                <a:ext cx="4980607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 input vector from the Data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…,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𝑟𝑀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FE482-49CD-2246-8FE8-2FB51593E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91" y="806001"/>
                <a:ext cx="4980607" cy="830997"/>
              </a:xfrm>
              <a:prstGeom prst="rect">
                <a:avLst/>
              </a:prstGeom>
              <a:blipFill>
                <a:blip r:embed="rId4"/>
                <a:stretch>
                  <a:fillRect l="-1777" t="-4412"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886330-0D18-684F-AC66-5B9A34B3FA77}"/>
                  </a:ext>
                </a:extLst>
              </p:cNvPr>
              <p:cNvSpPr txBox="1"/>
              <p:nvPr/>
            </p:nvSpPr>
            <p:spPr>
              <a:xfrm>
                <a:off x="1889912" y="1719539"/>
                <a:ext cx="6717240" cy="123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The set of weight vector corresponding to the input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</m:oMath>
                </a14:m>
                <a:r>
                  <a:rPr lang="en-US" sz="2400" b="1" dirty="0"/>
                  <a:t>   </a:t>
                </a:r>
                <a:r>
                  <a:rPr lang="en-US" sz="2400" dirty="0"/>
                  <a:t>is:</a:t>
                </a:r>
                <a:endParaRPr lang="en-US" sz="2400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𝐾𝐿𝑗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for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𝐾𝐿</m:t>
                    </m:r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886330-0D18-684F-AC66-5B9A34B3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1719539"/>
                <a:ext cx="6717240" cy="1230080"/>
              </a:xfrm>
              <a:prstGeom prst="rect">
                <a:avLst/>
              </a:prstGeom>
              <a:blipFill>
                <a:blip r:embed="rId5"/>
                <a:stretch>
                  <a:fillRect t="-3030" r="-1883"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19E1152-FA72-F249-8C7B-706B6E5670C0}"/>
              </a:ext>
            </a:extLst>
          </p:cNvPr>
          <p:cNvSpPr txBox="1"/>
          <p:nvPr/>
        </p:nvSpPr>
        <p:spPr>
          <a:xfrm>
            <a:off x="9916694" y="605946"/>
            <a:ext cx="220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 lattice K x 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0A6F57-F7D1-C240-B175-49C818E878C8}"/>
              </a:ext>
            </a:extLst>
          </p:cNvPr>
          <p:cNvSpPr txBox="1"/>
          <p:nvPr/>
        </p:nvSpPr>
        <p:spPr>
          <a:xfrm>
            <a:off x="100140" y="2802306"/>
            <a:ext cx="1900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Algorithm[4]: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A5371C-60BC-C743-BCA9-D89F4094B193}"/>
                  </a:ext>
                </a:extLst>
              </p:cNvPr>
              <p:cNvSpPr txBox="1"/>
              <p:nvPr/>
            </p:nvSpPr>
            <p:spPr>
              <a:xfrm>
                <a:off x="155100" y="3304514"/>
                <a:ext cx="12154420" cy="197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Competition</a:t>
                </a:r>
                <a:r>
                  <a:rPr lang="en-US" sz="2400" dirty="0"/>
                  <a:t>: for each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, determine a winning output node defined by: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𝐾𝐿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A5371C-60BC-C743-BCA9-D89F4094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" y="3304514"/>
                <a:ext cx="12154420" cy="1978811"/>
              </a:xfrm>
              <a:prstGeom prst="rect">
                <a:avLst/>
              </a:prstGeom>
              <a:blipFill>
                <a:blip r:embed="rId6"/>
                <a:stretch>
                  <a:fillRect l="-836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390887-8C88-6B4F-B2CB-C469D9C6CCE0}"/>
                  </a:ext>
                </a:extLst>
              </p:cNvPr>
              <p:cNvSpPr txBox="1"/>
              <p:nvPr/>
            </p:nvSpPr>
            <p:spPr>
              <a:xfrm>
                <a:off x="5121083" y="4643778"/>
                <a:ext cx="7070917" cy="1846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Cooperation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400" dirty="0"/>
                  <a:t> is the neighborhood function of output node j with respect to winner k.  Defined so that magnitude decreases with distance between nodes.  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390887-8C88-6B4F-B2CB-C469D9C6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83" y="4643778"/>
                <a:ext cx="7070917" cy="1846596"/>
              </a:xfrm>
              <a:prstGeom prst="rect">
                <a:avLst/>
              </a:prstGeom>
              <a:blipFill>
                <a:blip r:embed="rId7"/>
                <a:stretch>
                  <a:fillRect l="-1254" t="-2055" r="-1971"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59D42E-2BBD-7A4C-AB5E-F04EB9C3899B}"/>
                  </a:ext>
                </a:extLst>
              </p:cNvPr>
              <p:cNvSpPr/>
              <p:nvPr/>
            </p:nvSpPr>
            <p:spPr>
              <a:xfrm>
                <a:off x="155100" y="4645792"/>
                <a:ext cx="5126201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Adaptation</a:t>
                </a:r>
                <a:r>
                  <a:rPr lang="en-US" sz="2400" dirty="0"/>
                  <a:t>: Use the update formula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400" dirty="0"/>
                  <a:t>)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update the weight values. Noting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is the learning rate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59D42E-2BBD-7A4C-AB5E-F04EB9C38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" y="4645792"/>
                <a:ext cx="5126201" cy="2010422"/>
              </a:xfrm>
              <a:prstGeom prst="rect">
                <a:avLst/>
              </a:prstGeom>
              <a:blipFill>
                <a:blip r:embed="rId8"/>
                <a:stretch>
                  <a:fillRect l="-1980" t="-2516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1DD3414A-DBA3-CB48-858B-5E1215D0D734}"/>
              </a:ext>
            </a:extLst>
          </p:cNvPr>
          <p:cNvSpPr/>
          <p:nvPr/>
        </p:nvSpPr>
        <p:spPr>
          <a:xfrm>
            <a:off x="155100" y="3304514"/>
            <a:ext cx="11745620" cy="123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010E61-8ACD-C44D-8377-FBBF52AC630B}"/>
              </a:ext>
            </a:extLst>
          </p:cNvPr>
          <p:cNvSpPr/>
          <p:nvPr/>
        </p:nvSpPr>
        <p:spPr>
          <a:xfrm>
            <a:off x="155100" y="4642072"/>
            <a:ext cx="4630545" cy="201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89278D-1142-094A-92B8-1C9CDE83ADA2}"/>
              </a:ext>
            </a:extLst>
          </p:cNvPr>
          <p:cNvSpPr/>
          <p:nvPr/>
        </p:nvSpPr>
        <p:spPr>
          <a:xfrm>
            <a:off x="4948015" y="4642072"/>
            <a:ext cx="7169921" cy="201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813A446-4A74-794D-B6F3-FD38E625C756}"/>
              </a:ext>
            </a:extLst>
          </p:cNvPr>
          <p:cNvSpPr/>
          <p:nvPr/>
        </p:nvSpPr>
        <p:spPr>
          <a:xfrm rot="5400000">
            <a:off x="348508" y="4013932"/>
            <a:ext cx="794806" cy="4614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16B4592-F3AF-0E4D-995A-6ED4D1BB9205}"/>
              </a:ext>
            </a:extLst>
          </p:cNvPr>
          <p:cNvSpPr/>
          <p:nvPr/>
        </p:nvSpPr>
        <p:spPr>
          <a:xfrm>
            <a:off x="4254365" y="5376599"/>
            <a:ext cx="794806" cy="4614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54D680-BBE7-0046-81FD-5009F453DF41}"/>
              </a:ext>
            </a:extLst>
          </p:cNvPr>
          <p:cNvSpPr txBox="1"/>
          <p:nvPr/>
        </p:nvSpPr>
        <p:spPr>
          <a:xfrm>
            <a:off x="68367" y="-171497"/>
            <a:ext cx="5771260" cy="617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400" u="sng" dirty="0"/>
              <a:t>Visualization</a:t>
            </a:r>
            <a:endParaRPr lang="en-US" sz="2200" u="sng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Uses: Mapping high dimensional data to low dimensional clustered representations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Advantages: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Topological relationships preserved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Output node coordinates represent inherent features of input space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Disadvantages: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Distance quantities not preserved</a:t>
            </a:r>
          </a:p>
          <a:p>
            <a:pPr lvl="2">
              <a:lnSpc>
                <a:spcPct val="150000"/>
              </a:lnSpc>
            </a:pPr>
            <a:endParaRPr lang="en-US" sz="2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6C258-80D6-E34F-8EA0-1FFAE0323ACF}"/>
              </a:ext>
            </a:extLst>
          </p:cNvPr>
          <p:cNvSpPr/>
          <p:nvPr/>
        </p:nvSpPr>
        <p:spPr>
          <a:xfrm>
            <a:off x="5654707" y="329422"/>
            <a:ext cx="6537293" cy="516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Classification</a:t>
            </a:r>
            <a:endParaRPr lang="en-US" sz="2200" u="sng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Uses: Mapping un-labeled data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Advantages: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 reliance on predefined target outcomes that would guide the learning process [3]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Missing data is incorporated into training of map [3]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Disadvantages: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Computationally expensive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Input &amp; output metrics need consideration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73B38-5172-0E46-A04D-4168A8B2FC82}"/>
              </a:ext>
            </a:extLst>
          </p:cNvPr>
          <p:cNvSpPr/>
          <p:nvPr/>
        </p:nvSpPr>
        <p:spPr>
          <a:xfrm>
            <a:off x="1718419" y="-31433"/>
            <a:ext cx="900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What are SOMs useful for? When should I use them?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1830FD-5F69-104D-9D6E-F6C59EBF1920}"/>
              </a:ext>
            </a:extLst>
          </p:cNvPr>
          <p:cNvGrpSpPr/>
          <p:nvPr/>
        </p:nvGrpSpPr>
        <p:grpSpPr>
          <a:xfrm>
            <a:off x="-382898" y="5269800"/>
            <a:ext cx="11938475" cy="1408079"/>
            <a:chOff x="-314728" y="5081571"/>
            <a:chExt cx="6614445" cy="14080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EFD17C-6157-BC47-9A40-FDF893323AB2}"/>
                </a:ext>
              </a:extLst>
            </p:cNvPr>
            <p:cNvSpPr txBox="1"/>
            <p:nvPr/>
          </p:nvSpPr>
          <p:spPr>
            <a:xfrm>
              <a:off x="2276228" y="5081571"/>
              <a:ext cx="1255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u="sng" dirty="0"/>
                <a:t>Assumptions</a:t>
              </a:r>
              <a:r>
                <a:rPr lang="en-US" sz="2400" dirty="0"/>
                <a:t> [1]</a:t>
              </a:r>
              <a:r>
                <a:rPr lang="en-US" sz="2200" dirty="0"/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E841CC-9D58-364F-AF2D-61E918C777D0}"/>
                </a:ext>
              </a:extLst>
            </p:cNvPr>
            <p:cNvSpPr txBox="1"/>
            <p:nvPr/>
          </p:nvSpPr>
          <p:spPr>
            <a:xfrm>
              <a:off x="-314728" y="5381654"/>
              <a:ext cx="66144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/>
                <a:t>Events in the environment can be clustered together according to their similarity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/>
                <a:t>There is some kind of topology or ordered relationship among different clusters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sz="2200" dirty="0"/>
                <a:t>Weight values need to be bounded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7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1095</Words>
  <Application>Microsoft Macintosh PowerPoint</Application>
  <PresentationFormat>Widescreen</PresentationFormat>
  <Paragraphs>237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59</cp:revision>
  <cp:lastPrinted>2020-04-15T23:29:37Z</cp:lastPrinted>
  <dcterms:created xsi:type="dcterms:W3CDTF">2020-04-15T11:23:22Z</dcterms:created>
  <dcterms:modified xsi:type="dcterms:W3CDTF">2020-04-15T23:57:24Z</dcterms:modified>
</cp:coreProperties>
</file>