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1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AFC5-20FB-2E43-A05E-2962ECB0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5BB2-516F-4E4E-9599-D2F2B09CA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3A3F-2BF1-0A48-B4FE-815820C5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96E3-3FE6-E448-9F49-7D8B12D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394E-459B-1642-B1F3-264D68B0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8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CA09-D35B-C242-A886-49402997C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33B56-69A2-094F-989D-DFBF527B3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0E9B-AF69-B74A-8B46-975B4ED73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58448-D245-9147-BEE3-B626F88E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6ED5-9481-7648-9B84-03192541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7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36D50-DF2D-5C45-B8F4-937F7C573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2DAE9-7498-A54C-AB03-DFF22D143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361A6-CF14-DB44-8A09-C6D06830C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1B80-35D4-9242-97FE-E509473F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E01F0-1BD6-0243-8938-63F04777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5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61CE-A3CC-944A-8A9D-70B656E25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20B0-AB75-0E4F-89C4-F7398E65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5317D-DE5F-AB45-A89C-925FA4EA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ACEB-5FC5-024A-B94B-214FD377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540A6-966C-8D48-9F1F-02F05E07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9CCD-170F-A84D-86EC-9C203F0C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A6804-4023-3745-999F-2586E446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1FA9C-F084-284C-BFE6-06686EE6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CC4B5-6EBF-5D4C-B471-BF524A3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EF0E-B5B8-1349-BAC2-D2B00DE8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4ECE9-4EBD-FC42-8BB3-C2FFCE7C2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A280-B7E8-5841-B39C-CDA232C2F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9F005-390A-A848-A2C2-D3B6D603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727FC-BEDD-C343-800A-6200855D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7AEC0-7857-E643-B015-5B6D3FFD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26ECC-C5E4-244D-AE9A-B864A2B7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9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D214-569B-2A47-84E8-F30C16B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904DB-9FA2-B244-A1C6-3EED3E00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F9045-8292-8545-8BF4-53745626F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7FB695-7761-5342-BB6B-98457C9A11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6D0FD-942B-1D42-9C39-A02C7B49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3C254-8397-B048-8581-6CE68CBA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BEDAA7-DD5A-BC42-88D1-F8930076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5852B-8B52-774F-95FC-4AF44F29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3699A-09DB-A74E-8B7E-06F5A3AD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93C5F-493A-D143-94A8-DDCF624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8311-2E13-FA46-AEB5-15519252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AB7C0-F80D-2C46-A2A5-D08426C6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85DEF-283C-7F4A-9EE9-02E634B3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49ECD-48AB-EA4F-8E84-EDF951BE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ABA05-DDEF-1E4A-BE2D-EE86AF87B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6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67BF-FF2A-9D48-9DF5-ACC70083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00396-9252-B44E-A83F-39B519DA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6B459-A083-504C-BEBD-556367E2F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BD9FE-CB2F-F549-B5B5-ADA2B9D4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B4456-D1C8-654E-8570-CB3967E3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B847A-E035-9E4F-9507-9F58041B6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9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5C8A-F18B-0642-8BC8-ACD684530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6A62-FFFA-274A-BC25-6A8D067A4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F7385-21E3-B646-81FF-69E81A1D4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106A1-6A9B-A841-BCA3-32ECEACD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A042-A6FD-264C-AE29-CBC26479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A55D7-E709-4D41-8E7A-C45FACAC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48C75-35C3-A74D-A67A-6685D13E5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D6C4-4B25-394A-974E-E8D498CB4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B44A-B1FF-9F42-A48D-09A22B83C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B1703-AB8E-224B-91B2-204A6CC0CDCD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B5B3-FB00-0049-8370-F2E921F810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D888-B860-8B41-B8F5-16B76AEDE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9D88-C757-C944-A0EF-03C8B9E05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7C114A-0851-E249-BF09-85696F0F93D9}"/>
              </a:ext>
            </a:extLst>
          </p:cNvPr>
          <p:cNvSpPr txBox="1"/>
          <p:nvPr/>
        </p:nvSpPr>
        <p:spPr>
          <a:xfrm>
            <a:off x="502775" y="2369403"/>
            <a:ext cx="11186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An Application of Self Organizing Maps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E3D96-D4BB-134A-B169-7374223CE12C}"/>
              </a:ext>
            </a:extLst>
          </p:cNvPr>
          <p:cNvSpPr txBox="1"/>
          <p:nvPr/>
        </p:nvSpPr>
        <p:spPr>
          <a:xfrm>
            <a:off x="2254662" y="3760149"/>
            <a:ext cx="76826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Organized by Lee Panter</a:t>
            </a:r>
          </a:p>
        </p:txBody>
      </p:sp>
    </p:spTree>
    <p:extLst>
      <p:ext uri="{BB962C8B-B14F-4D97-AF65-F5344CB8AC3E}">
        <p14:creationId xmlns:p14="http://schemas.microsoft.com/office/powerpoint/2010/main" val="161714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62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84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49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732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963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404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2714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579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48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235817-42BF-C24B-8CC1-3121B4A340F0}"/>
              </a:ext>
            </a:extLst>
          </p:cNvPr>
          <p:cNvSpPr txBox="1"/>
          <p:nvPr/>
        </p:nvSpPr>
        <p:spPr>
          <a:xfrm>
            <a:off x="1340265" y="256373"/>
            <a:ext cx="9511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Presentation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E47BB-4753-C240-A968-1928D15A7E2E}"/>
              </a:ext>
            </a:extLst>
          </p:cNvPr>
          <p:cNvSpPr txBox="1"/>
          <p:nvPr/>
        </p:nvSpPr>
        <p:spPr>
          <a:xfrm>
            <a:off x="2250391" y="1529697"/>
            <a:ext cx="7691215" cy="2909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Establish motivation.  Why should I care?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Overview of mathematical 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Applied example</a:t>
            </a:r>
          </a:p>
        </p:txBody>
      </p:sp>
    </p:spTree>
    <p:extLst>
      <p:ext uri="{BB962C8B-B14F-4D97-AF65-F5344CB8AC3E}">
        <p14:creationId xmlns:p14="http://schemas.microsoft.com/office/powerpoint/2010/main" val="146762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756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14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204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788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495DB-8C72-154F-BD41-03231FC6549F}"/>
              </a:ext>
            </a:extLst>
          </p:cNvPr>
          <p:cNvSpPr txBox="1"/>
          <p:nvPr/>
        </p:nvSpPr>
        <p:spPr>
          <a:xfrm>
            <a:off x="1532545" y="1922804"/>
            <a:ext cx="9126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Motivation/Caring/</a:t>
            </a:r>
            <a:r>
              <a:rPr lang="en-US" sz="4400" dirty="0" err="1"/>
              <a:t>etc</a:t>
            </a:r>
            <a:r>
              <a:rPr lang="en-US" sz="4400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D433F-4909-C542-820E-F7A6893BF00C}"/>
              </a:ext>
            </a:extLst>
          </p:cNvPr>
          <p:cNvSpPr txBox="1"/>
          <p:nvPr/>
        </p:nvSpPr>
        <p:spPr>
          <a:xfrm>
            <a:off x="1236290" y="3050848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Qualitative Description of Self Organizing Maps (SOMs)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50B65-BDD8-9644-A07D-53FEFF1E89D4}"/>
              </a:ext>
            </a:extLst>
          </p:cNvPr>
          <p:cNvSpPr txBox="1"/>
          <p:nvPr/>
        </p:nvSpPr>
        <p:spPr>
          <a:xfrm>
            <a:off x="1236290" y="3861274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it matters to my consultation</a:t>
            </a:r>
          </a:p>
        </p:txBody>
      </p:sp>
    </p:spTree>
    <p:extLst>
      <p:ext uri="{BB962C8B-B14F-4D97-AF65-F5344CB8AC3E}">
        <p14:creationId xmlns:p14="http://schemas.microsoft.com/office/powerpoint/2010/main" val="371954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2E550B-A9BD-ED41-8944-8E32B04A8A38}"/>
              </a:ext>
            </a:extLst>
          </p:cNvPr>
          <p:cNvSpPr txBox="1"/>
          <p:nvPr/>
        </p:nvSpPr>
        <p:spPr>
          <a:xfrm>
            <a:off x="1398659" y="137141"/>
            <a:ext cx="9394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Qualitative Description of Self Organizing Maps (SOMs)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7A894-8BEB-4340-A0D3-E02CDE34C09F}"/>
              </a:ext>
            </a:extLst>
          </p:cNvPr>
          <p:cNvSpPr txBox="1"/>
          <p:nvPr/>
        </p:nvSpPr>
        <p:spPr>
          <a:xfrm>
            <a:off x="566870" y="2564517"/>
            <a:ext cx="11058257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2400" dirty="0"/>
              <a:t>Applications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Visualization: multidimensional scaling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Projecting high-dimensional data onto 2-dimensional structures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Preserving topological properties of high-dimensionality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Classification: vector mapping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Classifying high-dimensional vectors from input data by associating a projected node chosen by training process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Competition --&gt; Adaptation --&gt; Cooperation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45936-93CB-9E4E-971A-0D0384702F33}"/>
              </a:ext>
            </a:extLst>
          </p:cNvPr>
          <p:cNvSpPr txBox="1"/>
          <p:nvPr/>
        </p:nvSpPr>
        <p:spPr>
          <a:xfrm>
            <a:off x="6437834" y="759594"/>
            <a:ext cx="61415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Artificial Neural Network learning: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Backpropagation &amp; gradient descent (optimization)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5B614-5C1C-3944-BE00-F36BD4946119}"/>
              </a:ext>
            </a:extLst>
          </p:cNvPr>
          <p:cNvSpPr txBox="1"/>
          <p:nvPr/>
        </p:nvSpPr>
        <p:spPr>
          <a:xfrm>
            <a:off x="-230736" y="759594"/>
            <a:ext cx="66685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2400" dirty="0"/>
              <a:t>K-Means Clustering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Similar in SOMs with small output node counts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SOMs with many output nodes very different</a:t>
            </a:r>
          </a:p>
          <a:p>
            <a:endParaRPr lang="en-US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68D5559-B2EA-1145-8E12-A2EB06151186}"/>
              </a:ext>
            </a:extLst>
          </p:cNvPr>
          <p:cNvSpPr/>
          <p:nvPr/>
        </p:nvSpPr>
        <p:spPr>
          <a:xfrm>
            <a:off x="566870" y="3255948"/>
            <a:ext cx="287709" cy="13075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CE823FB-BEE6-F943-9985-3716DDF19B0A}"/>
              </a:ext>
            </a:extLst>
          </p:cNvPr>
          <p:cNvSpPr/>
          <p:nvPr/>
        </p:nvSpPr>
        <p:spPr>
          <a:xfrm rot="16200000">
            <a:off x="3065092" y="-77560"/>
            <a:ext cx="287709" cy="4996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D12F574-4FB0-AD4F-8C28-12686709ACE8}"/>
              </a:ext>
            </a:extLst>
          </p:cNvPr>
          <p:cNvSpPr/>
          <p:nvPr/>
        </p:nvSpPr>
        <p:spPr>
          <a:xfrm rot="16200000">
            <a:off x="9364768" y="-76781"/>
            <a:ext cx="287709" cy="49964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0F6E6E7-FC29-5A4A-9DEB-B1F990D9F56B}"/>
              </a:ext>
            </a:extLst>
          </p:cNvPr>
          <p:cNvSpPr/>
          <p:nvPr/>
        </p:nvSpPr>
        <p:spPr>
          <a:xfrm rot="10800000">
            <a:off x="11485547" y="4830338"/>
            <a:ext cx="283433" cy="1664466"/>
          </a:xfrm>
          <a:prstGeom prst="leftBrace">
            <a:avLst>
              <a:gd name="adj1" fmla="val 0"/>
              <a:gd name="adj2" fmla="val 51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31CA391-84F2-3446-BBF1-AD6CD87DFA81}"/>
              </a:ext>
            </a:extLst>
          </p:cNvPr>
          <p:cNvCxnSpPr>
            <a:cxnSpLocks/>
            <a:endCxn id="6" idx="1"/>
          </p:cNvCxnSpPr>
          <p:nvPr/>
        </p:nvCxnSpPr>
        <p:spPr>
          <a:xfrm rot="10800000" flipV="1">
            <a:off x="566871" y="2602195"/>
            <a:ext cx="2646349" cy="1307506"/>
          </a:xfrm>
          <a:prstGeom prst="curvedConnector3">
            <a:avLst>
              <a:gd name="adj1" fmla="val 10863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ADD868B1-536C-4545-A067-BB0C07893A4B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6200000" flipH="1">
            <a:off x="9167694" y="3039514"/>
            <a:ext cx="2942214" cy="2260358"/>
          </a:xfrm>
          <a:prstGeom prst="curvedConnector4">
            <a:avLst>
              <a:gd name="adj1" fmla="val 36227"/>
              <a:gd name="adj2" fmla="val 10929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1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9E6374-2D38-AC45-B7A6-4DC5E586683C}"/>
              </a:ext>
            </a:extLst>
          </p:cNvPr>
          <p:cNvSpPr txBox="1"/>
          <p:nvPr/>
        </p:nvSpPr>
        <p:spPr>
          <a:xfrm>
            <a:off x="1917106" y="235480"/>
            <a:ext cx="8357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Great, but I Still Don’t Care!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79EC6B-9B29-5D42-94A2-3D352DB51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841892"/>
              </p:ext>
            </p:extLst>
          </p:nvPr>
        </p:nvGraphicFramePr>
        <p:xfrm>
          <a:off x="621940" y="1287850"/>
          <a:ext cx="5820419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33391">
                  <a:extLst>
                    <a:ext uri="{9D8B030D-6E8A-4147-A177-3AD203B41FA5}">
                      <a16:colId xmlns:a16="http://schemas.microsoft.com/office/drawing/2014/main" val="4180476463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132767044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126992842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1442031441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269735780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545987928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741287849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2742496522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035421806"/>
                    </a:ext>
                  </a:extLst>
                </a:gridCol>
                <a:gridCol w="820484">
                  <a:extLst>
                    <a:ext uri="{9D8B030D-6E8A-4147-A177-3AD203B41FA5}">
                      <a16:colId xmlns:a16="http://schemas.microsoft.com/office/drawing/2014/main" val="427305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490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7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17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5624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056C3C-46AB-2D40-9283-F23103870CA2}"/>
              </a:ext>
            </a:extLst>
          </p:cNvPr>
          <p:cNvSpPr txBox="1"/>
          <p:nvPr/>
        </p:nvSpPr>
        <p:spPr>
          <a:xfrm>
            <a:off x="1018263" y="835369"/>
            <a:ext cx="502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FF16C-106C-524C-9FF8-743C94038602}"/>
              </a:ext>
            </a:extLst>
          </p:cNvPr>
          <p:cNvSpPr txBox="1"/>
          <p:nvPr/>
        </p:nvSpPr>
        <p:spPr>
          <a:xfrm>
            <a:off x="777667" y="2700471"/>
            <a:ext cx="566469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TRUTH is not given in the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the TRUTH to determine accuracy of any classification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Simulation of responses helpful, but not conclusive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What ELSE could determine the TRUTH?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3B3EA-6CF9-DD46-B37C-050876F520C2}"/>
              </a:ext>
            </a:extLst>
          </p:cNvPr>
          <p:cNvSpPr/>
          <p:nvPr/>
        </p:nvSpPr>
        <p:spPr>
          <a:xfrm>
            <a:off x="384561" y="798469"/>
            <a:ext cx="6144743" cy="59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E542D-D3E1-FA40-9429-32EC8B91747B}"/>
              </a:ext>
            </a:extLst>
          </p:cNvPr>
          <p:cNvSpPr txBox="1"/>
          <p:nvPr/>
        </p:nvSpPr>
        <p:spPr>
          <a:xfrm>
            <a:off x="6855774" y="805912"/>
            <a:ext cx="5027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21FB7-9169-C745-A925-98048EBDF6F0}"/>
              </a:ext>
            </a:extLst>
          </p:cNvPr>
          <p:cNvSpPr txBox="1"/>
          <p:nvPr/>
        </p:nvSpPr>
        <p:spPr>
          <a:xfrm>
            <a:off x="7506677" y="1283611"/>
            <a:ext cx="4072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 the DATA speak for itself!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AB2178-7173-DE4A-A0B5-F3B771420D97}"/>
              </a:ext>
            </a:extLst>
          </p:cNvPr>
          <p:cNvCxnSpPr>
            <a:cxnSpLocks/>
          </p:cNvCxnSpPr>
          <p:nvPr/>
        </p:nvCxnSpPr>
        <p:spPr>
          <a:xfrm>
            <a:off x="6465683" y="1492982"/>
            <a:ext cx="12084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36DF2-D085-2441-B639-E4E7AB34C087}"/>
              </a:ext>
            </a:extLst>
          </p:cNvPr>
          <p:cNvSpPr txBox="1"/>
          <p:nvPr/>
        </p:nvSpPr>
        <p:spPr>
          <a:xfrm>
            <a:off x="6920345" y="1685719"/>
            <a:ext cx="4963204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an unsupervised method to generate a classification mapping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 SOM to classify observations into three output nodes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Assign Depression Score Class (TRUTH) to each output node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Justify assignments on observable characteristics of observations within each node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total score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Mean score on certain questions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0E6831-57CF-AA43-83A9-DC7A6FDAB0A0}"/>
              </a:ext>
            </a:extLst>
          </p:cNvPr>
          <p:cNvSpPr/>
          <p:nvPr/>
        </p:nvSpPr>
        <p:spPr>
          <a:xfrm>
            <a:off x="6685030" y="798468"/>
            <a:ext cx="5428521" cy="5944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0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495DB-8C72-154F-BD41-03231FC6549F}"/>
              </a:ext>
            </a:extLst>
          </p:cNvPr>
          <p:cNvSpPr txBox="1"/>
          <p:nvPr/>
        </p:nvSpPr>
        <p:spPr>
          <a:xfrm>
            <a:off x="1236289" y="1589518"/>
            <a:ext cx="97194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Overview of Mathematical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D433F-4909-C542-820E-F7A6893BF00C}"/>
              </a:ext>
            </a:extLst>
          </p:cNvPr>
          <p:cNvSpPr txBox="1"/>
          <p:nvPr/>
        </p:nvSpPr>
        <p:spPr>
          <a:xfrm>
            <a:off x="1236290" y="3050848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Algorithm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50B65-BDD8-9644-A07D-53FEFF1E89D4}"/>
              </a:ext>
            </a:extLst>
          </p:cNvPr>
          <p:cNvSpPr txBox="1"/>
          <p:nvPr/>
        </p:nvSpPr>
        <p:spPr>
          <a:xfrm>
            <a:off x="1236290" y="3861274"/>
            <a:ext cx="971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More “math-y” version</a:t>
            </a:r>
          </a:p>
        </p:txBody>
      </p:sp>
    </p:spTree>
    <p:extLst>
      <p:ext uri="{BB962C8B-B14F-4D97-AF65-F5344CB8AC3E}">
        <p14:creationId xmlns:p14="http://schemas.microsoft.com/office/powerpoint/2010/main" val="378323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25FF3B75-F1C4-6147-93AA-94E9BC6CB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993" y="68366"/>
            <a:ext cx="2794000" cy="2794000"/>
          </a:xfrm>
          <a:prstGeom prst="rect">
            <a:avLst/>
          </a:prstGeom>
        </p:spPr>
      </p:pic>
      <p:pic>
        <p:nvPicPr>
          <p:cNvPr id="5" name="Picture 4" descr="A picture containing game&#10;&#10;Description automatically generated">
            <a:extLst>
              <a:ext uri="{FF2B5EF4-FFF2-40B4-BE49-F238E27FC236}">
                <a16:creationId xmlns:a16="http://schemas.microsoft.com/office/drawing/2014/main" id="{D4EC32BB-4BC8-7749-A9DA-7557384E2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393" y="220766"/>
            <a:ext cx="2794000" cy="279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6F47E1-7851-FC47-B546-1C7592E13E3E}"/>
              </a:ext>
            </a:extLst>
          </p:cNvPr>
          <p:cNvSpPr txBox="1"/>
          <p:nvPr/>
        </p:nvSpPr>
        <p:spPr>
          <a:xfrm>
            <a:off x="3544725" y="68366"/>
            <a:ext cx="5036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DO SOMs WORK?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24C1-DCD5-6344-8546-28A81E8E8C06}"/>
              </a:ext>
            </a:extLst>
          </p:cNvPr>
          <p:cNvSpPr txBox="1"/>
          <p:nvPr/>
        </p:nvSpPr>
        <p:spPr>
          <a:xfrm>
            <a:off x="315007" y="1100766"/>
            <a:ext cx="8243606" cy="474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The Three Learning Concepts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u="sng" dirty="0"/>
              <a:t>Competition</a:t>
            </a:r>
            <a:r>
              <a:rPr lang="en-US" sz="2200" dirty="0"/>
              <a:t>: Output layer nodes compete for proximity to input layer (observation) locations. “Winning” output layer node defined by closest proximity.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 </a:t>
            </a:r>
            <a:r>
              <a:rPr lang="en-US" sz="2200" u="sng" dirty="0"/>
              <a:t>Adaptation</a:t>
            </a:r>
            <a:r>
              <a:rPr lang="en-US" sz="2200" dirty="0"/>
              <a:t>: Output layer weights update to reflect optimal response to information from (1)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u="sng" dirty="0"/>
              <a:t>Cooperation</a:t>
            </a:r>
            <a:r>
              <a:rPr lang="en-US" sz="2200" dirty="0"/>
              <a:t>: Optimal response in (2) determined by neighborhood function limiting magnitude of influence from unrelated observations.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493A034-B227-1E4D-A2F3-2C68AF974F01}"/>
              </a:ext>
            </a:extLst>
          </p:cNvPr>
          <p:cNvSpPr/>
          <p:nvPr/>
        </p:nvSpPr>
        <p:spPr>
          <a:xfrm>
            <a:off x="8940919" y="686124"/>
            <a:ext cx="329013" cy="1558484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A4F17-5B11-A840-8194-E5B202EEB947}"/>
              </a:ext>
            </a:extLst>
          </p:cNvPr>
          <p:cNvSpPr txBox="1"/>
          <p:nvPr/>
        </p:nvSpPr>
        <p:spPr>
          <a:xfrm>
            <a:off x="8212508" y="3077669"/>
            <a:ext cx="3033757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layer locations (observations) (STATIC)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7D253BC7-BD24-5F40-A202-7F82FC15A3E5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8460337" y="1465366"/>
            <a:ext cx="480582" cy="1612304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FE2BE-A25D-B54C-905C-4B2A1D944A2A}"/>
              </a:ext>
            </a:extLst>
          </p:cNvPr>
          <p:cNvSpPr txBox="1"/>
          <p:nvPr/>
        </p:nvSpPr>
        <p:spPr>
          <a:xfrm>
            <a:off x="8656890" y="3988549"/>
            <a:ext cx="269192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 layer nodes (weights) (dynamic)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A8B6C5F-1A0E-C643-8B4F-229038A9159C}"/>
              </a:ext>
            </a:extLst>
          </p:cNvPr>
          <p:cNvCxnSpPr>
            <a:cxnSpLocks/>
            <a:endCxn id="12" idx="3"/>
          </p:cNvCxnSpPr>
          <p:nvPr/>
        </p:nvCxnSpPr>
        <p:spPr>
          <a:xfrm rot="16200000" flipH="1">
            <a:off x="10082555" y="3137788"/>
            <a:ext cx="1985588" cy="546931"/>
          </a:xfrm>
          <a:prstGeom prst="curvedConnector4">
            <a:avLst>
              <a:gd name="adj1" fmla="val 24043"/>
              <a:gd name="adj2" fmla="val 141797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77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13834F0-350C-F943-9437-3C3C1AE7E4F4}"/>
              </a:ext>
            </a:extLst>
          </p:cNvPr>
          <p:cNvGrpSpPr/>
          <p:nvPr/>
        </p:nvGrpSpPr>
        <p:grpSpPr>
          <a:xfrm>
            <a:off x="8347625" y="875220"/>
            <a:ext cx="3844376" cy="2191832"/>
            <a:chOff x="2162086" y="1422400"/>
            <a:chExt cx="7502614" cy="4013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2F0696-98FF-0148-927A-9DC5E5B25A0B}"/>
                </a:ext>
              </a:extLst>
            </p:cNvPr>
            <p:cNvGrpSpPr/>
            <p:nvPr/>
          </p:nvGrpSpPr>
          <p:grpSpPr>
            <a:xfrm>
              <a:off x="2495372" y="1422400"/>
              <a:ext cx="7169328" cy="4013200"/>
              <a:chOff x="2495372" y="1422400"/>
              <a:chExt cx="7169328" cy="4013200"/>
            </a:xfrm>
          </p:grpSpPr>
          <p:pic>
            <p:nvPicPr>
              <p:cNvPr id="10" name="Picture 9" descr="A close up of a map&#10;&#10;Description automatically generated">
                <a:extLst>
                  <a:ext uri="{FF2B5EF4-FFF2-40B4-BE49-F238E27FC236}">
                    <a16:creationId xmlns:a16="http://schemas.microsoft.com/office/drawing/2014/main" id="{6F202BBC-A7C7-514D-B502-C371E5FF6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27300" y="1422400"/>
                <a:ext cx="7137400" cy="4013200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99BC95-654C-CA48-9891-1A7F1758CF1A}"/>
                  </a:ext>
                </a:extLst>
              </p:cNvPr>
              <p:cNvSpPr/>
              <p:nvPr/>
            </p:nvSpPr>
            <p:spPr>
              <a:xfrm>
                <a:off x="2495372" y="1874982"/>
                <a:ext cx="275537" cy="3140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193E43-D244-7E4B-B802-F874573A90A1}"/>
                </a:ext>
              </a:extLst>
            </p:cNvPr>
            <p:cNvSpPr/>
            <p:nvPr/>
          </p:nvSpPr>
          <p:spPr>
            <a:xfrm>
              <a:off x="2162086" y="4725824"/>
              <a:ext cx="922946" cy="709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B49BABF-F8AD-DC43-A0D4-6F02A924903E}"/>
              </a:ext>
            </a:extLst>
          </p:cNvPr>
          <p:cNvSpPr txBox="1"/>
          <p:nvPr/>
        </p:nvSpPr>
        <p:spPr>
          <a:xfrm>
            <a:off x="4092011" y="102549"/>
            <a:ext cx="40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“Math-y” Stuff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64A74-4C40-E54F-98D2-92033C7B8316}"/>
              </a:ext>
            </a:extLst>
          </p:cNvPr>
          <p:cNvSpPr/>
          <p:nvPr/>
        </p:nvSpPr>
        <p:spPr>
          <a:xfrm>
            <a:off x="279850" y="840137"/>
            <a:ext cx="932125" cy="11509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X M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C9BA4-AD85-9646-AAC7-5C7FE17B43C5}"/>
              </a:ext>
            </a:extLst>
          </p:cNvPr>
          <p:cNvSpPr txBox="1"/>
          <p:nvPr/>
        </p:nvSpPr>
        <p:spPr>
          <a:xfrm>
            <a:off x="406547" y="763195"/>
            <a:ext cx="64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E482-49CD-2246-8FE8-2FB51593EE07}"/>
                  </a:ext>
                </a:extLst>
              </p:cNvPr>
              <p:cNvSpPr txBox="1"/>
              <p:nvPr/>
            </p:nvSpPr>
            <p:spPr>
              <a:xfrm>
                <a:off x="1368918" y="802857"/>
                <a:ext cx="6978706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input vector from the Data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…,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𝑟𝑀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AFE482-49CD-2246-8FE8-2FB51593E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18" y="802857"/>
                <a:ext cx="6978706" cy="830997"/>
              </a:xfrm>
              <a:prstGeom prst="rect">
                <a:avLst/>
              </a:prstGeom>
              <a:blipFill>
                <a:blip r:embed="rId3"/>
                <a:stretch>
                  <a:fillRect t="-2941"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886330-0D18-684F-AC66-5B9A34B3FA77}"/>
                  </a:ext>
                </a:extLst>
              </p:cNvPr>
              <p:cNvSpPr txBox="1"/>
              <p:nvPr/>
            </p:nvSpPr>
            <p:spPr>
              <a:xfrm>
                <a:off x="1630384" y="1701874"/>
                <a:ext cx="6717240" cy="12300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The set of weight vector corresponding to the input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</m:oMath>
                </a14:m>
                <a:r>
                  <a:rPr lang="en-US" sz="2400" b="1" dirty="0"/>
                  <a:t>   </a:t>
                </a:r>
                <a:r>
                  <a:rPr lang="en-US" sz="2400" dirty="0"/>
                  <a:t>is:</a:t>
                </a:r>
                <a:endParaRPr lang="en-US" sz="2400" b="1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𝐾𝐿𝑗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 </a:t>
                </a:r>
                <a:r>
                  <a:rPr lang="en-US" sz="2400" dirty="0"/>
                  <a:t>for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 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𝐾𝐿</m:t>
                    </m:r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886330-0D18-684F-AC66-5B9A34B3F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84" y="1701874"/>
                <a:ext cx="6717240" cy="1230080"/>
              </a:xfrm>
              <a:prstGeom prst="rect">
                <a:avLst/>
              </a:prstGeom>
              <a:blipFill>
                <a:blip r:embed="rId4"/>
                <a:stretch>
                  <a:fillRect t="-3030" r="-1883"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19E1152-FA72-F249-8C7B-706B6E5670C0}"/>
              </a:ext>
            </a:extLst>
          </p:cNvPr>
          <p:cNvSpPr txBox="1"/>
          <p:nvPr/>
        </p:nvSpPr>
        <p:spPr>
          <a:xfrm>
            <a:off x="9916694" y="605946"/>
            <a:ext cx="220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 lattice K x 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A6F57-F7D1-C240-B175-49C818E878C8}"/>
              </a:ext>
            </a:extLst>
          </p:cNvPr>
          <p:cNvSpPr txBox="1"/>
          <p:nvPr/>
        </p:nvSpPr>
        <p:spPr>
          <a:xfrm>
            <a:off x="100140" y="2802306"/>
            <a:ext cx="154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Algorithm: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A5371C-60BC-C743-BCA9-D89F4094B193}"/>
                  </a:ext>
                </a:extLst>
              </p:cNvPr>
              <p:cNvSpPr txBox="1"/>
              <p:nvPr/>
            </p:nvSpPr>
            <p:spPr>
              <a:xfrm>
                <a:off x="155100" y="3304514"/>
                <a:ext cx="12154420" cy="1978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Competition</a:t>
                </a:r>
                <a:r>
                  <a:rPr lang="en-US" sz="2400" dirty="0"/>
                  <a:t>: for each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, determine a winning output node defined by: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+⋯+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𝐾𝐿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A5371C-60BC-C743-BCA9-D89F4094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" y="3304514"/>
                <a:ext cx="12154420" cy="1978811"/>
              </a:xfrm>
              <a:prstGeom prst="rect">
                <a:avLst/>
              </a:prstGeom>
              <a:blipFill>
                <a:blip r:embed="rId5"/>
                <a:stretch>
                  <a:fillRect l="-836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390887-8C88-6B4F-B2CB-C469D9C6CCE0}"/>
                  </a:ext>
                </a:extLst>
              </p:cNvPr>
              <p:cNvSpPr txBox="1"/>
              <p:nvPr/>
            </p:nvSpPr>
            <p:spPr>
              <a:xfrm>
                <a:off x="5121083" y="4643778"/>
                <a:ext cx="7070917" cy="1846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Cooperation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n-US" sz="2400" dirty="0"/>
                  <a:t> is the neighborhood function of output node j with respect to winner k.  Defined so that magnitude decreases with distance between nodes.  </a:t>
                </a:r>
              </a:p>
              <a:p>
                <a:r>
                  <a:rPr lang="en-US" sz="2400" dirty="0"/>
                  <a:t>		</a:t>
                </a:r>
                <a:r>
                  <a:rPr lang="en-US" sz="2400" dirty="0" err="1"/>
                  <a:t>Eg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390887-8C88-6B4F-B2CB-C469D9C6C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083" y="4643778"/>
                <a:ext cx="7070917" cy="1846596"/>
              </a:xfrm>
              <a:prstGeom prst="rect">
                <a:avLst/>
              </a:prstGeom>
              <a:blipFill>
                <a:blip r:embed="rId6"/>
                <a:stretch>
                  <a:fillRect l="-1254" t="-2055" r="-1971" b="-4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59D42E-2BBD-7A4C-AB5E-F04EB9C3899B}"/>
                  </a:ext>
                </a:extLst>
              </p:cNvPr>
              <p:cNvSpPr/>
              <p:nvPr/>
            </p:nvSpPr>
            <p:spPr>
              <a:xfrm>
                <a:off x="155100" y="4645792"/>
                <a:ext cx="5126201" cy="20104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Adaptation</a:t>
                </a:r>
                <a:r>
                  <a:rPr lang="en-US" sz="2400" dirty="0"/>
                  <a:t>: Use the update formula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to update the weight values. Noting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is the learning rate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259D42E-2BBD-7A4C-AB5E-F04EB9C38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00" y="4645792"/>
                <a:ext cx="5126201" cy="2010422"/>
              </a:xfrm>
              <a:prstGeom prst="rect">
                <a:avLst/>
              </a:prstGeom>
              <a:blipFill>
                <a:blip r:embed="rId7"/>
                <a:stretch>
                  <a:fillRect l="-1980" t="-2516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DD3414A-DBA3-CB48-858B-5E1215D0D734}"/>
              </a:ext>
            </a:extLst>
          </p:cNvPr>
          <p:cNvSpPr/>
          <p:nvPr/>
        </p:nvSpPr>
        <p:spPr>
          <a:xfrm>
            <a:off x="155100" y="3304514"/>
            <a:ext cx="11745620" cy="12333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010E61-8ACD-C44D-8377-FBBF52AC630B}"/>
              </a:ext>
            </a:extLst>
          </p:cNvPr>
          <p:cNvSpPr/>
          <p:nvPr/>
        </p:nvSpPr>
        <p:spPr>
          <a:xfrm>
            <a:off x="155100" y="4642072"/>
            <a:ext cx="4630545" cy="201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89278D-1142-094A-92B8-1C9CDE83ADA2}"/>
              </a:ext>
            </a:extLst>
          </p:cNvPr>
          <p:cNvSpPr/>
          <p:nvPr/>
        </p:nvSpPr>
        <p:spPr>
          <a:xfrm>
            <a:off x="4948015" y="4642072"/>
            <a:ext cx="7169921" cy="20104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7813A446-4A74-794D-B6F3-FD38E625C756}"/>
              </a:ext>
            </a:extLst>
          </p:cNvPr>
          <p:cNvSpPr/>
          <p:nvPr/>
        </p:nvSpPr>
        <p:spPr>
          <a:xfrm rot="5400000">
            <a:off x="348508" y="4013932"/>
            <a:ext cx="794806" cy="4614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16B4592-F3AF-0E4D-995A-6ED4D1BB9205}"/>
              </a:ext>
            </a:extLst>
          </p:cNvPr>
          <p:cNvSpPr/>
          <p:nvPr/>
        </p:nvSpPr>
        <p:spPr>
          <a:xfrm>
            <a:off x="4254365" y="5376599"/>
            <a:ext cx="794806" cy="4614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8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7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515</Words>
  <Application>Microsoft Macintosh PowerPoint</Application>
  <PresentationFormat>Widescreen</PresentationFormat>
  <Paragraphs>102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Panter</dc:creator>
  <cp:lastModifiedBy>Lee Panter</cp:lastModifiedBy>
  <cp:revision>26</cp:revision>
  <dcterms:created xsi:type="dcterms:W3CDTF">2020-04-15T11:23:22Z</dcterms:created>
  <dcterms:modified xsi:type="dcterms:W3CDTF">2020-04-15T16:55:27Z</dcterms:modified>
</cp:coreProperties>
</file>