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Roboto Mono Regula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5B513C-C0B0-4C1A-B916-EBA8B1E39DD1}">
  <a:tblStyle styleId="{005B513C-C0B0-4C1A-B916-EBA8B1E39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Regular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Roboto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RobotoMonoRegular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Regular-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Regula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smote-oversampling-for-imbalanced-classification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3af2198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3af2198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correlation between has_company logo and required_education. The correlation are generally low between company logo and most education background except for a few.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3af219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3af219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the </a:t>
            </a:r>
            <a:r>
              <a:rPr lang="en"/>
              <a:t>word cloud</a:t>
            </a:r>
            <a:r>
              <a:rPr lang="en"/>
              <a:t> which shows words that frequently appear in fraudulent posts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3af2198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3af2198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these are the words that appear frequently in real posts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e3371b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e3371b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overview of number of job postings from the top 10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note that high number of job postings does not mean there will be higher fraudulence which we will see in the next slide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e3371ba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6e3371b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one of our objectives, here is the top 10 countries with significant proportion of fraudulence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the order could be due to the random sampling of train-test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generally the countries shown are in the top 10 source of fraudulent job postings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although US has highest number of job postings, it has a lower proportion of fraudulence compared to other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will pass my time to hansel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3af2198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3af2198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3af21988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3af21988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3af2198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3af2198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In our case, we chose to utilize the ROC AUC Score and F2 Score to determine the accuracy of the predictive model. 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#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ROC Curves summarises the trade-off between the two things for a predictive model using different probability thresholds, however it may not be very accurate for imbalanced datasets, which our dataset was.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F2 Score calculates the accuracy of the model through a weighted h</a:t>
            </a: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armonic mean of Recall and a beta coefficient. 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Higher F2 score indicates a lower false negative prediction.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3af219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3af219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thing to note is oversampling not done on test set to reflect the real life proportions.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3c9c2f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f3c9c2f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https://machinelearningmastery.com/smote-oversampling-for-imbalanced-classification/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don't</a:t>
            </a:r>
            <a:r>
              <a:rPr lang="en"/>
              <a:t> use undersampling as it decreases our training data, 18k not a lot, bring down the metric scores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SVMSMOTE takes too long so we settle for SMOTE since there is only an incremental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SVMSMOTE is an even more specialised from of BorderlineSMOTE, using the SVM algorithm to compute.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e33717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e33717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a5c485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6a5c485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6a5c485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6a5c485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6a5c485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6a5c485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3af2198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3af2198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3af2198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f3af2198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f3c9c2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f3c9c2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f3af219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f3af219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f3af219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f3af219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e16763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e16763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6a5c48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6a5c48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TFIDF is used to vectorize the input text data and the input dimension for x_train =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(22933, 20000)and y_train=(22933,).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class_weight="balanced"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will replicate the smaller class until has as many sample as in the larger one but in an implicit way.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2ae18d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2ae18d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144f5d9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144f5d9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CV in GridSearchCV stands for cross validation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e16763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e16763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f3af219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f3af219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 is prioritised during hyperparameter tuning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9e16763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9e16763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3af219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f3af219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f3af219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f3af219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144f5d9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144f5d9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44f5d9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44f5d9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6e3371774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6e337177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6e337177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6e337177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3af2198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3af219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9e16763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9e1676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62ae18d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62ae18d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1421c4c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1421c4c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a5c485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6a5c485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overview, we can see that about 4.84% job postings are fraudulent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6e3371b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6e3371b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will show the distributions of word count. The text features that we have are company_profile, description, requirements and benefits. We found that only the distribution for company_profile is different.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3af219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3af219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also done the distributions of binary features.  For telecommuting, we observed that there is an increase in fraudulence for jobs with telecommuting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3af2198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3af2198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distributions of binary features, we found that has_company_logo and company_specified are important features in fraudulence.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3af219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3af219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the correlation between has_company logo and 2 other variables, company_profile and telecommuting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correlation is on the lower end (close to 0)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EE0005 Mini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Fraudulent Job Postings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Philip, Keng Soon, Hansel, Lee Hua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32950" y="3182325"/>
            <a:ext cx="18537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EAD3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parts are listed at the end</a:t>
            </a:r>
            <a:endParaRPr i="1">
              <a:solidFill>
                <a:srgbClr val="D9EAD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of has_company_logo (2)</a:t>
            </a:r>
            <a:endParaRPr b="1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50" y="1148700"/>
            <a:ext cx="77416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Associated words with fraudulent posts</a:t>
            </a:r>
            <a:endParaRPr b="1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50" y="1073675"/>
            <a:ext cx="709609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Associated words with real posts</a:t>
            </a:r>
            <a:endParaRPr b="1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25" y="1081988"/>
            <a:ext cx="71619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of fraudulent job postings</a:t>
            </a:r>
            <a:endParaRPr b="1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1170125"/>
            <a:ext cx="49434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Proportion </a:t>
            </a:r>
            <a:r>
              <a:rPr b="1" lang="en"/>
              <a:t>of fraudulent job postings</a:t>
            </a:r>
            <a:endParaRPr b="1"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1170125"/>
            <a:ext cx="3201575" cy="350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69" y="1630925"/>
            <a:ext cx="4788700" cy="2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4661300" y="2625325"/>
            <a:ext cx="29040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Difference in order due to random sampling of train-test data!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050500" y="1275100"/>
            <a:ext cx="4371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Feature weights from model (in descending order):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227775" y="1960950"/>
            <a:ext cx="390650" cy="857250"/>
          </a:xfrm>
          <a:custGeom>
            <a:rect b="b" l="l" r="r" t="t"/>
            <a:pathLst>
              <a:path extrusionOk="0" h="34290" w="15626">
                <a:moveTo>
                  <a:pt x="15626" y="34290"/>
                </a:moveTo>
                <a:cubicBezTo>
                  <a:pt x="13912" y="33433"/>
                  <a:pt x="7839" y="31076"/>
                  <a:pt x="5339" y="29147"/>
                </a:cubicBezTo>
                <a:cubicBezTo>
                  <a:pt x="2839" y="27218"/>
                  <a:pt x="1411" y="25576"/>
                  <a:pt x="625" y="22718"/>
                </a:cubicBezTo>
                <a:cubicBezTo>
                  <a:pt x="-161" y="19861"/>
                  <a:pt x="-232" y="15788"/>
                  <a:pt x="625" y="12002"/>
                </a:cubicBezTo>
                <a:cubicBezTo>
                  <a:pt x="1482" y="8216"/>
                  <a:pt x="4911" y="2000"/>
                  <a:pt x="5768" y="0"/>
                </a:cubicBezTo>
              </a:path>
            </a:pathLst>
          </a:custGeom>
          <a:noFill/>
          <a:ln cap="flat" cmpd="sng" w="38100">
            <a:solidFill>
              <a:srgbClr val="9FC5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9" name="Google Shape;149;p26"/>
          <p:cNvSpPr txBox="1"/>
          <p:nvPr/>
        </p:nvSpPr>
        <p:spPr>
          <a:xfrm>
            <a:off x="5593475" y="4125000"/>
            <a:ext cx="336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1" lang="en" sz="18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✓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Identify countries which are associated with fraud postings</a:t>
            </a:r>
            <a:endParaRPr i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&amp; Oversampling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 has good accuracy!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dummy_clf = DummyClassifier(strategy=</a:t>
            </a:r>
            <a:r>
              <a:rPr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"most_frequent"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Accuracy: 0.9559 (from predicting all ‘0’)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is imbalanced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accuracy is not a good performance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negatives do more harm, so maximising recall is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3322275"/>
            <a:ext cx="4693450" cy="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 Score &amp; </a:t>
            </a:r>
            <a:r>
              <a:rPr lang="en"/>
              <a:t>ROC AUC Score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F2 Score can emphasize the recall, minimizing false negatives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(Receiver Operating Characteristic) Curve tells us about how good the model can distinguish between two things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F</a:t>
            </a:r>
            <a:r>
              <a:rPr lang="en"/>
              <a:t>ake postings do more harm then missing out on the real postings!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75" y="1508150"/>
            <a:ext cx="2667250" cy="6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00" y="2016050"/>
            <a:ext cx="5018500" cy="26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91" y="1145113"/>
            <a:ext cx="76485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31262" t="18850"/>
          <a:stretch/>
        </p:blipFill>
        <p:spPr>
          <a:xfrm>
            <a:off x="300044" y="2410900"/>
            <a:ext cx="2765575" cy="220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0"/>
          <p:cNvCxnSpPr/>
          <p:nvPr/>
        </p:nvCxnSpPr>
        <p:spPr>
          <a:xfrm flipH="1" rot="10800000">
            <a:off x="3096575" y="3503188"/>
            <a:ext cx="603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30"/>
          <p:cNvPicPr preferRelativeResize="0"/>
          <p:nvPr/>
        </p:nvPicPr>
        <p:blipFill rotWithShape="1">
          <a:blip r:embed="rId6">
            <a:alphaModFix/>
          </a:blip>
          <a:srcRect b="0" l="11426" r="0" t="31516"/>
          <a:stretch/>
        </p:blipFill>
        <p:spPr>
          <a:xfrm>
            <a:off x="364325" y="1838200"/>
            <a:ext cx="282308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507038" y="2334700"/>
            <a:ext cx="2282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ROC AUC  : 0.8709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F2 Score   </a:t>
            </a: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0.7704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9900" y="3191050"/>
            <a:ext cx="2134450" cy="16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588375" y="80425"/>
            <a:ext cx="1149900" cy="4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588375" y="2490638"/>
            <a:ext cx="1149900" cy="4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BorderlineSMOTE</a:t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195151" y="80413"/>
            <a:ext cx="1287600" cy="4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SVMSMOTE</a:t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5195138" y="2559413"/>
            <a:ext cx="1149900" cy="4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ADASYN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558025" y="715725"/>
            <a:ext cx="25824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25" y="680813"/>
            <a:ext cx="2196272" cy="17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2911400" y="737000"/>
            <a:ext cx="1237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ROC AUC: 0.9119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F2 Score: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0.8152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2911400" y="3183575"/>
            <a:ext cx="1237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ROC AUC: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0.9025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F2 Score: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0.8042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768" y="678813"/>
            <a:ext cx="2196265" cy="17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7512132" y="734982"/>
            <a:ext cx="1237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ROC AUC: 0.9143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F2 Score: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0.8185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7512132" y="3183557"/>
            <a:ext cx="1237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ROC AUC: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0.9107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F2 Score: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0.8072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36" y="3127400"/>
            <a:ext cx="2196259" cy="17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151" y="3127399"/>
            <a:ext cx="2196250" cy="170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2911400" y="2049300"/>
            <a:ext cx="1778700" cy="933300"/>
          </a:xfrm>
          <a:prstGeom prst="wedgeRoundRectCallout">
            <a:avLst>
              <a:gd fmla="val -75119" name="adj1"/>
              <a:gd fmla="val -430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choose this as SVMSMOTE is very slow, and decent F2 score.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dataset?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762150" y="551206"/>
            <a:ext cx="37281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job postings do a lot of harm: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Waste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information lost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33131" y="2088115"/>
            <a:ext cx="7875000" cy="2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Our objectives: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fake job postings by sentiment analysis.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 model is the best?  →  metric scores, memory and speed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countries which are associated with fraud postings.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Find associated features with a fraudulent and non-fraudulent posting.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65500" y="14876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Feature extraction</a:t>
            </a:r>
            <a:endParaRPr b="1" sz="2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9" name="Google Shape;209;p33"/>
          <p:cNvSpPr/>
          <p:nvPr/>
        </p:nvSpPr>
        <p:spPr>
          <a:xfrm>
            <a:off x="4144425" y="1205825"/>
            <a:ext cx="236100" cy="229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6354925" y="1144350"/>
            <a:ext cx="178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0 -&gt; telecomuting_no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1 -&gt; telecomuting_yes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6354925" y="1710675"/>
            <a:ext cx="248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Internship -&gt; required_experience_internship</a:t>
            </a:r>
            <a:endParaRPr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703475" y="1183200"/>
            <a:ext cx="1535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1. telecommuting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703475" y="1681650"/>
            <a:ext cx="211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required experience: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703475" y="2715400"/>
            <a:ext cx="1535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4.  fillna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6338550" y="3151650"/>
            <a:ext cx="205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country_US -&gt; country_us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703475" y="3151625"/>
            <a:ext cx="1242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5. l</a:t>
            </a: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owercase: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6428125" y="2723313"/>
            <a:ext cx="185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703475" y="2198525"/>
            <a:ext cx="14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3. Fill blank with ‘_’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354925" y="2217000"/>
            <a:ext cx="2789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required_education_ bachelor’s degree -&gt; required_education_bachalor’s_degree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Cleaning</a:t>
            </a:r>
            <a:endParaRPr b="1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8" y="1120325"/>
            <a:ext cx="8335825" cy="1252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34"/>
          <p:cNvGraphicFramePr/>
          <p:nvPr/>
        </p:nvGraphicFramePr>
        <p:xfrm>
          <a:off x="952500" y="267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{005B513C-C0B0-4C1A-B916-EBA8B1E39DD1}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Before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After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ProgramAssisting 32 in day-to-day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program assisting in day to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WEBSITE is #URL_b0bc289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website 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Remove Stopwords</a:t>
            </a:r>
            <a:endParaRPr b="1"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Stopwords are common words like "I, the, an" which needs to be removed as they will be counted in during the vocabulary frequency.</a:t>
            </a:r>
            <a:endParaRPr sz="1600"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952500" y="22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{005B513C-C0B0-4C1A-B916-EBA8B1E39DD1}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Before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After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this position is high paying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position high paying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 will be paid weekly via direct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paid weekly direct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Combine Text Feature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0572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all columns after feature extraction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text: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telecommuting_no country_us state_ny city_new york company_logo_yes company_profile_yes has_questions_no employment_type_other required_experience_internship function_marketing marketing intern department_marketing food weve created groundbreaking award winning cooking site support connect celebrate home cooks</a:t>
            </a:r>
            <a:endParaRPr sz="2000"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23" y="1631850"/>
            <a:ext cx="5803550" cy="1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Lemmatization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a word to its base form		Eg. hearing → hear ;  management → manage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To reduce the vocabulary count for similar word meanings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Downside: Takes a long time as you need to map POS tag for each 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But this reduced our metric scores, so we won’t use 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74" y="3157150"/>
            <a:ext cx="3792548" cy="9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38" y="3157151"/>
            <a:ext cx="3502787" cy="9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1399750" y="4124725"/>
            <a:ext cx="1838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Before (All text features combined)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385488" y="4124725"/>
            <a:ext cx="2640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(All text features + lemmatization)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75" y="3122625"/>
            <a:ext cx="3792550" cy="99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500" y="3115881"/>
            <a:ext cx="3693618" cy="9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Modelling - Sentiment Analysis</a:t>
            </a:r>
            <a:endParaRPr b="1"/>
          </a:p>
        </p:txBody>
      </p:sp>
      <p:sp>
        <p:nvSpPr>
          <p:cNvPr id="258" name="Google Shape;258;p38"/>
          <p:cNvSpPr txBox="1"/>
          <p:nvPr/>
        </p:nvSpPr>
        <p:spPr>
          <a:xfrm>
            <a:off x="571500" y="3217825"/>
            <a:ext cx="79902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Classifier, Logistic Regression, Bernoulli Naive Bayes, Multinomial Naive Bayes, Support Vector Machine, Simple Neural Network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736300" y="0"/>
            <a:ext cx="3407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fake job postings </a:t>
            </a:r>
            <a:r>
              <a:rPr i="1" lang="en" sz="18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✓</a:t>
            </a:r>
            <a:endParaRPr i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 Vectorizer</a:t>
            </a:r>
            <a:r>
              <a:rPr lang="en"/>
              <a:t> 				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TF-IDF: term frequency–inverse document frequency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Only use a max of 20000 text features used, if all features are used: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Takes more time &amp; lower metric scores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</a:t>
            </a:r>
            <a:r>
              <a:rPr lang="en" sz="1700"/>
              <a:t>nigram and bigrams are both used</a:t>
            </a:r>
            <a:endParaRPr sz="17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85" y="1911451"/>
            <a:ext cx="6450851" cy="15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4">
            <a:alphaModFix/>
          </a:blip>
          <a:srcRect b="0" l="0" r="64977" t="0"/>
          <a:stretch/>
        </p:blipFill>
        <p:spPr>
          <a:xfrm>
            <a:off x="5944489" y="423594"/>
            <a:ext cx="303885" cy="3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 rotWithShape="1">
          <a:blip r:embed="rId4">
            <a:alphaModFix/>
          </a:blip>
          <a:srcRect b="0" l="60671" r="4687" t="0"/>
          <a:stretch/>
        </p:blipFill>
        <p:spPr>
          <a:xfrm>
            <a:off x="7418513" y="444524"/>
            <a:ext cx="303875" cy="31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</a:t>
            </a:r>
            <a:endParaRPr sz="2000"/>
          </a:p>
        </p:txBody>
      </p:sp>
      <p:sp>
        <p:nvSpPr>
          <p:cNvPr id="274" name="Google Shape;2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Random Forest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Grid Search CV </a:t>
            </a:r>
            <a:endParaRPr/>
          </a:p>
        </p:txBody>
      </p:sp>
      <p:sp>
        <p:nvSpPr>
          <p:cNvPr id="275" name="Google Shape;275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1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3852475" y="845225"/>
            <a:ext cx="5366049" cy="40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 Imbalance Datasets (RandomForestClassifier)</a:t>
            </a:r>
            <a:endParaRPr b="1"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2571750"/>
            <a:ext cx="85206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Oversampling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oes not increase information; however by replication it raises the weight of the minority samples.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Class weighting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Imposts a cost penalty to the minority class misclassification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Assign high weight to the minority class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 class_weight="balanced"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521800" y="1590250"/>
            <a:ext cx="83862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 </a:t>
            </a:r>
            <a:endParaRPr i="1" sz="18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Imbalance dataset and RandomForest has a tendency to bias towards majority class.</a:t>
            </a:r>
            <a:endParaRPr i="1" sz="18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7" y="1126787"/>
            <a:ext cx="8468927" cy="351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Pipeline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GridSearchCV</a:t>
            </a:r>
            <a:endParaRPr b="1"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3008300"/>
            <a:ext cx="8520600" cy="18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GridSearchCV is a library function in sklearn.model_selection package to autonomate the process of performing hyperparameter tuning.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It tries all the combinations of the values passed in the dictionary and evaluates the model for each combination using the Cross-Validation </a:t>
            </a:r>
            <a:r>
              <a:rPr lang="en" sz="1600">
                <a:solidFill>
                  <a:srgbClr val="666666"/>
                </a:solidFill>
              </a:rPr>
              <a:t>method in order to determine the hyperparameter value set which provides the best ROC AUC score (scoring = 'roc_auc')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5-fold cross validation is applied in this case.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88" y="1116875"/>
            <a:ext cx="7689023" cy="123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400" y="2453300"/>
            <a:ext cx="5623200" cy="4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</a:t>
            </a:r>
            <a:endParaRPr sz="2000"/>
          </a:p>
        </p:txBody>
      </p:sp>
      <p:sp>
        <p:nvSpPr>
          <p:cNvPr id="297" name="Google Shape;297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Bernoulli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Multinomial 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Support Vector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Hyperparameter tuning</a:t>
            </a:r>
            <a:endParaRPr/>
          </a:p>
        </p:txBody>
      </p:sp>
      <p:sp>
        <p:nvSpPr>
          <p:cNvPr id="298" name="Google Shape;298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Hyperparameter Tuning</a:t>
            </a:r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875" y="1062975"/>
            <a:ext cx="6266250" cy="36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5634475" y="2657500"/>
            <a:ext cx="22968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 functions are used to tune hyperparameters for each model used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Modelling</a:t>
            </a:r>
            <a:endParaRPr sz="2000"/>
          </a:p>
        </p:txBody>
      </p:sp>
      <p:sp>
        <p:nvSpPr>
          <p:cNvPr id="311" name="Google Shape;311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Simple Neural Network (Keras)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Custom layers</a:t>
            </a:r>
            <a:endParaRPr/>
          </a:p>
        </p:txBody>
      </p:sp>
      <p:sp>
        <p:nvSpPr>
          <p:cNvPr id="312" name="Google Shape;312;p4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Simple Neural Network</a:t>
            </a:r>
            <a:endParaRPr b="1"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75" y="1148700"/>
            <a:ext cx="4894650" cy="29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6"/>
          <p:cNvSpPr txBox="1"/>
          <p:nvPr/>
        </p:nvSpPr>
        <p:spPr>
          <a:xfrm>
            <a:off x="5722150" y="1017975"/>
            <a:ext cx="26574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Gaussian Noise and Dropout layers are added to prevent overfitting!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 callback code made for this section.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Monitors F2 Score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all models!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430125" y="1173900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Logistic Regression</a:t>
            </a:r>
            <a:r>
              <a:rPr lang="en"/>
              <a:t> is the</a:t>
            </a:r>
            <a:br>
              <a:rPr lang="en"/>
            </a:br>
            <a:r>
              <a:rPr lang="en"/>
              <a:t>best model!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!! No experience in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--&gt; Overfitting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356625" y="2309238"/>
            <a:ext cx="3000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1" lang="en" sz="18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✓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 model is the best?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125" y="614350"/>
            <a:ext cx="4867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can be used as a classification model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linear regression first, output is </a:t>
            </a:r>
            <a:r>
              <a:rPr b="1" i="1" lang="en"/>
              <a:t>z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passes through a sigmoid function, </a:t>
            </a:r>
            <a:r>
              <a:rPr b="1" i="1" lang="en"/>
              <a:t>y</a:t>
            </a:r>
            <a:r>
              <a:rPr lang="en"/>
              <a:t> = σ(</a:t>
            </a:r>
            <a:r>
              <a:rPr b="1" i="1" lang="en"/>
              <a:t>z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 boundary at </a:t>
            </a:r>
            <a:r>
              <a:rPr b="1" i="1" lang="en"/>
              <a:t>y</a:t>
            </a:r>
            <a:r>
              <a:rPr lang="en"/>
              <a:t> = 0.5</a:t>
            </a:r>
            <a:br>
              <a:rPr lang="en"/>
            </a:br>
            <a:r>
              <a:rPr lang="en"/>
              <a:t>(above is 1, below is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form of neural network, but scikit-learn</a:t>
            </a:r>
            <a:br>
              <a:rPr lang="en"/>
            </a:br>
            <a:r>
              <a:rPr lang="en"/>
              <a:t>takes care of the technical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 b="9388" l="8784" r="10920" t="5418"/>
          <a:stretch/>
        </p:blipFill>
        <p:spPr>
          <a:xfrm>
            <a:off x="5357825" y="2571750"/>
            <a:ext cx="3364700" cy="2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4">
            <a:alphaModFix/>
          </a:blip>
          <a:srcRect b="68349" l="8502" r="52940" t="11188"/>
          <a:stretch/>
        </p:blipFill>
        <p:spPr>
          <a:xfrm>
            <a:off x="6322225" y="1837750"/>
            <a:ext cx="1728850" cy="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(pt. 2)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L2 regularization is used to prevent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additional term is added to the cost function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will try to minimise this cost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Parameter ‘C’ - is the inverse regularization strength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 b="3592" l="0" r="0" t="38470"/>
          <a:stretch/>
        </p:blipFill>
        <p:spPr>
          <a:xfrm>
            <a:off x="417925" y="2302475"/>
            <a:ext cx="4154074" cy="175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0"/>
          <p:cNvSpPr txBox="1"/>
          <p:nvPr/>
        </p:nvSpPr>
        <p:spPr>
          <a:xfrm>
            <a:off x="6593700" y="0"/>
            <a:ext cx="2550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Associated features </a:t>
            </a:r>
            <a:r>
              <a:rPr i="1" lang="en" sz="18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✓</a:t>
            </a:r>
            <a:endParaRPr i="1"/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00" y="1152475"/>
            <a:ext cx="303983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0"/>
          <p:cNvPicPr preferRelativeResize="0"/>
          <p:nvPr/>
        </p:nvPicPr>
        <p:blipFill rotWithShape="1">
          <a:blip r:embed="rId4">
            <a:alphaModFix/>
          </a:blip>
          <a:srcRect b="0" l="4187" r="0" t="0"/>
          <a:stretch/>
        </p:blipFill>
        <p:spPr>
          <a:xfrm>
            <a:off x="2705825" y="597143"/>
            <a:ext cx="6126480" cy="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0"/>
          <p:cNvSpPr/>
          <p:nvPr/>
        </p:nvSpPr>
        <p:spPr>
          <a:xfrm>
            <a:off x="2108675" y="1541850"/>
            <a:ext cx="2156400" cy="16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175" y="1541850"/>
            <a:ext cx="2995625" cy="3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 txBox="1"/>
          <p:nvPr/>
        </p:nvSpPr>
        <p:spPr>
          <a:xfrm>
            <a:off x="3546875" y="1023888"/>
            <a:ext cx="431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Note: This is for all 837531 features! (not just 20000)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0" name="Google Shape;360;p5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10450" y="3155675"/>
            <a:ext cx="52554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We will analyse the following with supporting visualization:</a:t>
            </a:r>
            <a:endParaRPr sz="12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Distributions</a:t>
            </a:r>
            <a:endParaRPr sz="12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sz="12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Associated words with real / fraudulent posts</a:t>
            </a:r>
            <a:endParaRPr sz="12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Proportion of fraudulence from top 10 countries</a:t>
            </a:r>
            <a:endParaRPr sz="120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our takeaways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31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								  </a:t>
            </a:r>
            <a:r>
              <a:rPr lang="en" sz="2100">
                <a:solidFill>
                  <a:srgbClr val="666666"/>
                </a:solidFill>
              </a:rPr>
              <a:t>(in Alphabetical Order)</a:t>
            </a:r>
            <a:endParaRPr sz="2100">
              <a:solidFill>
                <a:srgbClr val="666666"/>
              </a:solidFill>
            </a:endParaRPr>
          </a:p>
        </p:txBody>
      </p:sp>
      <p:graphicFrame>
        <p:nvGraphicFramePr>
          <p:cNvPr id="373" name="Google Shape;373;p53"/>
          <p:cNvGraphicFramePr/>
          <p:nvPr/>
        </p:nvGraphicFramePr>
        <p:xfrm>
          <a:off x="429575" y="12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{005B513C-C0B0-4C1A-B916-EBA8B1E39DD1}</a:tableStyleId>
              </a:tblPr>
              <a:tblGrid>
                <a:gridCol w="1630025"/>
                <a:gridCol w="6601275"/>
              </a:tblGrid>
              <a:tr h="5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Goh Lee Hua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pre-processing, Random forest classifier and GridSearchCV, Markdown comments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Hansel Tay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Lemmatization, </a:t>
                      </a:r>
                      <a:r>
                        <a:rPr lang="en"/>
                        <a:t>Metrics, </a:t>
                      </a:r>
                      <a:r>
                        <a:rPr lang="en"/>
                        <a:t>Oversampling and undersampling techniques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Philip Lee Hann Yung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extraction, TF-IDF vectorization, Modelling and Hyperparameter tuning, Organization of project pipeline, Markdown comments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 Keng Soon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Visualisation, Exploratory data analysis (EDA)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of dataset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70125"/>
            <a:ext cx="53340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Distributions of word count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70125"/>
            <a:ext cx="57340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Distributions of binary features</a:t>
            </a:r>
            <a:endParaRPr b="1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49297" t="0"/>
          <a:stretch/>
        </p:blipFill>
        <p:spPr>
          <a:xfrm>
            <a:off x="944752" y="1206575"/>
            <a:ext cx="7254501" cy="3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010050" y="4450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Distributions of binary features (2)</a:t>
            </a:r>
            <a:endParaRPr b="1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4043" l="50981" r="547" t="26240"/>
          <a:stretch/>
        </p:blipFill>
        <p:spPr>
          <a:xfrm>
            <a:off x="3512100" y="2797975"/>
            <a:ext cx="5280650" cy="1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51387" r="0" t="24156"/>
          <a:stretch/>
        </p:blipFill>
        <p:spPr>
          <a:xfrm>
            <a:off x="3512400" y="513224"/>
            <a:ext cx="5280649" cy="198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400325" y="4450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endParaRPr b="1"/>
          </a:p>
        </p:txBody>
      </p:sp>
      <p:sp>
        <p:nvSpPr>
          <p:cNvPr id="107" name="Google Shape;107;p20"/>
          <p:cNvSpPr txBox="1"/>
          <p:nvPr/>
        </p:nvSpPr>
        <p:spPr>
          <a:xfrm>
            <a:off x="400325" y="1188825"/>
            <a:ext cx="28872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has_company_logo</a:t>
            </a:r>
            <a:endParaRPr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company_profile_specified</a:t>
            </a:r>
            <a:endParaRPr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Important features in fraud job postings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of has_company_logo (1)</a:t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005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75" y="1170125"/>
            <a:ext cx="4086225" cy="325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