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70" r:id="rId2"/>
    <p:sldId id="842" r:id="rId3"/>
    <p:sldId id="843" r:id="rId4"/>
    <p:sldId id="849" r:id="rId5"/>
    <p:sldId id="850" r:id="rId6"/>
    <p:sldId id="846" r:id="rId7"/>
    <p:sldId id="856" r:id="rId8"/>
    <p:sldId id="851" r:id="rId9"/>
    <p:sldId id="857" r:id="rId10"/>
    <p:sldId id="852" r:id="rId11"/>
    <p:sldId id="854" r:id="rId12"/>
    <p:sldId id="853" r:id="rId13"/>
    <p:sldId id="848" r:id="rId14"/>
    <p:sldId id="847" r:id="rId15"/>
    <p:sldId id="832"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FF99"/>
    <a:srgbClr val="FFCC99"/>
    <a:srgbClr val="FFFFCC"/>
    <a:srgbClr val="000099"/>
    <a:srgbClr val="0000CC"/>
    <a:srgbClr val="FFAF6E"/>
    <a:srgbClr val="99FF99"/>
    <a:srgbClr val="FF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9" autoAdjust="0"/>
    <p:restoredTop sz="88889" autoAdjust="0"/>
  </p:normalViewPr>
  <p:slideViewPr>
    <p:cSldViewPr>
      <p:cViewPr varScale="1">
        <p:scale>
          <a:sx n="73" d="100"/>
          <a:sy n="73" d="100"/>
        </p:scale>
        <p:origin x="1018"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D20A5D-9325-1845-BAF8-CC2B99470E01}" type="datetimeFigureOut">
              <a:rPr lang="en-US" smtClean="0"/>
              <a:t>9/20/2021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43321D-BBBD-D743-90A7-04F358EFB36A}" type="slidenum">
              <a:rPr lang="en-US" smtClean="0"/>
              <a:t>‹#›</a:t>
            </a:fld>
            <a:endParaRPr lang="en-US"/>
          </a:p>
        </p:txBody>
      </p:sp>
    </p:spTree>
    <p:extLst>
      <p:ext uri="{BB962C8B-B14F-4D97-AF65-F5344CB8AC3E}">
        <p14:creationId xmlns:p14="http://schemas.microsoft.com/office/powerpoint/2010/main" val="487362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9A9EB-8604-DA4D-81F2-25590ED6AF72}"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071FE-5851-FF41-B1C8-614DD9D72D75}" type="slidenum">
              <a:rPr lang="en-US" smtClean="0"/>
              <a:t>‹#›</a:t>
            </a:fld>
            <a:endParaRPr lang="en-US"/>
          </a:p>
        </p:txBody>
      </p:sp>
    </p:spTree>
    <p:extLst>
      <p:ext uri="{BB962C8B-B14F-4D97-AF65-F5344CB8AC3E}">
        <p14:creationId xmlns:p14="http://schemas.microsoft.com/office/powerpoint/2010/main" val="184403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3</a:t>
            </a:fld>
            <a:endParaRPr lang="en-US"/>
          </a:p>
        </p:txBody>
      </p:sp>
    </p:spTree>
    <p:extLst>
      <p:ext uri="{BB962C8B-B14F-4D97-AF65-F5344CB8AC3E}">
        <p14:creationId xmlns:p14="http://schemas.microsoft.com/office/powerpoint/2010/main" val="403105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4</a:t>
            </a:fld>
            <a:endParaRPr lang="en-US"/>
          </a:p>
        </p:txBody>
      </p:sp>
    </p:spTree>
    <p:extLst>
      <p:ext uri="{BB962C8B-B14F-4D97-AF65-F5344CB8AC3E}">
        <p14:creationId xmlns:p14="http://schemas.microsoft.com/office/powerpoint/2010/main" val="303590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5</a:t>
            </a:fld>
            <a:endParaRPr lang="en-US"/>
          </a:p>
        </p:txBody>
      </p:sp>
    </p:spTree>
    <p:extLst>
      <p:ext uri="{BB962C8B-B14F-4D97-AF65-F5344CB8AC3E}">
        <p14:creationId xmlns:p14="http://schemas.microsoft.com/office/powerpoint/2010/main" val="191784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8</a:t>
            </a:fld>
            <a:endParaRPr lang="en-US"/>
          </a:p>
        </p:txBody>
      </p:sp>
    </p:spTree>
    <p:extLst>
      <p:ext uri="{BB962C8B-B14F-4D97-AF65-F5344CB8AC3E}">
        <p14:creationId xmlns:p14="http://schemas.microsoft.com/office/powerpoint/2010/main" val="9237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10</a:t>
            </a:fld>
            <a:endParaRPr lang="en-US"/>
          </a:p>
        </p:txBody>
      </p:sp>
    </p:spTree>
    <p:extLst>
      <p:ext uri="{BB962C8B-B14F-4D97-AF65-F5344CB8AC3E}">
        <p14:creationId xmlns:p14="http://schemas.microsoft.com/office/powerpoint/2010/main" val="333938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11</a:t>
            </a:fld>
            <a:endParaRPr lang="en-US"/>
          </a:p>
        </p:txBody>
      </p:sp>
    </p:spTree>
    <p:extLst>
      <p:ext uri="{BB962C8B-B14F-4D97-AF65-F5344CB8AC3E}">
        <p14:creationId xmlns:p14="http://schemas.microsoft.com/office/powerpoint/2010/main" val="138618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12</a:t>
            </a:fld>
            <a:endParaRPr lang="en-US"/>
          </a:p>
        </p:txBody>
      </p:sp>
    </p:spTree>
    <p:extLst>
      <p:ext uri="{BB962C8B-B14F-4D97-AF65-F5344CB8AC3E}">
        <p14:creationId xmlns:p14="http://schemas.microsoft.com/office/powerpoint/2010/main" val="3490430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0" descr="NTU PPT2"/>
          <p:cNvPicPr>
            <a:picLocks noChangeAspect="1" noChangeArrowheads="1"/>
          </p:cNvPicPr>
          <p:nvPr userDrawn="1"/>
        </p:nvPicPr>
        <p:blipFill>
          <a:blip r:embed="rId2">
            <a:extLst>
              <a:ext uri="{28A0092B-C50C-407E-A947-70E740481C1C}">
                <a14:useLocalDpi xmlns:a14="http://schemas.microsoft.com/office/drawing/2010/main" val="0"/>
              </a:ext>
            </a:extLst>
          </a:blip>
          <a:srcRect t="72205"/>
          <a:stretch>
            <a:fillRect/>
          </a:stretch>
        </p:blipFill>
        <p:spPr bwMode="auto">
          <a:xfrm>
            <a:off x="10584" y="4953000"/>
            <a:ext cx="1218353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new_colour1a.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228600"/>
            <a:ext cx="320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a:prstGeom prst="rect">
            <a:avLst/>
          </a:prstGeom>
        </p:spPr>
        <p:txBody>
          <a:bodyPr/>
          <a:lstStyle>
            <a:lvl1pPr>
              <a:defRPr sz="40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10" name="Subtitle 2"/>
          <p:cNvSpPr>
            <a:spLocks noGrp="1"/>
          </p:cNvSpPr>
          <p:nvPr>
            <p:ph type="subTitle" idx="1"/>
          </p:nvPr>
        </p:nvSpPr>
        <p:spPr>
          <a:xfrm>
            <a:off x="1828800" y="3886200"/>
            <a:ext cx="8534400" cy="1752600"/>
          </a:xfrm>
          <a:prstGeom prst="rect">
            <a:avLst/>
          </a:prstGeom>
        </p:spPr>
        <p:txBody>
          <a:bodyPr/>
          <a:lstStyle>
            <a:lvl1pPr marL="0" indent="0" algn="ctr">
              <a:buNone/>
              <a:defRPr sz="2800" b="1">
                <a:solidFill>
                  <a:srgbClr val="000099"/>
                </a:solidFill>
                <a:latin typeface="Book Antiqua"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9375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a:xfrm>
            <a:off x="11074400" y="6553201"/>
            <a:ext cx="1016000" cy="276225"/>
          </a:xfrm>
          <a:prstGeom prst="rect">
            <a:avLst/>
          </a:prstGeom>
          <a:noFill/>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defRPr/>
            </a:pPr>
            <a:fld id="{1B911166-2E4E-482C-936D-FBAF375162CA}" type="slidenum">
              <a:rPr lang="en-US" sz="1200" smtClean="0">
                <a:solidFill>
                  <a:srgbClr val="C00000"/>
                </a:solidFill>
                <a:latin typeface="Book Antiqua" pitchFamily="18" charset="0"/>
              </a:rPr>
              <a:pPr algn="r" eaLnBrk="1" hangingPunct="1">
                <a:defRPr/>
              </a:pPr>
              <a:t>‹#›</a:t>
            </a:fld>
            <a:endParaRPr lang="en-US" sz="1200">
              <a:solidFill>
                <a:srgbClr val="C00000"/>
              </a:solidFill>
              <a:latin typeface="Book Antiqua" pitchFamily="18" charset="0"/>
            </a:endParaRPr>
          </a:p>
        </p:txBody>
      </p:sp>
      <p:sp>
        <p:nvSpPr>
          <p:cNvPr id="2" name="Title 1"/>
          <p:cNvSpPr>
            <a:spLocks noGrp="1"/>
          </p:cNvSpPr>
          <p:nvPr>
            <p:ph type="title"/>
          </p:nvPr>
        </p:nvSpPr>
        <p:spPr>
          <a:xfrm>
            <a:off x="0" y="228600"/>
            <a:ext cx="12192000" cy="639762"/>
          </a:xfrm>
          <a:prstGeom prst="rect">
            <a:avLst/>
          </a:prstGeom>
        </p:spPr>
        <p:txBody>
          <a:bodyPr/>
          <a:lstStyle>
            <a:lvl1pPr>
              <a:defRPr sz="32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9" name="Content Placeholder 2"/>
          <p:cNvSpPr>
            <a:spLocks noGrp="1"/>
          </p:cNvSpPr>
          <p:nvPr>
            <p:ph idx="1"/>
          </p:nvPr>
        </p:nvSpPr>
        <p:spPr>
          <a:xfrm>
            <a:off x="609600" y="1219200"/>
            <a:ext cx="11176000" cy="5029200"/>
          </a:xfrm>
          <a:prstGeom prst="rect">
            <a:avLst/>
          </a:prstGeom>
        </p:spPr>
        <p:txBody>
          <a:bodyPr/>
          <a:lstStyle>
            <a:lvl1pPr>
              <a:spcBef>
                <a:spcPts val="600"/>
              </a:spcBef>
              <a:spcAft>
                <a:spcPts val="600"/>
              </a:spcAft>
              <a:defRPr sz="2400" b="1">
                <a:solidFill>
                  <a:srgbClr val="0000CC"/>
                </a:solidFill>
                <a:latin typeface="Book Antiqua" pitchFamily="18" charset="0"/>
              </a:defRPr>
            </a:lvl1pPr>
            <a:lvl2pPr>
              <a:spcBef>
                <a:spcPts val="600"/>
              </a:spcBef>
              <a:spcAft>
                <a:spcPts val="600"/>
              </a:spcAft>
              <a:defRPr sz="2000">
                <a:solidFill>
                  <a:srgbClr val="000099"/>
                </a:solidFill>
                <a:latin typeface="Book Antiqua" pitchFamily="18" charset="0"/>
              </a:defRPr>
            </a:lvl2pPr>
            <a:lvl3pPr>
              <a:spcBef>
                <a:spcPts val="600"/>
              </a:spcBef>
              <a:spcAft>
                <a:spcPts val="600"/>
              </a:spcAft>
              <a:defRPr sz="1800">
                <a:latin typeface="Book Antiqua" pitchFamily="18" charset="0"/>
              </a:defRPr>
            </a:lvl3pPr>
            <a:lvl4pPr>
              <a:spcBef>
                <a:spcPts val="600"/>
              </a:spcBef>
              <a:spcAft>
                <a:spcPts val="600"/>
              </a:spcAft>
              <a:defRPr sz="1600">
                <a:latin typeface="Book Antiqua" pitchFamily="18" charset="0"/>
              </a:defRPr>
            </a:lvl4pPr>
            <a:lvl5pPr>
              <a:spcBef>
                <a:spcPts val="600"/>
              </a:spcBef>
              <a:spcAft>
                <a:spcPts val="600"/>
              </a:spcAft>
              <a:defRPr sz="1600">
                <a:latin typeface="Book Antiqu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919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11277600" cy="1871803"/>
          </a:xfrm>
        </p:spPr>
        <p:txBody>
          <a:bodyPr vert="horz" wrap="square" lIns="91440" tIns="45720" rIns="91440" bIns="45720" numCol="1" anchor="t" anchorCtr="0" compatLnSpc="1">
            <a:prstTxWarp prst="textNoShape">
              <a:avLst/>
            </a:prstTxWarp>
          </a:bodyPr>
          <a:lstStyle/>
          <a:p>
            <a:pPr>
              <a:defRPr/>
            </a:pPr>
            <a:r>
              <a:rPr lang="en-SG" dirty="0"/>
              <a:t>Smart Touchless Control with </a:t>
            </a:r>
            <a:br>
              <a:rPr lang="en-SG" dirty="0"/>
            </a:br>
            <a:r>
              <a:rPr lang="en-SG" dirty="0" err="1"/>
              <a:t>Millimeter</a:t>
            </a:r>
            <a:r>
              <a:rPr lang="en-SG" dirty="0"/>
              <a:t>-Wave Radar Sensor and </a:t>
            </a:r>
            <a:br>
              <a:rPr lang="en-SG" dirty="0"/>
            </a:br>
            <a:r>
              <a:rPr lang="en-SG" dirty="0"/>
              <a:t>A</a:t>
            </a:r>
            <a:r>
              <a:rPr lang="en-SG" dirty="0">
                <a:ea typeface="DengXian" panose="02010600030101010101" pitchFamily="2" charset="-122"/>
                <a:cs typeface="Times New Roman" panose="02020603050405020304" pitchFamily="18" charset="0"/>
              </a:rPr>
              <a:t>rtificial Intelligence</a:t>
            </a:r>
            <a:endParaRPr lang="en-US" dirty="0">
              <a:ea typeface="ＭＳ Ｐゴシック" pitchFamily="34" charset="-128"/>
            </a:endParaRPr>
          </a:p>
        </p:txBody>
      </p:sp>
      <p:sp>
        <p:nvSpPr>
          <p:cNvPr id="3075" name="Subtitle 2"/>
          <p:cNvSpPr>
            <a:spLocks noGrp="1"/>
          </p:cNvSpPr>
          <p:nvPr>
            <p:ph type="subTitle" idx="1"/>
          </p:nvPr>
        </p:nvSpPr>
        <p:spPr bwMode="auto">
          <a:xfrm>
            <a:off x="2819400" y="4724300"/>
            <a:ext cx="64008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itchFamily="2" charset="-122"/>
              </a:rPr>
              <a:t>Supervisor: Prof LU </a:t>
            </a:r>
            <a:r>
              <a:rPr lang="en-US" altLang="zh-CN" dirty="0" err="1">
                <a:ea typeface="宋体" pitchFamily="2" charset="-122"/>
              </a:rPr>
              <a:t>YiLong</a:t>
            </a:r>
            <a:endParaRPr lang="en-US" altLang="zh-CN" dirty="0">
              <a:ea typeface="宋体" pitchFamily="2" charset="-122"/>
            </a:endParaRPr>
          </a:p>
        </p:txBody>
      </p:sp>
      <p:sp>
        <p:nvSpPr>
          <p:cNvPr id="3076" name="TextBox 4"/>
          <p:cNvSpPr txBox="1">
            <a:spLocks noChangeArrowheads="1"/>
          </p:cNvSpPr>
          <p:nvPr/>
        </p:nvSpPr>
        <p:spPr bwMode="auto">
          <a:xfrm>
            <a:off x="5100134" y="1476532"/>
            <a:ext cx="3158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400" b="1" dirty="0">
                <a:solidFill>
                  <a:srgbClr val="C00000"/>
                </a:solidFill>
                <a:latin typeface="Book Antiqua" pitchFamily="18" charset="0"/>
              </a:rPr>
              <a:t>DIP: AY2122s1 - E047</a:t>
            </a:r>
          </a:p>
        </p:txBody>
      </p:sp>
      <p:sp>
        <p:nvSpPr>
          <p:cNvPr id="3077" name="TextBox 3"/>
          <p:cNvSpPr txBox="1">
            <a:spLocks noChangeArrowheads="1"/>
          </p:cNvSpPr>
          <p:nvPr/>
        </p:nvSpPr>
        <p:spPr bwMode="auto">
          <a:xfrm>
            <a:off x="5410200" y="5852742"/>
            <a:ext cx="1580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1" dirty="0">
                <a:solidFill>
                  <a:srgbClr val="0000CC"/>
                </a:solidFill>
                <a:latin typeface="Book Antiqua" pitchFamily="18" charset="0"/>
              </a:rPr>
              <a:t>25</a:t>
            </a:r>
            <a:r>
              <a:rPr lang="en-AU" sz="2000" b="1" dirty="0">
                <a:solidFill>
                  <a:srgbClr val="0000CC"/>
                </a:solidFill>
                <a:latin typeface="Book Antiqua" pitchFamily="18" charset="0"/>
              </a:rPr>
              <a:t> Aug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Meeting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sz="2000" b="0" i="0" dirty="0">
                <a:solidFill>
                  <a:srgbClr val="323232"/>
                </a:solidFill>
                <a:effectLst/>
                <a:latin typeface="Helvetica" panose="020B0604020202020204" pitchFamily="34" charset="0"/>
              </a:rPr>
              <a:t>Items we </a:t>
            </a:r>
            <a:r>
              <a:rPr lang="en-US" sz="2000" b="0" dirty="0">
                <a:solidFill>
                  <a:srgbClr val="323232"/>
                </a:solidFill>
                <a:latin typeface="Helvetica" panose="020B0604020202020204" pitchFamily="34" charset="0"/>
              </a:rPr>
              <a:t>learned/achieved</a:t>
            </a:r>
            <a:r>
              <a:rPr lang="en-US" sz="2000" b="0" i="0" dirty="0">
                <a:solidFill>
                  <a:srgbClr val="323232"/>
                </a:solidFill>
                <a:effectLst/>
                <a:latin typeface="Helvetica" panose="020B0604020202020204" pitchFamily="34" charset="0"/>
              </a:rPr>
              <a:t> today:</a:t>
            </a:r>
          </a:p>
          <a:p>
            <a:pPr>
              <a:spcAft>
                <a:spcPts val="0"/>
              </a:spcAft>
            </a:pPr>
            <a:r>
              <a:rPr lang="en-US" sz="2000" b="0" i="0" dirty="0">
                <a:solidFill>
                  <a:srgbClr val="323232"/>
                </a:solidFill>
                <a:effectLst/>
                <a:latin typeface="Helvetica" panose="020B0604020202020204" pitchFamily="34" charset="0"/>
              </a:rPr>
              <a:t>IQ mode: In-phase and quadrature data has the most information so we should extract this as raw data to be processed in MATLAB/Python.</a:t>
            </a:r>
          </a:p>
          <a:p>
            <a:pPr algn="l" fontAlgn="base">
              <a:spcAft>
                <a:spcPts val="0"/>
              </a:spcAft>
            </a:pPr>
            <a:r>
              <a:rPr lang="en-US" sz="2000" b="0" i="0" dirty="0">
                <a:solidFill>
                  <a:srgbClr val="323232"/>
                </a:solidFill>
                <a:effectLst/>
                <a:latin typeface="Helvetica" panose="020B0604020202020204" pitchFamily="34" charset="0"/>
              </a:rPr>
              <a:t>Recorded background data at fixed target distances (wall) of 0.5, 1.0, 1.5, 2.0 m.</a:t>
            </a:r>
          </a:p>
          <a:p>
            <a:pPr marL="0" indent="0" algn="l" fontAlgn="base">
              <a:spcAft>
                <a:spcPts val="0"/>
              </a:spcAft>
              <a:buNone/>
            </a:pPr>
            <a:endParaRPr lang="en-US" sz="2000" b="0" dirty="0">
              <a:solidFill>
                <a:srgbClr val="323232"/>
              </a:solidFill>
              <a:latin typeface="Helvetica" panose="020B0604020202020204" pitchFamily="34" charset="0"/>
            </a:endParaRPr>
          </a:p>
          <a:p>
            <a:pPr marL="0" indent="0" algn="l" fontAlgn="base">
              <a:spcAft>
                <a:spcPts val="0"/>
              </a:spcAft>
              <a:buNone/>
            </a:pPr>
            <a:r>
              <a:rPr lang="en-US" sz="2000" b="0" dirty="0">
                <a:solidFill>
                  <a:srgbClr val="323232"/>
                </a:solidFill>
                <a:latin typeface="Helvetica" panose="020B0604020202020204" pitchFamily="34" charset="0"/>
              </a:rPr>
              <a:t>T</a:t>
            </a:r>
            <a:r>
              <a:rPr lang="en-US" sz="2000" b="0" i="0" dirty="0">
                <a:solidFill>
                  <a:srgbClr val="323232"/>
                </a:solidFill>
                <a:effectLst/>
                <a:latin typeface="Helvetica" panose="020B0604020202020204" pitchFamily="34" charset="0"/>
              </a:rPr>
              <a:t>o do this week:</a:t>
            </a:r>
          </a:p>
          <a:p>
            <a:pPr algn="l" fontAlgn="base">
              <a:spcAft>
                <a:spcPts val="0"/>
              </a:spcAft>
            </a:pPr>
            <a:r>
              <a:rPr lang="en-US" sz="2000" b="0" i="0" dirty="0">
                <a:solidFill>
                  <a:srgbClr val="323232"/>
                </a:solidFill>
                <a:effectLst/>
                <a:latin typeface="Helvetica" panose="020B0604020202020204" pitchFamily="34" charset="0"/>
              </a:rPr>
              <a:t>Purchase container for sensors (Jun De)</a:t>
            </a:r>
          </a:p>
          <a:p>
            <a:pPr algn="l" fontAlgn="base">
              <a:spcAft>
                <a:spcPts val="0"/>
              </a:spcAft>
            </a:pPr>
            <a:r>
              <a:rPr lang="en-US" sz="2000" b="0" i="0" dirty="0">
                <a:solidFill>
                  <a:srgbClr val="323232"/>
                </a:solidFill>
                <a:effectLst/>
                <a:latin typeface="Helvetica" panose="020B0604020202020204" pitchFamily="34" charset="0"/>
              </a:rPr>
              <a:t>Make a script for h5 reading and STFT to generate signatures in Python (Philip)</a:t>
            </a:r>
          </a:p>
          <a:p>
            <a:pPr algn="l" fontAlgn="base">
              <a:spcAft>
                <a:spcPts val="0"/>
              </a:spcAft>
            </a:pPr>
            <a:r>
              <a:rPr lang="en-US" sz="2000" b="0" i="0" dirty="0">
                <a:solidFill>
                  <a:srgbClr val="323232"/>
                </a:solidFill>
                <a:effectLst/>
                <a:latin typeface="Helvetica" panose="020B0604020202020204" pitchFamily="34" charset="0"/>
              </a:rPr>
              <a:t>Gather sample hand gestures </a:t>
            </a:r>
            <a:r>
              <a:rPr lang="en-US" sz="2000" b="0" i="0" dirty="0" err="1">
                <a:solidFill>
                  <a:srgbClr val="323232"/>
                </a:solidFill>
                <a:effectLst/>
                <a:latin typeface="Helvetica" panose="020B0604020202020204" pitchFamily="34" charset="0"/>
              </a:rPr>
              <a:t>eg.</a:t>
            </a:r>
            <a:r>
              <a:rPr lang="en-US" sz="2000" b="0" i="0" dirty="0">
                <a:solidFill>
                  <a:srgbClr val="323232"/>
                </a:solidFill>
                <a:effectLst/>
                <a:latin typeface="Helvetica" panose="020B0604020202020204" pitchFamily="34" charset="0"/>
              </a:rPr>
              <a:t> 5 x 3 different gestures and perform STFT to compare results</a:t>
            </a:r>
          </a:p>
          <a:p>
            <a:pPr algn="l" fontAlgn="base">
              <a:spcAft>
                <a:spcPts val="0"/>
              </a:spcAft>
            </a:pPr>
            <a:r>
              <a:rPr lang="en-US" sz="2000" b="0" i="0" dirty="0">
                <a:solidFill>
                  <a:srgbClr val="323232"/>
                </a:solidFill>
                <a:effectLst/>
                <a:latin typeface="Helvetica" panose="020B0604020202020204" pitchFamily="34" charset="0"/>
              </a:rPr>
              <a:t>Read Chloe’s FYP report so we are clear about the theory</a:t>
            </a:r>
          </a:p>
          <a:p>
            <a:pPr algn="l" fontAlgn="base">
              <a:spcAft>
                <a:spcPts val="0"/>
              </a:spcAft>
            </a:pPr>
            <a:r>
              <a:rPr lang="en-US" sz="2000" b="0" i="0" dirty="0">
                <a:solidFill>
                  <a:srgbClr val="323232"/>
                </a:solidFill>
                <a:effectLst/>
                <a:latin typeface="Helvetica" panose="020B0604020202020204" pitchFamily="34" charset="0"/>
              </a:rPr>
              <a:t>Watch https://www.youtube.com/watch?v=0xROkVQ1XWQ or https://www.autosofdallas.com/blog/learn-how-to-use-the-bmw-5-series-gesture-control-feature/ for inspiration for possible hand gestures</a:t>
            </a:r>
          </a:p>
        </p:txBody>
      </p:sp>
    </p:spTree>
    <p:extLst>
      <p:ext uri="{BB962C8B-B14F-4D97-AF65-F5344CB8AC3E}">
        <p14:creationId xmlns:p14="http://schemas.microsoft.com/office/powerpoint/2010/main" val="37194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b="0" i="0" dirty="0">
                <a:solidFill>
                  <a:srgbClr val="323232"/>
                </a:solidFill>
                <a:effectLst/>
                <a:latin typeface="Helvetica" panose="020B0604020202020204" pitchFamily="34" charset="0"/>
              </a:rPr>
              <a:t>Finalized pipeline:</a:t>
            </a:r>
          </a:p>
          <a:p>
            <a:pPr algn="l" fontAlgn="base">
              <a:spcAft>
                <a:spcPts val="0"/>
              </a:spcAft>
            </a:pPr>
            <a:r>
              <a:rPr lang="en-US" b="0" i="0" dirty="0">
                <a:solidFill>
                  <a:srgbClr val="323232"/>
                </a:solidFill>
                <a:effectLst/>
                <a:latin typeface="Helvetica" panose="020B0604020202020204" pitchFamily="34" charset="0"/>
              </a:rPr>
              <a:t>Collect radar sensor data (IQ mode) and export it as h5 file</a:t>
            </a:r>
          </a:p>
          <a:p>
            <a:pPr lvl="1">
              <a:spcAft>
                <a:spcPts val="0"/>
              </a:spcAft>
            </a:pPr>
            <a:r>
              <a:rPr lang="en-US" b="0" i="0" dirty="0">
                <a:solidFill>
                  <a:srgbClr val="323232"/>
                </a:solidFill>
                <a:effectLst/>
                <a:latin typeface="Helvetica" panose="020B0604020202020204" pitchFamily="34" charset="0"/>
              </a:rPr>
              <a:t>Parameters: frames 128/256, rate: 30Hz</a:t>
            </a:r>
          </a:p>
          <a:p>
            <a:pPr algn="l" fontAlgn="base">
              <a:spcAft>
                <a:spcPts val="0"/>
              </a:spcAft>
            </a:pPr>
            <a:r>
              <a:rPr lang="en-US" b="0" i="0" dirty="0">
                <a:solidFill>
                  <a:srgbClr val="323232"/>
                </a:solidFill>
                <a:effectLst/>
                <a:latin typeface="Helvetica" panose="020B0604020202020204" pitchFamily="34" charset="0"/>
              </a:rPr>
              <a:t>Process extracted h5 files via Python (code converted from MATLAB)</a:t>
            </a:r>
          </a:p>
          <a:p>
            <a:pPr algn="l" fontAlgn="base">
              <a:spcAft>
                <a:spcPts val="0"/>
              </a:spcAft>
            </a:pPr>
            <a:r>
              <a:rPr lang="en-US" b="0" i="0" dirty="0">
                <a:solidFill>
                  <a:srgbClr val="323232"/>
                </a:solidFill>
                <a:effectLst/>
                <a:latin typeface="Helvetica" panose="020B0604020202020204" pitchFamily="34" charset="0"/>
              </a:rPr>
              <a:t>Perform STFT on processed h5 file and export as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as a signature</a:t>
            </a:r>
          </a:p>
          <a:p>
            <a:pPr algn="l" fontAlgn="base">
              <a:spcAft>
                <a:spcPts val="0"/>
              </a:spcAft>
            </a:pPr>
            <a:r>
              <a:rPr lang="en-US" b="0" i="0" dirty="0">
                <a:solidFill>
                  <a:srgbClr val="323232"/>
                </a:solidFill>
                <a:effectLst/>
                <a:latin typeface="Helvetica" panose="020B0604020202020204" pitchFamily="34" charset="0"/>
              </a:rPr>
              <a:t>Intuition of RGB compressed into a grayscale image</a:t>
            </a:r>
          </a:p>
          <a:p>
            <a:pPr lvl="1">
              <a:spcAft>
                <a:spcPts val="0"/>
              </a:spcAft>
            </a:pPr>
            <a:r>
              <a:rPr lang="en-US" b="0" i="0" dirty="0">
                <a:solidFill>
                  <a:srgbClr val="323232"/>
                </a:solidFill>
                <a:effectLst/>
                <a:latin typeface="Helvetica" panose="020B0604020202020204" pitchFamily="34" charset="0"/>
              </a:rPr>
              <a:t>RGB equivalent to depth</a:t>
            </a:r>
          </a:p>
          <a:p>
            <a:pPr lvl="1">
              <a:spcAft>
                <a:spcPts val="0"/>
              </a:spcAft>
            </a:pPr>
            <a:r>
              <a:rPr lang="en-US" b="0" i="0" dirty="0">
                <a:solidFill>
                  <a:srgbClr val="323232"/>
                </a:solidFill>
                <a:effectLst/>
                <a:latin typeface="Helvetica" panose="020B0604020202020204" pitchFamily="34" charset="0"/>
              </a:rPr>
              <a:t>Window Size</a:t>
            </a:r>
          </a:p>
          <a:p>
            <a:pPr algn="l" fontAlgn="base">
              <a:spcAft>
                <a:spcPts val="0"/>
              </a:spcAft>
            </a:pPr>
            <a:r>
              <a:rPr lang="en-US" b="0" i="0" dirty="0">
                <a:solidFill>
                  <a:srgbClr val="323232"/>
                </a:solidFill>
                <a:effectLst/>
                <a:latin typeface="Helvetica" panose="020B0604020202020204" pitchFamily="34" charset="0"/>
              </a:rPr>
              <a:t>Image file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format) is a </a:t>
            </a:r>
            <a:r>
              <a:rPr lang="en-US" b="0" i="0" dirty="0" err="1">
                <a:solidFill>
                  <a:srgbClr val="323232"/>
                </a:solidFill>
                <a:effectLst/>
                <a:latin typeface="Helvetica" panose="020B0604020202020204" pitchFamily="34" charset="0"/>
              </a:rPr>
              <a:t>numpy</a:t>
            </a:r>
            <a:r>
              <a:rPr lang="en-US" b="0" i="0" dirty="0">
                <a:solidFill>
                  <a:srgbClr val="323232"/>
                </a:solidFill>
                <a:effectLst/>
                <a:latin typeface="Helvetica" panose="020B0604020202020204" pitchFamily="34" charset="0"/>
              </a:rPr>
              <a:t> array of shape 2</a:t>
            </a:r>
          </a:p>
          <a:p>
            <a:pPr lvl="1">
              <a:spcAft>
                <a:spcPts val="0"/>
              </a:spcAft>
            </a:pP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feed into ML Model to perform object classification via </a:t>
            </a:r>
            <a:r>
              <a:rPr lang="en-US" b="0" i="0" dirty="0" err="1">
                <a:solidFill>
                  <a:srgbClr val="323232"/>
                </a:solidFill>
                <a:effectLst/>
                <a:latin typeface="Helvetica" panose="020B0604020202020204" pitchFamily="34" charset="0"/>
              </a:rPr>
              <a:t>sklearn</a:t>
            </a:r>
            <a:endParaRPr lang="en-US" b="0" i="0" dirty="0">
              <a:solidFill>
                <a:srgbClr val="323232"/>
              </a:solidFill>
              <a:effectLst/>
              <a:latin typeface="Helvetica" panose="020B0604020202020204" pitchFamily="34" charset="0"/>
            </a:endParaRPr>
          </a:p>
          <a:p>
            <a:pPr algn="l" fontAlgn="base">
              <a:spcAft>
                <a:spcPts val="0"/>
              </a:spcAft>
            </a:pPr>
            <a:r>
              <a:rPr lang="en-US" b="0" i="0" dirty="0">
                <a:solidFill>
                  <a:srgbClr val="323232"/>
                </a:solidFill>
                <a:effectLst/>
                <a:latin typeface="Helvetica" panose="020B0604020202020204" pitchFamily="34" charset="0"/>
              </a:rPr>
              <a:t>Implement into Raspberry Pi and integrate into workable product </a:t>
            </a:r>
            <a:r>
              <a:rPr lang="en-US" b="0" i="0" dirty="0" err="1">
                <a:solidFill>
                  <a:srgbClr val="323232"/>
                </a:solidFill>
                <a:effectLst/>
                <a:latin typeface="Helvetica" panose="020B0604020202020204" pitchFamily="34" charset="0"/>
              </a:rPr>
              <a:t>ie</a:t>
            </a:r>
            <a:r>
              <a:rPr lang="en-US" b="0" i="0" dirty="0">
                <a:solidFill>
                  <a:srgbClr val="323232"/>
                </a:solidFill>
                <a:effectLst/>
                <a:latin typeface="Helvetica" panose="020B0604020202020204" pitchFamily="34" charset="0"/>
              </a:rPr>
              <a:t> volume control, switching on/off</a:t>
            </a:r>
          </a:p>
        </p:txBody>
      </p:sp>
    </p:spTree>
    <p:extLst>
      <p:ext uri="{BB962C8B-B14F-4D97-AF65-F5344CB8AC3E}">
        <p14:creationId xmlns:p14="http://schemas.microsoft.com/office/powerpoint/2010/main" val="415825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5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spcAft>
                <a:spcPts val="0"/>
              </a:spcAft>
              <a:buFont typeface="Arial" panose="020B0604020202020204" pitchFamily="34" charset="0"/>
              <a:buChar char="•"/>
            </a:pPr>
            <a:r>
              <a:rPr lang="en-US" b="0" dirty="0">
                <a:solidFill>
                  <a:srgbClr val="323232"/>
                </a:solidFill>
                <a:latin typeface="Helvetica" panose="020B0604020202020204" pitchFamily="34" charset="0"/>
              </a:rPr>
              <a:t>Examined the MATLAB script to see what features does it extract, and s</a:t>
            </a:r>
            <a:r>
              <a:rPr lang="en-US" b="0" i="0" dirty="0">
                <a:solidFill>
                  <a:srgbClr val="323232"/>
                </a:solidFill>
                <a:effectLst/>
                <a:latin typeface="Helvetica" panose="020B0604020202020204" pitchFamily="34" charset="0"/>
              </a:rPr>
              <a:t>tarted conversion to Python (excep</a:t>
            </a:r>
            <a:r>
              <a:rPr lang="en-US" b="0" dirty="0">
                <a:solidFill>
                  <a:srgbClr val="323232"/>
                </a:solidFill>
                <a:latin typeface="Helvetica" panose="020B0604020202020204" pitchFamily="34" charset="0"/>
              </a:rPr>
              <a:t>t one function which has an error).</a:t>
            </a:r>
            <a:endParaRPr lang="en-US" b="0" i="0" dirty="0">
              <a:solidFill>
                <a:srgbClr val="323232"/>
              </a:solidFill>
              <a:effectLst/>
              <a:latin typeface="Helvetica" panose="020B0604020202020204" pitchFamily="34" charset="0"/>
            </a:endParaRP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Obtained data samples to see</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differences in STFT signatures.</a:t>
            </a: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Packaged the sensor hardware into</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a </a:t>
            </a:r>
            <a:r>
              <a:rPr lang="en-US" b="0" i="0" dirty="0">
                <a:solidFill>
                  <a:srgbClr val="323232"/>
                </a:solidFill>
                <a:effectLst/>
                <a:latin typeface="Helvetica" panose="020B0604020202020204" pitchFamily="34" charset="0"/>
              </a:rPr>
              <a:t>container for safekeeping.</a:t>
            </a:r>
          </a:p>
        </p:txBody>
      </p:sp>
      <p:pic>
        <p:nvPicPr>
          <p:cNvPr id="5" name="Picture 4" descr="Chart, histogram&#10;&#10;Description automatically generated">
            <a:extLst>
              <a:ext uri="{FF2B5EF4-FFF2-40B4-BE49-F238E27FC236}">
                <a16:creationId xmlns:a16="http://schemas.microsoft.com/office/drawing/2014/main" id="{632152F2-CDAE-461E-A792-9AC88CA26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05000"/>
            <a:ext cx="5887834" cy="4418231"/>
          </a:xfrm>
          <a:prstGeom prst="rect">
            <a:avLst/>
          </a:prstGeom>
        </p:spPr>
      </p:pic>
    </p:spTree>
    <p:extLst>
      <p:ext uri="{BB962C8B-B14F-4D97-AF65-F5344CB8AC3E}">
        <p14:creationId xmlns:p14="http://schemas.microsoft.com/office/powerpoint/2010/main" val="335060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6C07-A5E2-46E4-B5EB-E1FC9304714E}"/>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40C6024E-212C-40E2-A252-2BA158D62C13}"/>
              </a:ext>
            </a:extLst>
          </p:cNvPr>
          <p:cNvSpPr>
            <a:spLocks noGrp="1"/>
          </p:cNvSpPr>
          <p:nvPr>
            <p:ph idx="1"/>
          </p:nvPr>
        </p:nvSpPr>
        <p:spPr/>
        <p:txBody>
          <a:bodyPr/>
          <a:lstStyle/>
          <a:p>
            <a:r>
              <a:rPr lang="en-SG" b="0" dirty="0">
                <a:solidFill>
                  <a:schemeClr val="tx1"/>
                </a:solidFill>
                <a:latin typeface="Helvetica" panose="020B0604020202020204" pitchFamily="34" charset="0"/>
                <a:cs typeface="Helvetica" panose="020B0604020202020204" pitchFamily="34" charset="0"/>
              </a:rPr>
              <a:t>We had gathered some images based on the gestures such as pushing, swiping left, swiping right, swiping left and right, swipe up, swipe down and switching. Based on those data gathered alongside with the help of machine learning we observed that swiping left and right could not be differentiated. </a:t>
            </a:r>
          </a:p>
          <a:p>
            <a:endParaRPr lang="en-SG" b="0" dirty="0">
              <a:solidFill>
                <a:schemeClr val="tx1"/>
              </a:solidFill>
              <a:latin typeface="Helvetica" panose="020B0604020202020204" pitchFamily="34" charset="0"/>
              <a:cs typeface="Helvetica" panose="020B0604020202020204" pitchFamily="34" charset="0"/>
            </a:endParaRPr>
          </a:p>
          <a:p>
            <a:endParaRPr lang="en-SG" b="0" dirty="0">
              <a:solidFill>
                <a:schemeClr val="tx1"/>
              </a:solidFill>
              <a:latin typeface="Helvetica" panose="020B0604020202020204" pitchFamily="34" charset="0"/>
              <a:cs typeface="Helvetica" panose="020B0604020202020204" pitchFamily="34" charset="0"/>
            </a:endParaRPr>
          </a:p>
          <a:p>
            <a:pPr marL="0" indent="0">
              <a:buNone/>
            </a:pPr>
            <a:endParaRPr lang="en-SG" b="0" dirty="0">
              <a:solidFill>
                <a:schemeClr val="tx1"/>
              </a:solidFill>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5268C333-4152-4E00-8211-2AD8101B7F94}"/>
              </a:ext>
            </a:extLst>
          </p:cNvPr>
          <p:cNvPicPr>
            <a:picLocks noChangeAspect="1"/>
          </p:cNvPicPr>
          <p:nvPr/>
        </p:nvPicPr>
        <p:blipFill>
          <a:blip r:embed="rId2"/>
          <a:stretch>
            <a:fillRect/>
          </a:stretch>
        </p:blipFill>
        <p:spPr>
          <a:xfrm>
            <a:off x="2133600" y="3317773"/>
            <a:ext cx="7239000" cy="2930627"/>
          </a:xfrm>
          <a:prstGeom prst="rect">
            <a:avLst/>
          </a:prstGeom>
        </p:spPr>
      </p:pic>
    </p:spTree>
    <p:extLst>
      <p:ext uri="{BB962C8B-B14F-4D97-AF65-F5344CB8AC3E}">
        <p14:creationId xmlns:p14="http://schemas.microsoft.com/office/powerpoint/2010/main" val="180437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BF50-6448-42BE-9E5F-187D09E90014}"/>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8AF7A632-677F-462D-8224-ED271C119C98}"/>
              </a:ext>
            </a:extLst>
          </p:cNvPr>
          <p:cNvSpPr>
            <a:spLocks noGrp="1"/>
          </p:cNvSpPr>
          <p:nvPr>
            <p:ph idx="1"/>
          </p:nvPr>
        </p:nvSpPr>
        <p:spPr>
          <a:xfrm>
            <a:off x="609600" y="1036638"/>
            <a:ext cx="11176000" cy="457200"/>
          </a:xfrm>
        </p:spPr>
        <p:txBody>
          <a:bodyPr/>
          <a:lstStyle/>
          <a:p>
            <a:r>
              <a:rPr lang="en-SG" b="0" dirty="0">
                <a:solidFill>
                  <a:schemeClr val="tx1"/>
                </a:solidFill>
                <a:latin typeface="Helvetica" panose="020B0604020202020204" pitchFamily="34" charset="0"/>
                <a:cs typeface="Helvetica" panose="020B0604020202020204" pitchFamily="34" charset="0"/>
              </a:rPr>
              <a:t>Our team has done some testing on the gestures and had finalized 3 gestures, namely, (</a:t>
            </a:r>
            <a:r>
              <a:rPr lang="en-SG" b="0" dirty="0" err="1">
                <a:solidFill>
                  <a:schemeClr val="tx1"/>
                </a:solidFill>
                <a:latin typeface="Helvetica" panose="020B0604020202020204" pitchFamily="34" charset="0"/>
                <a:cs typeface="Helvetica" panose="020B0604020202020204" pitchFamily="34" charset="0"/>
              </a:rPr>
              <a:t>i</a:t>
            </a:r>
            <a:r>
              <a:rPr lang="en-SG" b="0" dirty="0">
                <a:solidFill>
                  <a:schemeClr val="tx1"/>
                </a:solidFill>
                <a:latin typeface="Helvetica" panose="020B0604020202020204" pitchFamily="34" charset="0"/>
                <a:cs typeface="Helvetica" panose="020B0604020202020204" pitchFamily="34" charset="0"/>
              </a:rPr>
              <a:t>) swiping, (ii) pushing and (iii) opening/closing palm</a:t>
            </a:r>
          </a:p>
        </p:txBody>
      </p:sp>
      <p:pic>
        <p:nvPicPr>
          <p:cNvPr id="5" name="Picture 4">
            <a:extLst>
              <a:ext uri="{FF2B5EF4-FFF2-40B4-BE49-F238E27FC236}">
                <a16:creationId xmlns:a16="http://schemas.microsoft.com/office/drawing/2014/main" id="{58E69BCC-AE2E-47B4-968E-DF3D31123729}"/>
              </a:ext>
            </a:extLst>
          </p:cNvPr>
          <p:cNvPicPr>
            <a:picLocks noChangeAspect="1"/>
          </p:cNvPicPr>
          <p:nvPr/>
        </p:nvPicPr>
        <p:blipFill>
          <a:blip r:embed="rId2"/>
          <a:stretch>
            <a:fillRect/>
          </a:stretch>
        </p:blipFill>
        <p:spPr>
          <a:xfrm>
            <a:off x="1066800" y="2133600"/>
            <a:ext cx="4310270" cy="1547586"/>
          </a:xfrm>
          <a:prstGeom prst="rect">
            <a:avLst/>
          </a:prstGeom>
        </p:spPr>
      </p:pic>
      <p:pic>
        <p:nvPicPr>
          <p:cNvPr id="7" name="Picture 6">
            <a:extLst>
              <a:ext uri="{FF2B5EF4-FFF2-40B4-BE49-F238E27FC236}">
                <a16:creationId xmlns:a16="http://schemas.microsoft.com/office/drawing/2014/main" id="{6299FEBB-F676-4F17-9425-818E3B0CA4EC}"/>
              </a:ext>
            </a:extLst>
          </p:cNvPr>
          <p:cNvPicPr>
            <a:picLocks noChangeAspect="1"/>
          </p:cNvPicPr>
          <p:nvPr/>
        </p:nvPicPr>
        <p:blipFill>
          <a:blip r:embed="rId3"/>
          <a:stretch>
            <a:fillRect/>
          </a:stretch>
        </p:blipFill>
        <p:spPr>
          <a:xfrm>
            <a:off x="6019800" y="1981200"/>
            <a:ext cx="1199286" cy="1835830"/>
          </a:xfrm>
          <a:prstGeom prst="rect">
            <a:avLst/>
          </a:prstGeom>
        </p:spPr>
      </p:pic>
      <p:sp>
        <p:nvSpPr>
          <p:cNvPr id="6" name="Content Placeholder 2">
            <a:extLst>
              <a:ext uri="{FF2B5EF4-FFF2-40B4-BE49-F238E27FC236}">
                <a16:creationId xmlns:a16="http://schemas.microsoft.com/office/drawing/2014/main" id="{6D56A2F7-31A3-474A-AFF7-D04F5EDB2EC9}"/>
              </a:ext>
            </a:extLst>
          </p:cNvPr>
          <p:cNvSpPr txBox="1">
            <a:spLocks/>
          </p:cNvSpPr>
          <p:nvPr/>
        </p:nvSpPr>
        <p:spPr>
          <a:xfrm>
            <a:off x="609600" y="4190092"/>
            <a:ext cx="11176000" cy="5334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panose="020B0604020202020204" pitchFamily="34" charset="0"/>
              <a:buChar char="•"/>
            </a:pPr>
            <a:r>
              <a:rPr lang="en-US" b="0" kern="0" dirty="0">
                <a:solidFill>
                  <a:srgbClr val="323232"/>
                </a:solidFill>
                <a:latin typeface="Helvetica" panose="020B0604020202020204" pitchFamily="34" charset="0"/>
              </a:rPr>
              <a:t>We are also working on a Python script to implement the pipeline we mentioned. And for systematic and semi-automated data collection for gestures (to prepare for ML pipeline)</a:t>
            </a:r>
          </a:p>
          <a:p>
            <a:pPr>
              <a:buFont typeface="Arial" panose="020B0604020202020204" pitchFamily="34" charset="0"/>
              <a:buChar char="•"/>
            </a:pPr>
            <a:endParaRPr lang="en-US" b="0" kern="0" dirty="0">
              <a:solidFill>
                <a:srgbClr val="323232"/>
              </a:solidFill>
              <a:latin typeface="Helvetica" panose="020B0604020202020204" pitchFamily="34" charset="0"/>
            </a:endParaRPr>
          </a:p>
        </p:txBody>
      </p:sp>
    </p:spTree>
    <p:extLst>
      <p:ext uri="{BB962C8B-B14F-4D97-AF65-F5344CB8AC3E}">
        <p14:creationId xmlns:p14="http://schemas.microsoft.com/office/powerpoint/2010/main" val="385228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093-A589-47AB-AD4A-60EAABA30ABA}"/>
              </a:ext>
            </a:extLst>
          </p:cNvPr>
          <p:cNvSpPr>
            <a:spLocks noGrp="1"/>
          </p:cNvSpPr>
          <p:nvPr>
            <p:ph type="title"/>
          </p:nvPr>
        </p:nvSpPr>
        <p:spPr/>
        <p:txBody>
          <a:bodyPr/>
          <a:lstStyle/>
          <a:p>
            <a:r>
              <a:rPr lang="en-SG" dirty="0"/>
              <a:t>Week 6 Updates</a:t>
            </a:r>
          </a:p>
        </p:txBody>
      </p:sp>
      <p:pic>
        <p:nvPicPr>
          <p:cNvPr id="5" name="Content Placeholder 4">
            <a:extLst>
              <a:ext uri="{FF2B5EF4-FFF2-40B4-BE49-F238E27FC236}">
                <a16:creationId xmlns:a16="http://schemas.microsoft.com/office/drawing/2014/main" id="{95033B24-2ED7-42F9-AB15-95C51DF34D02}"/>
              </a:ext>
            </a:extLst>
          </p:cNvPr>
          <p:cNvPicPr>
            <a:picLocks noGrp="1" noChangeAspect="1"/>
          </p:cNvPicPr>
          <p:nvPr>
            <p:ph idx="1"/>
          </p:nvPr>
        </p:nvPicPr>
        <p:blipFill>
          <a:blip r:embed="rId2"/>
          <a:stretch>
            <a:fillRect/>
          </a:stretch>
        </p:blipFill>
        <p:spPr>
          <a:xfrm>
            <a:off x="4388642" y="3276600"/>
            <a:ext cx="3617916" cy="2733675"/>
          </a:xfrm>
        </p:spPr>
      </p:pic>
      <p:sp>
        <p:nvSpPr>
          <p:cNvPr id="6" name="Content Placeholder 2">
            <a:extLst>
              <a:ext uri="{FF2B5EF4-FFF2-40B4-BE49-F238E27FC236}">
                <a16:creationId xmlns:a16="http://schemas.microsoft.com/office/drawing/2014/main" id="{F8ED65DD-31B1-4457-B229-52F8F9814C80}"/>
              </a:ext>
            </a:extLst>
          </p:cNvPr>
          <p:cNvSpPr txBox="1">
            <a:spLocks/>
          </p:cNvSpPr>
          <p:nvPr/>
        </p:nvSpPr>
        <p:spPr>
          <a:xfrm>
            <a:off x="609600" y="1036638"/>
            <a:ext cx="11176000" cy="457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SG" b="0" dirty="0">
                <a:solidFill>
                  <a:schemeClr val="tx1"/>
                </a:solidFill>
                <a:latin typeface="Helvetica" panose="020B0604020202020204" pitchFamily="34" charset="0"/>
                <a:cs typeface="Helvetica" panose="020B0604020202020204" pitchFamily="34" charset="0"/>
              </a:rPr>
              <a:t>We have asked the relevant department from </a:t>
            </a:r>
            <a:r>
              <a:rPr lang="en-SG" b="0" dirty="0" err="1">
                <a:solidFill>
                  <a:schemeClr val="tx1"/>
                </a:solidFill>
                <a:latin typeface="Helvetica" panose="020B0604020202020204" pitchFamily="34" charset="0"/>
                <a:cs typeface="Helvetica" panose="020B0604020202020204" pitchFamily="34" charset="0"/>
              </a:rPr>
              <a:t>Acconeer</a:t>
            </a:r>
            <a:r>
              <a:rPr lang="en-SG" b="0" dirty="0">
                <a:solidFill>
                  <a:schemeClr val="tx1"/>
                </a:solidFill>
                <a:latin typeface="Helvetica" panose="020B0604020202020204" pitchFamily="34" charset="0"/>
                <a:cs typeface="Helvetica" panose="020B0604020202020204" pitchFamily="34" charset="0"/>
              </a:rPr>
              <a:t> and they had responded the following. We would like to inquire based on the following data that was given on their end, the update rate could be manually tuned on the GUI, but specifically for the time window segment for the STFT where should we change the time window to 1 second. </a:t>
            </a:r>
          </a:p>
        </p:txBody>
      </p:sp>
    </p:spTree>
    <p:extLst>
      <p:ext uri="{BB962C8B-B14F-4D97-AF65-F5344CB8AC3E}">
        <p14:creationId xmlns:p14="http://schemas.microsoft.com/office/powerpoint/2010/main" val="426184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04-9518-464F-84F0-092F79589578}"/>
              </a:ext>
            </a:extLst>
          </p:cNvPr>
          <p:cNvSpPr>
            <a:spLocks noGrp="1"/>
          </p:cNvSpPr>
          <p:nvPr>
            <p:ph type="title"/>
          </p:nvPr>
        </p:nvSpPr>
        <p:spPr/>
        <p:txBody>
          <a:bodyPr/>
          <a:lstStyle/>
          <a:p>
            <a:r>
              <a:rPr lang="en-SG" dirty="0"/>
              <a:t>0. Students &amp; Plan</a:t>
            </a:r>
          </a:p>
        </p:txBody>
      </p:sp>
      <p:sp>
        <p:nvSpPr>
          <p:cNvPr id="3" name="Content Placeholder 2">
            <a:extLst>
              <a:ext uri="{FF2B5EF4-FFF2-40B4-BE49-F238E27FC236}">
                <a16:creationId xmlns:a16="http://schemas.microsoft.com/office/drawing/2014/main" id="{7267F00A-E00B-4757-B3AE-F510E017492C}"/>
              </a:ext>
            </a:extLst>
          </p:cNvPr>
          <p:cNvSpPr>
            <a:spLocks noGrp="1"/>
          </p:cNvSpPr>
          <p:nvPr>
            <p:ph idx="1"/>
          </p:nvPr>
        </p:nvSpPr>
        <p:spPr>
          <a:xfrm>
            <a:off x="457200" y="784647"/>
            <a:ext cx="10097589" cy="1456234"/>
          </a:xfrm>
        </p:spPr>
        <p:txBody>
          <a:bodyPr/>
          <a:lstStyle/>
          <a:p>
            <a:pPr>
              <a:spcBef>
                <a:spcPts val="0"/>
              </a:spcBef>
            </a:pPr>
            <a:r>
              <a:rPr lang="en-SG" sz="2000" dirty="0"/>
              <a:t>Group Leader: Philip Lee Hann Yung</a:t>
            </a:r>
          </a:p>
          <a:p>
            <a:pPr>
              <a:spcBef>
                <a:spcPts val="0"/>
              </a:spcBef>
            </a:pPr>
            <a:r>
              <a:rPr lang="en-SG" sz="2000" dirty="0"/>
              <a:t>Treasurer: </a:t>
            </a:r>
            <a:r>
              <a:rPr lang="en-SG" sz="2000" dirty="0" err="1"/>
              <a:t>Thum</a:t>
            </a:r>
            <a:r>
              <a:rPr lang="en-SG" sz="2000" dirty="0"/>
              <a:t> Yi Wen</a:t>
            </a:r>
          </a:p>
          <a:p>
            <a:pPr>
              <a:spcBef>
                <a:spcPts val="0"/>
              </a:spcBef>
            </a:pPr>
            <a:r>
              <a:rPr lang="en-SG" sz="2000" dirty="0"/>
              <a:t>Sub-group 1: </a:t>
            </a:r>
            <a:r>
              <a:rPr lang="en-SG" sz="2000" dirty="0" err="1"/>
              <a:t>Acconeer</a:t>
            </a:r>
            <a:r>
              <a:rPr lang="en-SG" sz="2000" dirty="0"/>
              <a:t> 112</a:t>
            </a:r>
          </a:p>
          <a:p>
            <a:pPr>
              <a:spcBef>
                <a:spcPts val="0"/>
              </a:spcBef>
            </a:pPr>
            <a:r>
              <a:rPr lang="en-SG" sz="2000" dirty="0"/>
              <a:t>Sub-group 2: </a:t>
            </a:r>
            <a:r>
              <a:rPr lang="en-SG" sz="2000" dirty="0" err="1"/>
              <a:t>Acconeer</a:t>
            </a:r>
            <a:r>
              <a:rPr lang="en-SG" sz="2000" dirty="0"/>
              <a:t> 122</a:t>
            </a:r>
          </a:p>
        </p:txBody>
      </p:sp>
      <p:graphicFrame>
        <p:nvGraphicFramePr>
          <p:cNvPr id="4" name="Table 4">
            <a:extLst>
              <a:ext uri="{FF2B5EF4-FFF2-40B4-BE49-F238E27FC236}">
                <a16:creationId xmlns:a16="http://schemas.microsoft.com/office/drawing/2014/main" id="{476FECBE-817A-4D81-BBA4-4CAF79F780EC}"/>
              </a:ext>
            </a:extLst>
          </p:cNvPr>
          <p:cNvGraphicFramePr>
            <a:graphicFrameLocks noGrp="1"/>
          </p:cNvGraphicFramePr>
          <p:nvPr>
            <p:extLst>
              <p:ext uri="{D42A27DB-BD31-4B8C-83A1-F6EECF244321}">
                <p14:modId xmlns:p14="http://schemas.microsoft.com/office/powerpoint/2010/main" val="3199726866"/>
              </p:ext>
            </p:extLst>
          </p:nvPr>
        </p:nvGraphicFramePr>
        <p:xfrm>
          <a:off x="1055426" y="2410579"/>
          <a:ext cx="10630989" cy="3995360"/>
        </p:xfrm>
        <a:graphic>
          <a:graphicData uri="http://schemas.openxmlformats.org/drawingml/2006/table">
            <a:tbl>
              <a:tblPr firstRow="1" bandRow="1">
                <a:tableStyleId>{5C22544A-7EE6-4342-B048-85BDC9FD1C3A}</a:tableStyleId>
              </a:tblPr>
              <a:tblGrid>
                <a:gridCol w="2198986">
                  <a:extLst>
                    <a:ext uri="{9D8B030D-6E8A-4147-A177-3AD203B41FA5}">
                      <a16:colId xmlns:a16="http://schemas.microsoft.com/office/drawing/2014/main" val="3911461182"/>
                    </a:ext>
                  </a:extLst>
                </a:gridCol>
                <a:gridCol w="2107403">
                  <a:extLst>
                    <a:ext uri="{9D8B030D-6E8A-4147-A177-3AD203B41FA5}">
                      <a16:colId xmlns:a16="http://schemas.microsoft.com/office/drawing/2014/main" val="293392191"/>
                    </a:ext>
                  </a:extLst>
                </a:gridCol>
                <a:gridCol w="2209800">
                  <a:extLst>
                    <a:ext uri="{9D8B030D-6E8A-4147-A177-3AD203B41FA5}">
                      <a16:colId xmlns:a16="http://schemas.microsoft.com/office/drawing/2014/main" val="450580530"/>
                    </a:ext>
                  </a:extLst>
                </a:gridCol>
                <a:gridCol w="2133600">
                  <a:extLst>
                    <a:ext uri="{9D8B030D-6E8A-4147-A177-3AD203B41FA5}">
                      <a16:colId xmlns:a16="http://schemas.microsoft.com/office/drawing/2014/main" val="2714060742"/>
                    </a:ext>
                  </a:extLst>
                </a:gridCol>
                <a:gridCol w="1981200">
                  <a:extLst>
                    <a:ext uri="{9D8B030D-6E8A-4147-A177-3AD203B41FA5}">
                      <a16:colId xmlns:a16="http://schemas.microsoft.com/office/drawing/2014/main" val="282055781"/>
                    </a:ext>
                  </a:extLst>
                </a:gridCol>
              </a:tblGrid>
              <a:tr h="2330447">
                <a:tc>
                  <a:txBody>
                    <a:bodyPr/>
                    <a:lstStyle/>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400" b="0" dirty="0">
                          <a:solidFill>
                            <a:schemeClr val="tx1">
                              <a:lumMod val="50000"/>
                              <a:lumOff val="50000"/>
                            </a:schemeClr>
                          </a:solidFill>
                          <a:latin typeface="Calibri" panose="020F0502020204030204" pitchFamily="34" charset="0"/>
                          <a:cs typeface="Calibri" panose="020F0502020204030204" pitchFamily="34" charset="0"/>
                        </a:rPr>
                        <a:t>Photo</a:t>
                      </a: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98742001"/>
                  </a:ext>
                </a:extLst>
              </a:tr>
              <a:tr h="422708">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PHILIP LEE HANN YUNG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LEE WAI YEONG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THUM YI WEN</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TAN WEN HAN DAVIS</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GOH JUN DE</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006730077"/>
                  </a:ext>
                </a:extLst>
              </a:tr>
              <a:tr h="374268">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PLEE016@e.ntu.edu.sg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WLEE086@e.ntu.edu.sg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THUM0010@e.ntu.edu.sg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DTAN118@e.ntu.edu.sg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JGOH117@e.ntu.edu.sg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966744"/>
                  </a:ext>
                </a:extLst>
              </a:tr>
              <a:tr h="310726">
                <a:tc>
                  <a:txBody>
                    <a:bodyPr/>
                    <a:lstStyle/>
                    <a:p>
                      <a:pPr algn="ctr"/>
                      <a:r>
                        <a:rPr lang="en-SG" sz="1400" dirty="0">
                          <a:latin typeface="Calibri" panose="020F0502020204030204" pitchFamily="34" charset="0"/>
                          <a:cs typeface="Calibri" panose="020F0502020204030204" pitchFamily="34" charset="0"/>
                        </a:rPr>
                        <a:t>94708875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81304199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84258300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83498287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90096863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757334429"/>
                  </a:ext>
                </a:extLst>
              </a:tr>
              <a:tr h="557211">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638463876"/>
                  </a:ext>
                </a:extLst>
              </a:tr>
            </a:tbl>
          </a:graphicData>
        </a:graphic>
      </p:graphicFrame>
      <p:grpSp>
        <p:nvGrpSpPr>
          <p:cNvPr id="13" name="Group 12">
            <a:extLst>
              <a:ext uri="{FF2B5EF4-FFF2-40B4-BE49-F238E27FC236}">
                <a16:creationId xmlns:a16="http://schemas.microsoft.com/office/drawing/2014/main" id="{E1F7275C-0D6C-4A03-877F-7CC60F33F211}"/>
              </a:ext>
            </a:extLst>
          </p:cNvPr>
          <p:cNvGrpSpPr/>
          <p:nvPr/>
        </p:nvGrpSpPr>
        <p:grpSpPr>
          <a:xfrm>
            <a:off x="1354841" y="2514600"/>
            <a:ext cx="10032157" cy="2173204"/>
            <a:chOff x="967878" y="2643480"/>
            <a:chExt cx="10032157" cy="2173204"/>
          </a:xfrm>
        </p:grpSpPr>
        <p:pic>
          <p:nvPicPr>
            <p:cNvPr id="15" name="Picture 14">
              <a:extLst>
                <a:ext uri="{FF2B5EF4-FFF2-40B4-BE49-F238E27FC236}">
                  <a16:creationId xmlns:a16="http://schemas.microsoft.com/office/drawing/2014/main" id="{6830BD55-37F9-4E99-BDAB-89C719F1B374}"/>
                </a:ext>
              </a:extLst>
            </p:cNvPr>
            <p:cNvPicPr>
              <a:picLocks noChangeAspect="1"/>
            </p:cNvPicPr>
            <p:nvPr/>
          </p:nvPicPr>
          <p:blipFill>
            <a:blip r:embed="rId2"/>
            <a:stretch>
              <a:fillRect/>
            </a:stretch>
          </p:blipFill>
          <p:spPr>
            <a:xfrm>
              <a:off x="967878" y="2645655"/>
              <a:ext cx="1624696" cy="2160000"/>
            </a:xfrm>
            <a:prstGeom prst="rect">
              <a:avLst/>
            </a:prstGeom>
          </p:spPr>
        </p:pic>
        <p:pic>
          <p:nvPicPr>
            <p:cNvPr id="16" name="Picture 15">
              <a:extLst>
                <a:ext uri="{FF2B5EF4-FFF2-40B4-BE49-F238E27FC236}">
                  <a16:creationId xmlns:a16="http://schemas.microsoft.com/office/drawing/2014/main" id="{4FA779E4-53F6-4BBF-9B30-48DFC119C1AF}"/>
                </a:ext>
              </a:extLst>
            </p:cNvPr>
            <p:cNvPicPr>
              <a:picLocks noChangeAspect="1"/>
            </p:cNvPicPr>
            <p:nvPr/>
          </p:nvPicPr>
          <p:blipFill>
            <a:blip r:embed="rId3"/>
            <a:stretch>
              <a:fillRect/>
            </a:stretch>
          </p:blipFill>
          <p:spPr>
            <a:xfrm>
              <a:off x="3040748" y="2656684"/>
              <a:ext cx="1762105" cy="2160000"/>
            </a:xfrm>
            <a:prstGeom prst="rect">
              <a:avLst/>
            </a:prstGeom>
          </p:spPr>
        </p:pic>
        <p:pic>
          <p:nvPicPr>
            <p:cNvPr id="17" name="Picture 16">
              <a:extLst>
                <a:ext uri="{FF2B5EF4-FFF2-40B4-BE49-F238E27FC236}">
                  <a16:creationId xmlns:a16="http://schemas.microsoft.com/office/drawing/2014/main" id="{54EFC458-5395-4C0D-8093-2D92F38A1458}"/>
                </a:ext>
              </a:extLst>
            </p:cNvPr>
            <p:cNvPicPr>
              <a:picLocks noChangeAspect="1"/>
            </p:cNvPicPr>
            <p:nvPr/>
          </p:nvPicPr>
          <p:blipFill>
            <a:blip r:embed="rId4"/>
            <a:stretch>
              <a:fillRect/>
            </a:stretch>
          </p:blipFill>
          <p:spPr>
            <a:xfrm>
              <a:off x="5239285" y="2656683"/>
              <a:ext cx="1556953" cy="2160000"/>
            </a:xfrm>
            <a:prstGeom prst="rect">
              <a:avLst/>
            </a:prstGeom>
          </p:spPr>
        </p:pic>
        <p:pic>
          <p:nvPicPr>
            <p:cNvPr id="18" name="Picture 17">
              <a:extLst>
                <a:ext uri="{FF2B5EF4-FFF2-40B4-BE49-F238E27FC236}">
                  <a16:creationId xmlns:a16="http://schemas.microsoft.com/office/drawing/2014/main" id="{1D209687-062D-4D72-81D3-373580CA7EAA}"/>
                </a:ext>
              </a:extLst>
            </p:cNvPr>
            <p:cNvPicPr>
              <a:picLocks noChangeAspect="1"/>
            </p:cNvPicPr>
            <p:nvPr/>
          </p:nvPicPr>
          <p:blipFill>
            <a:blip r:embed="rId5"/>
            <a:stretch>
              <a:fillRect/>
            </a:stretch>
          </p:blipFill>
          <p:spPr>
            <a:xfrm>
              <a:off x="7449564" y="2645655"/>
              <a:ext cx="1576493" cy="2160000"/>
            </a:xfrm>
            <a:prstGeom prst="rect">
              <a:avLst/>
            </a:prstGeom>
          </p:spPr>
        </p:pic>
        <p:pic>
          <p:nvPicPr>
            <p:cNvPr id="19" name="Picture 18">
              <a:extLst>
                <a:ext uri="{FF2B5EF4-FFF2-40B4-BE49-F238E27FC236}">
                  <a16:creationId xmlns:a16="http://schemas.microsoft.com/office/drawing/2014/main" id="{DAC0915B-A260-4ACC-8E87-B58D50A94A64}"/>
                </a:ext>
              </a:extLst>
            </p:cNvPr>
            <p:cNvPicPr>
              <a:picLocks noChangeAspect="1"/>
            </p:cNvPicPr>
            <p:nvPr/>
          </p:nvPicPr>
          <p:blipFill>
            <a:blip r:embed="rId6"/>
            <a:stretch>
              <a:fillRect/>
            </a:stretch>
          </p:blipFill>
          <p:spPr>
            <a:xfrm>
              <a:off x="9458537" y="2643480"/>
              <a:ext cx="1541498" cy="2160000"/>
            </a:xfrm>
            <a:prstGeom prst="rect">
              <a:avLst/>
            </a:prstGeom>
          </p:spPr>
        </p:pic>
      </p:grpSp>
    </p:spTree>
    <p:extLst>
      <p:ext uri="{BB962C8B-B14F-4D97-AF65-F5344CB8AC3E}">
        <p14:creationId xmlns:p14="http://schemas.microsoft.com/office/powerpoint/2010/main" val="14578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Plan &amp; Schedule</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r>
              <a:rPr lang="en-SG" dirty="0"/>
              <a:t>Plan &amp; Schedule</a:t>
            </a:r>
          </a:p>
        </p:txBody>
      </p:sp>
      <p:graphicFrame>
        <p:nvGraphicFramePr>
          <p:cNvPr id="6" name="Table 5">
            <a:extLst>
              <a:ext uri="{FF2B5EF4-FFF2-40B4-BE49-F238E27FC236}">
                <a16:creationId xmlns:a16="http://schemas.microsoft.com/office/drawing/2014/main" id="{0B58BB59-9F15-4882-ACB5-DC9B5DBB29A6}"/>
              </a:ext>
            </a:extLst>
          </p:cNvPr>
          <p:cNvGraphicFramePr/>
          <p:nvPr/>
        </p:nvGraphicFramePr>
        <p:xfrm>
          <a:off x="1295401" y="1745022"/>
          <a:ext cx="9601198" cy="3367956"/>
        </p:xfrm>
        <a:graphic>
          <a:graphicData uri="http://schemas.openxmlformats.org/drawingml/2006/table">
            <a:tbl>
              <a:tblPr firstRow="1" firstCol="1" bandRow="1">
                <a:tableStyleId>{5C22544A-7EE6-4342-B048-85BDC9FD1C3A}</a:tableStyleId>
              </a:tblPr>
              <a:tblGrid>
                <a:gridCol w="4476004">
                  <a:extLst>
                    <a:ext uri="{9D8B030D-6E8A-4147-A177-3AD203B41FA5}">
                      <a16:colId xmlns:a16="http://schemas.microsoft.com/office/drawing/2014/main" val="46603926"/>
                    </a:ext>
                  </a:extLst>
                </a:gridCol>
                <a:gridCol w="410016">
                  <a:extLst>
                    <a:ext uri="{9D8B030D-6E8A-4147-A177-3AD203B41FA5}">
                      <a16:colId xmlns:a16="http://schemas.microsoft.com/office/drawing/2014/main" val="3055516678"/>
                    </a:ext>
                  </a:extLst>
                </a:gridCol>
                <a:gridCol w="358764">
                  <a:extLst>
                    <a:ext uri="{9D8B030D-6E8A-4147-A177-3AD203B41FA5}">
                      <a16:colId xmlns:a16="http://schemas.microsoft.com/office/drawing/2014/main" val="538579441"/>
                    </a:ext>
                  </a:extLst>
                </a:gridCol>
                <a:gridCol w="358764">
                  <a:extLst>
                    <a:ext uri="{9D8B030D-6E8A-4147-A177-3AD203B41FA5}">
                      <a16:colId xmlns:a16="http://schemas.microsoft.com/office/drawing/2014/main" val="2590580584"/>
                    </a:ext>
                  </a:extLst>
                </a:gridCol>
                <a:gridCol w="358764">
                  <a:extLst>
                    <a:ext uri="{9D8B030D-6E8A-4147-A177-3AD203B41FA5}">
                      <a16:colId xmlns:a16="http://schemas.microsoft.com/office/drawing/2014/main" val="72203076"/>
                    </a:ext>
                  </a:extLst>
                </a:gridCol>
                <a:gridCol w="358764">
                  <a:extLst>
                    <a:ext uri="{9D8B030D-6E8A-4147-A177-3AD203B41FA5}">
                      <a16:colId xmlns:a16="http://schemas.microsoft.com/office/drawing/2014/main" val="1189225057"/>
                    </a:ext>
                  </a:extLst>
                </a:gridCol>
                <a:gridCol w="358764">
                  <a:extLst>
                    <a:ext uri="{9D8B030D-6E8A-4147-A177-3AD203B41FA5}">
                      <a16:colId xmlns:a16="http://schemas.microsoft.com/office/drawing/2014/main" val="4226866105"/>
                    </a:ext>
                  </a:extLst>
                </a:gridCol>
                <a:gridCol w="358764">
                  <a:extLst>
                    <a:ext uri="{9D8B030D-6E8A-4147-A177-3AD203B41FA5}">
                      <a16:colId xmlns:a16="http://schemas.microsoft.com/office/drawing/2014/main" val="3262440383"/>
                    </a:ext>
                  </a:extLst>
                </a:gridCol>
                <a:gridCol w="392931">
                  <a:extLst>
                    <a:ext uri="{9D8B030D-6E8A-4147-A177-3AD203B41FA5}">
                      <a16:colId xmlns:a16="http://schemas.microsoft.com/office/drawing/2014/main" val="1483445666"/>
                    </a:ext>
                  </a:extLst>
                </a:gridCol>
                <a:gridCol w="392931">
                  <a:extLst>
                    <a:ext uri="{9D8B030D-6E8A-4147-A177-3AD203B41FA5}">
                      <a16:colId xmlns:a16="http://schemas.microsoft.com/office/drawing/2014/main" val="2881680569"/>
                    </a:ext>
                  </a:extLst>
                </a:gridCol>
                <a:gridCol w="461267">
                  <a:extLst>
                    <a:ext uri="{9D8B030D-6E8A-4147-A177-3AD203B41FA5}">
                      <a16:colId xmlns:a16="http://schemas.microsoft.com/office/drawing/2014/main" val="3975777680"/>
                    </a:ext>
                  </a:extLst>
                </a:gridCol>
                <a:gridCol w="461267">
                  <a:extLst>
                    <a:ext uri="{9D8B030D-6E8A-4147-A177-3AD203B41FA5}">
                      <a16:colId xmlns:a16="http://schemas.microsoft.com/office/drawing/2014/main" val="3572257835"/>
                    </a:ext>
                  </a:extLst>
                </a:gridCol>
                <a:gridCol w="461267">
                  <a:extLst>
                    <a:ext uri="{9D8B030D-6E8A-4147-A177-3AD203B41FA5}">
                      <a16:colId xmlns:a16="http://schemas.microsoft.com/office/drawing/2014/main" val="2621888036"/>
                    </a:ext>
                  </a:extLst>
                </a:gridCol>
                <a:gridCol w="392931">
                  <a:extLst>
                    <a:ext uri="{9D8B030D-6E8A-4147-A177-3AD203B41FA5}">
                      <a16:colId xmlns:a16="http://schemas.microsoft.com/office/drawing/2014/main" val="3410112390"/>
                    </a:ext>
                  </a:extLst>
                </a:gridCol>
              </a:tblGrid>
              <a:tr h="304800">
                <a:tc rowSpan="2">
                  <a:txBody>
                    <a:bodyPr/>
                    <a:lstStyle/>
                    <a:p>
                      <a:pPr algn="ctr" fontAlgn="t">
                        <a:spcBef>
                          <a:spcPts val="0"/>
                        </a:spcBef>
                        <a:spcAft>
                          <a:spcPts val="0"/>
                        </a:spcAft>
                      </a:pPr>
                      <a:endParaRPr lang="en-SG" sz="1600" u="none" strike="noStrike" dirty="0">
                        <a:solidFill>
                          <a:schemeClr val="tx1"/>
                        </a:solidFill>
                        <a:effectLst/>
                        <a:latin typeface="Calibri" panose="020F0502020204030204" pitchFamily="34" charset="0"/>
                        <a:cs typeface="Calibri" panose="020F0502020204030204" pitchFamily="34" charset="0"/>
                      </a:endParaRPr>
                    </a:p>
                    <a:p>
                      <a:pPr algn="ctr" fontAlgn="t">
                        <a:spcBef>
                          <a:spcPts val="0"/>
                        </a:spcBef>
                        <a:spcAft>
                          <a:spcPts val="0"/>
                        </a:spcAft>
                      </a:pPr>
                      <a:r>
                        <a:rPr lang="en-SG" sz="1800" u="none" strike="noStrike" dirty="0">
                          <a:solidFill>
                            <a:schemeClr val="tx1"/>
                          </a:solidFill>
                          <a:effectLst/>
                          <a:latin typeface="Calibri" panose="020F0502020204030204" pitchFamily="34" charset="0"/>
                          <a:cs typeface="Calibri" panose="020F0502020204030204" pitchFamily="34" charset="0"/>
                        </a:rPr>
                        <a:t>Tasks</a:t>
                      </a:r>
                      <a:endParaRPr lang="en-SG" sz="18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13">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Week</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010001325"/>
                  </a:ext>
                </a:extLst>
              </a:tr>
              <a:tr h="381000">
                <a:tc vMerge="1">
                  <a:txBody>
                    <a:bodyPr/>
                    <a:lstStyle/>
                    <a:p>
                      <a:endParaRPr lang="en-SG"/>
                    </a:p>
                  </a:txBody>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4</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5</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6</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7</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8</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9</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a:solidFill>
                            <a:schemeClr val="tx1"/>
                          </a:solidFill>
                          <a:effectLst/>
                          <a:latin typeface="Calibri" panose="020F0502020204030204" pitchFamily="34" charset="0"/>
                          <a:cs typeface="Calibri" panose="020F0502020204030204" pitchFamily="34" charset="0"/>
                        </a:rPr>
                        <a:t>10</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3199892"/>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Background information and theory</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071178"/>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Purchasing radar sensor and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93838"/>
                  </a:ext>
                </a:extLst>
              </a:tr>
              <a:tr h="417336">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030640"/>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210423"/>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38108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61492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Integration and Testing</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77403506"/>
                  </a:ext>
                </a:extLst>
              </a:tr>
            </a:tbl>
          </a:graphicData>
        </a:graphic>
      </p:graphicFrame>
    </p:spTree>
    <p:extLst>
      <p:ext uri="{BB962C8B-B14F-4D97-AF65-F5344CB8AC3E}">
        <p14:creationId xmlns:p14="http://schemas.microsoft.com/office/powerpoint/2010/main" val="223215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1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3962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Nomination of the Group Leader and Treasurer. The subgroups will be discussed further when we meet up next week.</a:t>
            </a:r>
          </a:p>
          <a:p>
            <a:pPr algn="l" fontAlgn="base"/>
            <a:r>
              <a:rPr lang="en-US" b="0" i="0" dirty="0">
                <a:solidFill>
                  <a:srgbClr val="323232"/>
                </a:solidFill>
                <a:effectLst/>
                <a:latin typeface="Helvetica" panose="020B0604020202020204" pitchFamily="34" charset="0"/>
                <a:cs typeface="Helvetica" panose="020B0604020202020204" pitchFamily="34" charset="0"/>
              </a:rPr>
              <a:t>Familiarize ourselves with the material that Prof Lu has kindly provided us including but not limited to MATLAB, Python on Raspberry Pi, STFT and Chloe’s FYP report. </a:t>
            </a:r>
          </a:p>
          <a:p>
            <a:pPr algn="l" fontAlgn="base"/>
            <a:r>
              <a:rPr lang="en-US" b="0" i="0" dirty="0">
                <a:solidFill>
                  <a:srgbClr val="323232"/>
                </a:solidFill>
                <a:effectLst/>
                <a:latin typeface="Helvetica" panose="020B0604020202020204" pitchFamily="34" charset="0"/>
                <a:cs typeface="Helvetica" panose="020B0604020202020204" pitchFamily="34" charset="0"/>
              </a:rPr>
              <a:t>Research about the Acconeer radar sensor and Raspberry Pi and place an order by Week 3/2 latest.</a:t>
            </a:r>
          </a:p>
          <a:p>
            <a:pPr algn="l" fontAlgn="base"/>
            <a:endParaRPr lang="en-US" b="0" i="0" dirty="0">
              <a:solidFill>
                <a:srgbClr val="323232"/>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187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2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Completed the lab safety modules and then discussed the devices to buy – eventually settling for XB112 &amp; XB122 Acconeer Radar Sensor modules, Raspberry Pi 3 Model B+ and 4 Model B 8 GB RAM, 64 GB micro SD card, and some cables/wires for the devices. </a:t>
            </a:r>
          </a:p>
          <a:p>
            <a:pPr algn="l" fontAlgn="base"/>
            <a:r>
              <a:rPr lang="en-US" b="0" i="0" dirty="0">
                <a:solidFill>
                  <a:srgbClr val="323232"/>
                </a:solidFill>
                <a:effectLst/>
                <a:latin typeface="Helvetica" panose="020B0604020202020204" pitchFamily="34" charset="0"/>
                <a:cs typeface="Helvetica" panose="020B0604020202020204" pitchFamily="34" charset="0"/>
              </a:rPr>
              <a:t>The sample codes were also shared and we learned how to use GitHub to share our files with the whole team. </a:t>
            </a:r>
          </a:p>
          <a:p>
            <a:pPr algn="l" fontAlgn="base"/>
            <a:r>
              <a:rPr lang="en-US" b="0" i="0" dirty="0">
                <a:solidFill>
                  <a:srgbClr val="323232"/>
                </a:solidFill>
                <a:effectLst/>
                <a:latin typeface="Helvetica" panose="020B0604020202020204" pitchFamily="34" charset="0"/>
                <a:cs typeface="Helvetica" panose="020B0604020202020204" pitchFamily="34" charset="0"/>
              </a:rPr>
              <a:t>Prof Lu provided us with an Acconeer XB112 Module to experiment with. </a:t>
            </a:r>
          </a:p>
          <a:p>
            <a:pPr algn="l" fontAlgn="base"/>
            <a:r>
              <a:rPr lang="en-US" b="0" i="0" dirty="0">
                <a:solidFill>
                  <a:srgbClr val="323232"/>
                </a:solidFill>
                <a:effectLst/>
                <a:latin typeface="Helvetica" panose="020B0604020202020204" pitchFamily="34" charset="0"/>
                <a:cs typeface="Helvetica" panose="020B0604020202020204" pitchFamily="34" charset="0"/>
              </a:rPr>
              <a:t>Within the week, we placed the orders and hope that the hardware will arrive by our next meeting. We also plan to have a look at the SDK provided by Acconeer to explore the features of the sensor.</a:t>
            </a:r>
          </a:p>
        </p:txBody>
      </p:sp>
    </p:spTree>
    <p:extLst>
      <p:ext uri="{BB962C8B-B14F-4D97-AF65-F5344CB8AC3E}">
        <p14:creationId xmlns:p14="http://schemas.microsoft.com/office/powerpoint/2010/main" val="10433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535F-9771-4C3A-9029-BCEBDB72BAFB}"/>
              </a:ext>
            </a:extLst>
          </p:cNvPr>
          <p:cNvSpPr>
            <a:spLocks noGrp="1"/>
          </p:cNvSpPr>
          <p:nvPr>
            <p:ph type="title"/>
          </p:nvPr>
        </p:nvSpPr>
        <p:spPr/>
        <p:txBody>
          <a:bodyPr/>
          <a:lstStyle/>
          <a:p>
            <a:r>
              <a:rPr lang="en-US" dirty="0"/>
              <a:t>Week 3: Received Ordered Items</a:t>
            </a:r>
            <a:endParaRPr lang="en-SG" dirty="0"/>
          </a:p>
        </p:txBody>
      </p:sp>
      <p:sp>
        <p:nvSpPr>
          <p:cNvPr id="3" name="Content Placeholder 2">
            <a:extLst>
              <a:ext uri="{FF2B5EF4-FFF2-40B4-BE49-F238E27FC236}">
                <a16:creationId xmlns:a16="http://schemas.microsoft.com/office/drawing/2014/main" id="{5056CF77-E5C1-4131-9C82-054BA8401D7E}"/>
              </a:ext>
            </a:extLst>
          </p:cNvPr>
          <p:cNvSpPr>
            <a:spLocks noGrp="1"/>
          </p:cNvSpPr>
          <p:nvPr>
            <p:ph idx="1"/>
          </p:nvPr>
        </p:nvSpPr>
        <p:spPr>
          <a:xfrm>
            <a:off x="609600" y="990600"/>
            <a:ext cx="11176000" cy="639762"/>
          </a:xfrm>
        </p:spPr>
        <p:txBody>
          <a:bodyPr/>
          <a:lstStyle/>
          <a:p>
            <a:r>
              <a:rPr lang="en-US" dirty="0"/>
              <a:t>Received orders #1 to #5</a:t>
            </a:r>
            <a:endParaRPr lang="en-SG" dirty="0"/>
          </a:p>
        </p:txBody>
      </p:sp>
      <p:graphicFrame>
        <p:nvGraphicFramePr>
          <p:cNvPr id="4" name="Table 3">
            <a:extLst>
              <a:ext uri="{FF2B5EF4-FFF2-40B4-BE49-F238E27FC236}">
                <a16:creationId xmlns:a16="http://schemas.microsoft.com/office/drawing/2014/main" id="{17CC48C4-71A3-48EF-9842-A3F27F938A42}"/>
              </a:ext>
            </a:extLst>
          </p:cNvPr>
          <p:cNvGraphicFramePr/>
          <p:nvPr>
            <p:extLst>
              <p:ext uri="{D42A27DB-BD31-4B8C-83A1-F6EECF244321}">
                <p14:modId xmlns:p14="http://schemas.microsoft.com/office/powerpoint/2010/main" val="1494078800"/>
              </p:ext>
            </p:extLst>
          </p:nvPr>
        </p:nvGraphicFramePr>
        <p:xfrm>
          <a:off x="1447800" y="1905000"/>
          <a:ext cx="9067798" cy="4110201"/>
        </p:xfrm>
        <a:graphic>
          <a:graphicData uri="http://schemas.openxmlformats.org/drawingml/2006/table">
            <a:tbl>
              <a:tblPr>
                <a:tableStyleId>{5C22544A-7EE6-4342-B048-85BDC9FD1C3A}</a:tableStyleId>
              </a:tblPr>
              <a:tblGrid>
                <a:gridCol w="1402237">
                  <a:extLst>
                    <a:ext uri="{9D8B030D-6E8A-4147-A177-3AD203B41FA5}">
                      <a16:colId xmlns:a16="http://schemas.microsoft.com/office/drawing/2014/main" val="3883538715"/>
                    </a:ext>
                  </a:extLst>
                </a:gridCol>
                <a:gridCol w="1893021">
                  <a:extLst>
                    <a:ext uri="{9D8B030D-6E8A-4147-A177-3AD203B41FA5}">
                      <a16:colId xmlns:a16="http://schemas.microsoft.com/office/drawing/2014/main" val="4102277622"/>
                    </a:ext>
                  </a:extLst>
                </a:gridCol>
                <a:gridCol w="1285384">
                  <a:extLst>
                    <a:ext uri="{9D8B030D-6E8A-4147-A177-3AD203B41FA5}">
                      <a16:colId xmlns:a16="http://schemas.microsoft.com/office/drawing/2014/main" val="250560084"/>
                    </a:ext>
                  </a:extLst>
                </a:gridCol>
                <a:gridCol w="1121789">
                  <a:extLst>
                    <a:ext uri="{9D8B030D-6E8A-4147-A177-3AD203B41FA5}">
                      <a16:colId xmlns:a16="http://schemas.microsoft.com/office/drawing/2014/main" val="1969130401"/>
                    </a:ext>
                  </a:extLst>
                </a:gridCol>
                <a:gridCol w="1121789">
                  <a:extLst>
                    <a:ext uri="{9D8B030D-6E8A-4147-A177-3AD203B41FA5}">
                      <a16:colId xmlns:a16="http://schemas.microsoft.com/office/drawing/2014/main" val="2205496439"/>
                    </a:ext>
                  </a:extLst>
                </a:gridCol>
                <a:gridCol w="1329180">
                  <a:extLst>
                    <a:ext uri="{9D8B030D-6E8A-4147-A177-3AD203B41FA5}">
                      <a16:colId xmlns:a16="http://schemas.microsoft.com/office/drawing/2014/main" val="2640129111"/>
                    </a:ext>
                  </a:extLst>
                </a:gridCol>
                <a:gridCol w="914398">
                  <a:extLst>
                    <a:ext uri="{9D8B030D-6E8A-4147-A177-3AD203B41FA5}">
                      <a16:colId xmlns:a16="http://schemas.microsoft.com/office/drawing/2014/main" val="3347791711"/>
                    </a:ext>
                  </a:extLst>
                </a:gridCol>
              </a:tblGrid>
              <a:tr h="228600">
                <a:tc>
                  <a:txBody>
                    <a:bodyPr/>
                    <a:lstStyle/>
                    <a:p>
                      <a:pPr algn="ctr" fontAlgn="b">
                        <a:spcBef>
                          <a:spcPts val="0"/>
                        </a:spcBef>
                        <a:spcAft>
                          <a:spcPts val="0"/>
                        </a:spcAft>
                      </a:pPr>
                      <a:r>
                        <a:rPr lang="en-SG" sz="1400" b="1" u="none" strike="noStrike" dirty="0">
                          <a:effectLst/>
                          <a:latin typeface="Book Antiqua" panose="02040602050305030304" pitchFamily="18" charset="0"/>
                        </a:rPr>
                        <a:t> Supplier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Product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Uni Price</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Quantity</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Cost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Receipt Total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Order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37721809"/>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164001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199.97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146719504"/>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49.80</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8712097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214061933"/>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XA122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23.88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23.88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210.06</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374277987"/>
                  </a:ext>
                </a:extLst>
              </a:tr>
              <a:tr h="323776">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4B (8GB)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18854195"/>
                  </a:ext>
                </a:extLst>
              </a:tr>
              <a:tr h="293569">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3B+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676989243"/>
                  </a:ext>
                </a:extLst>
              </a:tr>
              <a:tr h="661747">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Raspberry Pi Universal Power Supply 5.1V 2.5A micro 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16.07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16.07</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4123707762"/>
                  </a:ext>
                </a:extLst>
              </a:tr>
              <a:tr h="743099">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pl-PL" sz="1400" u="none" strike="noStrike" dirty="0">
                          <a:effectLst/>
                          <a:latin typeface="Book Antiqua" panose="02040602050305030304" pitchFamily="18" charset="0"/>
                        </a:rPr>
                        <a:t>Rpi 15W (5V/3A) PSU USB C UK Plug-White USB c</a:t>
                      </a:r>
                      <a:endParaRPr lang="pl-PL"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86.43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714032977"/>
                  </a:ext>
                </a:extLst>
              </a:tr>
              <a:tr h="397188">
                <a:tc>
                  <a:txBody>
                    <a:bodyPr/>
                    <a:lstStyle/>
                    <a:p>
                      <a:pPr algn="l" fontAlgn="b">
                        <a:spcBef>
                          <a:spcPts val="300"/>
                        </a:spcBef>
                        <a:spcAft>
                          <a:spcPts val="300"/>
                        </a:spcAft>
                      </a:pPr>
                      <a:r>
                        <a:rPr lang="en-SG" sz="1400" u="none" strike="noStrike" dirty="0">
                          <a:effectLst/>
                          <a:latin typeface="Book Antiqua" panose="02040602050305030304" pitchFamily="18" charset="0"/>
                        </a:rPr>
                        <a:t>Shopee</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64GB microSD card</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18.9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225294899"/>
                  </a:ext>
                </a:extLst>
              </a:tr>
              <a:tr h="326967">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Total</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r" fontAlgn="b">
                        <a:spcBef>
                          <a:spcPts val="300"/>
                        </a:spcBef>
                        <a:spcAft>
                          <a:spcPts val="300"/>
                        </a:spcAft>
                      </a:pPr>
                      <a:r>
                        <a:rPr lang="en-SG" sz="1400" b="1" u="none" strike="noStrike" dirty="0">
                          <a:solidFill>
                            <a:srgbClr val="FF0000"/>
                          </a:solidFill>
                          <a:effectLst/>
                          <a:latin typeface="Book Antiqua" panose="02040602050305030304" pitchFamily="18" charset="0"/>
                        </a:rPr>
                        <a:t>654.25</a:t>
                      </a:r>
                      <a:endParaRPr lang="en-SG" sz="1400" b="1" i="0" u="none" strike="noStrike" dirty="0">
                        <a:solidFill>
                          <a:srgbClr val="FF0000"/>
                        </a:solidFill>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924767712"/>
                  </a:ext>
                </a:extLst>
              </a:tr>
            </a:tbl>
          </a:graphicData>
        </a:graphic>
      </p:graphicFrame>
    </p:spTree>
    <p:extLst>
      <p:ext uri="{BB962C8B-B14F-4D97-AF65-F5344CB8AC3E}">
        <p14:creationId xmlns:p14="http://schemas.microsoft.com/office/powerpoint/2010/main" val="13353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p:txBody>
          <a:bodyPr/>
          <a:lstStyle/>
          <a:p>
            <a:r>
              <a:rPr lang="en-SG" dirty="0"/>
              <a:t>Week 3 Updates</a:t>
            </a:r>
            <a:endParaRPr lang="en-MY" dirty="0"/>
          </a:p>
        </p:txBody>
      </p:sp>
      <p:sp>
        <p:nvSpPr>
          <p:cNvPr id="3" name="Content Placeholder 2">
            <a:extLst>
              <a:ext uri="{FF2B5EF4-FFF2-40B4-BE49-F238E27FC236}">
                <a16:creationId xmlns:a16="http://schemas.microsoft.com/office/drawing/2014/main" id="{B1137D6D-81FC-421E-ACB0-2410ADF5CE22}"/>
              </a:ext>
            </a:extLst>
          </p:cNvPr>
          <p:cNvSpPr>
            <a:spLocks noGrp="1"/>
          </p:cNvSpPr>
          <p:nvPr>
            <p:ph idx="1"/>
          </p:nvPr>
        </p:nvSpPr>
        <p:spPr/>
        <p:txBody>
          <a:bodyPr/>
          <a:lstStyle/>
          <a:p>
            <a:endParaRPr lang="en-MY" dirty="0"/>
          </a:p>
        </p:txBody>
      </p:sp>
      <p:pic>
        <p:nvPicPr>
          <p:cNvPr id="5" name="Picture 4">
            <a:extLst>
              <a:ext uri="{FF2B5EF4-FFF2-40B4-BE49-F238E27FC236}">
                <a16:creationId xmlns:a16="http://schemas.microsoft.com/office/drawing/2014/main" id="{7A02A215-22CB-4BF9-B3EB-FAF43B6596A7}"/>
              </a:ext>
            </a:extLst>
          </p:cNvPr>
          <p:cNvPicPr>
            <a:picLocks noChangeAspect="1"/>
          </p:cNvPicPr>
          <p:nvPr/>
        </p:nvPicPr>
        <p:blipFill rotWithShape="1">
          <a:blip r:embed="rId2"/>
          <a:srcRect l="9167" t="13773" r="17499" b="14445"/>
          <a:stretch/>
        </p:blipFill>
        <p:spPr>
          <a:xfrm>
            <a:off x="2743200" y="1219200"/>
            <a:ext cx="6705600" cy="4922838"/>
          </a:xfrm>
          <a:prstGeom prst="rect">
            <a:avLst/>
          </a:prstGeom>
        </p:spPr>
      </p:pic>
    </p:spTree>
    <p:extLst>
      <p:ext uri="{BB962C8B-B14F-4D97-AF65-F5344CB8AC3E}">
        <p14:creationId xmlns:p14="http://schemas.microsoft.com/office/powerpoint/2010/main" val="169284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3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Reading and downloading documentation for the sensors found at https://acconeer-python-exploration.readthedocs.io/en/latest/index.html and the Acconeer developer site. </a:t>
            </a:r>
          </a:p>
          <a:p>
            <a:pPr algn="l" fontAlgn="base"/>
            <a:r>
              <a:rPr lang="en-US" b="0" i="0" dirty="0">
                <a:solidFill>
                  <a:srgbClr val="323232"/>
                </a:solidFill>
                <a:effectLst/>
                <a:latin typeface="Helvetica" panose="020B0604020202020204" pitchFamily="34" charset="0"/>
                <a:cs typeface="Helvetica" panose="020B0604020202020204" pitchFamily="34" charset="0"/>
              </a:rPr>
              <a:t>Before using the sensors, we need to flash a binary file onto the device. During the configuration, we found that only 1 of our member’s laptop was able to interface with the devices and we spent most of the time debugging this. </a:t>
            </a:r>
          </a:p>
          <a:p>
            <a:pPr algn="l" fontAlgn="base"/>
            <a:r>
              <a:rPr lang="en-US" b="0" i="0" dirty="0">
                <a:solidFill>
                  <a:srgbClr val="323232"/>
                </a:solidFill>
                <a:effectLst/>
                <a:latin typeface="Helvetica" panose="020B0604020202020204" pitchFamily="34" charset="0"/>
                <a:cs typeface="Helvetica" panose="020B0604020202020204" pitchFamily="34" charset="0"/>
              </a:rPr>
              <a:t>In the end, it was because we had to install a virtual COM driver so that the radar sensor will be recognized as a serial UART. </a:t>
            </a:r>
          </a:p>
          <a:p>
            <a:pPr algn="l" fontAlgn="base"/>
            <a:r>
              <a:rPr lang="en-US" b="0" i="0" dirty="0">
                <a:solidFill>
                  <a:srgbClr val="323232"/>
                </a:solidFill>
                <a:effectLst/>
                <a:latin typeface="Helvetica" panose="020B0604020202020204" pitchFamily="34" charset="0"/>
                <a:cs typeface="Helvetica" panose="020B0604020202020204" pitchFamily="34" charset="0"/>
              </a:rPr>
              <a:t>Experimenting with the demo application to see the potential use cases and limitations of the radar sensor. </a:t>
            </a:r>
          </a:p>
          <a:p>
            <a:pPr algn="l" fontAlgn="base"/>
            <a:r>
              <a:rPr lang="en-US" b="0" i="0" dirty="0">
                <a:solidFill>
                  <a:srgbClr val="323232"/>
                </a:solidFill>
                <a:effectLst/>
                <a:latin typeface="Helvetica" panose="020B0604020202020204" pitchFamily="34" charset="0"/>
                <a:cs typeface="Helvetica" panose="020B0604020202020204" pitchFamily="34" charset="0"/>
              </a:rPr>
              <a:t>Explore the data that can be collected by the sensor via the h5 file format.</a:t>
            </a:r>
          </a:p>
        </p:txBody>
      </p:sp>
    </p:spTree>
    <p:extLst>
      <p:ext uri="{BB962C8B-B14F-4D97-AF65-F5344CB8AC3E}">
        <p14:creationId xmlns:p14="http://schemas.microsoft.com/office/powerpoint/2010/main" val="211906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a:xfrm>
            <a:off x="0" y="228600"/>
            <a:ext cx="2667000" cy="639762"/>
          </a:xfrm>
        </p:spPr>
        <p:txBody>
          <a:bodyPr/>
          <a:lstStyle/>
          <a:p>
            <a:r>
              <a:rPr lang="en-SG" dirty="0"/>
              <a:t>Week 3 Updates</a:t>
            </a:r>
            <a:endParaRPr lang="en-MY" dirty="0"/>
          </a:p>
        </p:txBody>
      </p:sp>
      <p:pic>
        <p:nvPicPr>
          <p:cNvPr id="6" name="Content Placeholder 5" descr="Chart&#10;&#10;Description automatically generated">
            <a:extLst>
              <a:ext uri="{FF2B5EF4-FFF2-40B4-BE49-F238E27FC236}">
                <a16:creationId xmlns:a16="http://schemas.microsoft.com/office/drawing/2014/main" id="{214A4E9D-638E-489C-BA25-E2D4575B8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39110"/>
            <a:ext cx="8991600" cy="6276167"/>
          </a:xfrm>
        </p:spPr>
      </p:pic>
    </p:spTree>
    <p:extLst>
      <p:ext uri="{BB962C8B-B14F-4D97-AF65-F5344CB8AC3E}">
        <p14:creationId xmlns:p14="http://schemas.microsoft.com/office/powerpoint/2010/main" val="27940531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7535</TotalTime>
  <Words>1270</Words>
  <Application>Microsoft Office PowerPoint</Application>
  <PresentationFormat>Widescreen</PresentationFormat>
  <Paragraphs>307</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 Antiqua</vt:lpstr>
      <vt:lpstr>Calibri</vt:lpstr>
      <vt:lpstr>Helvetica</vt:lpstr>
      <vt:lpstr>Default Design</vt:lpstr>
      <vt:lpstr>Smart Touchless Control with  Millimeter-Wave Radar Sensor and  Artificial Intelligence</vt:lpstr>
      <vt:lpstr>0. Students &amp; Plan</vt:lpstr>
      <vt:lpstr>Plan &amp; Schedule</vt:lpstr>
      <vt:lpstr>Week 1 Updates</vt:lpstr>
      <vt:lpstr>Week 2 Updates</vt:lpstr>
      <vt:lpstr>Week 3: Received Ordered Items</vt:lpstr>
      <vt:lpstr>Week 3 Updates</vt:lpstr>
      <vt:lpstr>Week 3 Updates</vt:lpstr>
      <vt:lpstr>Week 3 Updates</vt:lpstr>
      <vt:lpstr>Week 4 Meeting Updates</vt:lpstr>
      <vt:lpstr>Week 4 Updates</vt:lpstr>
      <vt:lpstr>Week 5 Updates</vt:lpstr>
      <vt:lpstr>Week 6 Updates</vt:lpstr>
      <vt:lpstr>Week 6 Updates</vt:lpstr>
      <vt:lpstr>Week 6 Updates</vt:lpstr>
    </vt:vector>
  </TitlesOfParts>
  <Company>ntu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Vector Antenna</dc:title>
  <dc:creator>fyp0809b5062</dc:creator>
  <cp:lastModifiedBy>#PHILIP LEE HANN YUNG#</cp:lastModifiedBy>
  <cp:revision>406</cp:revision>
  <dcterms:created xsi:type="dcterms:W3CDTF">2009-01-21T01:43:14Z</dcterms:created>
  <dcterms:modified xsi:type="dcterms:W3CDTF">2021-09-20T13:13:03Z</dcterms:modified>
</cp:coreProperties>
</file>