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842" r:id="rId3"/>
    <p:sldId id="843" r:id="rId4"/>
    <p:sldId id="846" r:id="rId5"/>
    <p:sldId id="845" r:id="rId6"/>
    <p:sldId id="847" r:id="rId7"/>
    <p:sldId id="832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99"/>
    <a:srgbClr val="FFCC99"/>
    <a:srgbClr val="FFFFCC"/>
    <a:srgbClr val="000099"/>
    <a:srgbClr val="0000CC"/>
    <a:srgbClr val="FFAF6E"/>
    <a:srgbClr val="99FF99"/>
    <a:srgbClr val="FF9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9" autoAdjust="0"/>
    <p:restoredTop sz="88889" autoAdjust="0"/>
  </p:normalViewPr>
  <p:slideViewPr>
    <p:cSldViewPr>
      <p:cViewPr>
        <p:scale>
          <a:sx n="70" d="100"/>
          <a:sy n="70" d="100"/>
        </p:scale>
        <p:origin x="528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0A5D-9325-1845-BAF8-CC2B99470E0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3321D-BBBD-D743-90A7-04F358E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62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9A9EB-8604-DA4D-81F2-25590ED6AF7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71FE-5851-FF41-B1C8-614DD9D72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71FE-5851-FF41-B1C8-614DD9D72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NTU PPT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10584" y="4953000"/>
            <a:ext cx="1218353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new_colour1a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320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rgbClr val="000099"/>
                </a:solidFill>
                <a:latin typeface="Book Antiqu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37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1074400" y="6553201"/>
            <a:ext cx="1016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1B911166-2E4E-482C-936D-FBAF375162CA}" type="slidenum">
              <a:rPr lang="en-US" sz="1200" smtClean="0">
                <a:solidFill>
                  <a:srgbClr val="C00000"/>
                </a:solidFill>
                <a:latin typeface="Book Antiqua" pitchFamily="18" charset="0"/>
              </a:rPr>
              <a:pPr algn="r" eaLnBrk="1" hangingPunct="1">
                <a:defRPr/>
              </a:pPr>
              <a:t>‹#›</a:t>
            </a:fld>
            <a:endParaRPr lang="en-US" sz="120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63976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1176000" cy="50292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400" b="1">
                <a:solidFill>
                  <a:srgbClr val="0000CC"/>
                </a:solidFill>
                <a:latin typeface="Book Antiqua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0099"/>
                </a:solidFill>
                <a:latin typeface="Book Antiqua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>
                <a:latin typeface="Book Antiqua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600">
                <a:latin typeface="Book Antiqua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1600">
                <a:latin typeface="Book Antiqu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91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11277600" cy="187180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SG" dirty="0"/>
              <a:t>Smart Touchless Control with </a:t>
            </a:r>
            <a:br>
              <a:rPr lang="en-SG" dirty="0"/>
            </a:br>
            <a:r>
              <a:rPr lang="en-SG" dirty="0" err="1"/>
              <a:t>Millimeter</a:t>
            </a:r>
            <a:r>
              <a:rPr lang="en-SG" dirty="0"/>
              <a:t>-Wave Radar Sensor and </a:t>
            </a:r>
            <a:br>
              <a:rPr lang="en-SG" dirty="0"/>
            </a:br>
            <a:r>
              <a:rPr lang="en-SG" dirty="0"/>
              <a:t>A</a:t>
            </a:r>
            <a:r>
              <a:rPr lang="en-SG" dirty="0">
                <a:ea typeface="DengXian" panose="02010600030101010101" pitchFamily="2" charset="-122"/>
                <a:cs typeface="Times New Roman" panose="02020603050405020304" pitchFamily="18" charset="0"/>
              </a:rPr>
              <a:t>rtificial Intelligence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 bwMode="auto">
          <a:xfrm>
            <a:off x="2819400" y="4724300"/>
            <a:ext cx="6400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Supervisor: Prof LU </a:t>
            </a:r>
            <a:r>
              <a:rPr lang="en-US" altLang="zh-CN" dirty="0" err="1">
                <a:ea typeface="宋体" pitchFamily="2" charset="-122"/>
              </a:rPr>
              <a:t>YiLong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5100134" y="1476532"/>
            <a:ext cx="3158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Book Antiqua" pitchFamily="18" charset="0"/>
              </a:rPr>
              <a:t>DIP: AY2122s1 - E047</a:t>
            </a: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410200" y="5852742"/>
            <a:ext cx="15808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CC"/>
                </a:solidFill>
                <a:latin typeface="Book Antiqua" pitchFamily="18" charset="0"/>
              </a:rPr>
              <a:t>25</a:t>
            </a:r>
            <a:r>
              <a:rPr lang="en-AU" sz="2000" b="1" dirty="0">
                <a:solidFill>
                  <a:srgbClr val="0000CC"/>
                </a:solidFill>
                <a:latin typeface="Book Antiqua" pitchFamily="18" charset="0"/>
              </a:rPr>
              <a:t> Aug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0E04-9518-464F-84F0-092F7958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0. Students &amp;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F00A-E00B-4757-B3AE-F510E017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4647"/>
            <a:ext cx="10097589" cy="14562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SG" sz="2000" dirty="0"/>
              <a:t>Group Leader: Philip Lee Hann Yung</a:t>
            </a:r>
          </a:p>
          <a:p>
            <a:pPr>
              <a:spcBef>
                <a:spcPts val="0"/>
              </a:spcBef>
            </a:pPr>
            <a:r>
              <a:rPr lang="en-SG" sz="2000" dirty="0"/>
              <a:t>Treasurer: </a:t>
            </a:r>
            <a:r>
              <a:rPr lang="en-SG" sz="2000" dirty="0" err="1"/>
              <a:t>Thum</a:t>
            </a:r>
            <a:r>
              <a:rPr lang="en-SG" sz="2000" dirty="0"/>
              <a:t> Yi Wen</a:t>
            </a:r>
          </a:p>
          <a:p>
            <a:pPr>
              <a:spcBef>
                <a:spcPts val="0"/>
              </a:spcBef>
            </a:pPr>
            <a:r>
              <a:rPr lang="en-SG" sz="2000" dirty="0"/>
              <a:t>Sub-group 1: </a:t>
            </a:r>
            <a:r>
              <a:rPr lang="en-SG" sz="2000" dirty="0" err="1"/>
              <a:t>Acconeer</a:t>
            </a:r>
            <a:r>
              <a:rPr lang="en-SG" sz="2000" dirty="0"/>
              <a:t> 112</a:t>
            </a:r>
          </a:p>
          <a:p>
            <a:pPr>
              <a:spcBef>
                <a:spcPts val="0"/>
              </a:spcBef>
            </a:pPr>
            <a:r>
              <a:rPr lang="en-SG" sz="2000" dirty="0"/>
              <a:t>Sub-group 2: </a:t>
            </a:r>
            <a:r>
              <a:rPr lang="en-SG" sz="2000" dirty="0" err="1"/>
              <a:t>Acconeer</a:t>
            </a:r>
            <a:r>
              <a:rPr lang="en-SG" sz="2000" dirty="0"/>
              <a:t> 122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6FECBE-817A-4D81-BBA4-4CAF79F78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26866"/>
              </p:ext>
            </p:extLst>
          </p:nvPr>
        </p:nvGraphicFramePr>
        <p:xfrm>
          <a:off x="1055426" y="2410579"/>
          <a:ext cx="10630989" cy="39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986">
                  <a:extLst>
                    <a:ext uri="{9D8B030D-6E8A-4147-A177-3AD203B41FA5}">
                      <a16:colId xmlns:a16="http://schemas.microsoft.com/office/drawing/2014/main" val="3911461182"/>
                    </a:ext>
                  </a:extLst>
                </a:gridCol>
                <a:gridCol w="2107403">
                  <a:extLst>
                    <a:ext uri="{9D8B030D-6E8A-4147-A177-3AD203B41FA5}">
                      <a16:colId xmlns:a16="http://schemas.microsoft.com/office/drawing/2014/main" val="2933921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5058053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1406074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2055781"/>
                    </a:ext>
                  </a:extLst>
                </a:gridCol>
              </a:tblGrid>
              <a:tr h="2330447"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SG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Photo</a:t>
                      </a:r>
                    </a:p>
                    <a:p>
                      <a:pPr algn="ctr"/>
                      <a:endParaRPr lang="en-SG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SG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SG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SG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SG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742001"/>
                  </a:ext>
                </a:extLst>
              </a:tr>
              <a:tr h="422708">
                <a:tc>
                  <a:txBody>
                    <a:bodyPr/>
                    <a:lstStyle/>
                    <a:p>
                      <a:pPr algn="ctr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PHILIP LEE HANN YUNG</a:t>
                      </a:r>
                      <a:endParaRPr lang="en-SG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LEE WAI YEONG</a:t>
                      </a:r>
                      <a:endParaRPr lang="en-SG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THUM YI WEN</a:t>
                      </a:r>
                      <a:endParaRPr lang="en-SG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TAN WEN HAN DAVIS</a:t>
                      </a:r>
                      <a:endParaRPr lang="en-SG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GOH JUN DE</a:t>
                      </a:r>
                      <a:endParaRPr lang="en-SG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730077"/>
                  </a:ext>
                </a:extLst>
              </a:tr>
              <a:tr h="374268">
                <a:tc>
                  <a:txBody>
                    <a:bodyPr/>
                    <a:lstStyle/>
                    <a:p>
                      <a:pPr algn="ctr"/>
                      <a:r>
                        <a:rPr lang="en-SG" sz="14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PLEE016@e.ntu.edu.sg</a:t>
                      </a:r>
                      <a:endParaRPr lang="en-SG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WLEE086@e.ntu.edu.sg</a:t>
                      </a:r>
                      <a:endParaRPr lang="en-SG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THUM0010@e.ntu.edu.sg</a:t>
                      </a:r>
                      <a:endParaRPr lang="en-SG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DTAN118@e.ntu.edu.sg</a:t>
                      </a:r>
                      <a:endParaRPr lang="en-SG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JGOH117@e.ntu.edu.sg</a:t>
                      </a:r>
                      <a:endParaRPr lang="en-SG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966744"/>
                  </a:ext>
                </a:extLst>
              </a:tr>
              <a:tr h="310726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94708875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81304199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84258300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83498287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90096863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334429"/>
                  </a:ext>
                </a:extLst>
              </a:tr>
              <a:tr h="557211">
                <a:tc>
                  <a:txBody>
                    <a:bodyPr/>
                    <a:lstStyle/>
                    <a:p>
                      <a:endParaRPr lang="en-SG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463876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E1F7275C-0D6C-4A03-877F-7CC60F33F211}"/>
              </a:ext>
            </a:extLst>
          </p:cNvPr>
          <p:cNvGrpSpPr/>
          <p:nvPr/>
        </p:nvGrpSpPr>
        <p:grpSpPr>
          <a:xfrm>
            <a:off x="1354841" y="2514600"/>
            <a:ext cx="10032157" cy="2173204"/>
            <a:chOff x="967878" y="2643480"/>
            <a:chExt cx="10032157" cy="217320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30BD55-37F9-4E99-BDAB-89C719F1B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878" y="2645655"/>
              <a:ext cx="1624696" cy="216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FA779E4-53F6-4BBF-9B30-48DFC119C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0748" y="2656684"/>
              <a:ext cx="1762105" cy="2160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4EFC458-5395-4C0D-8093-2D92F38A1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9285" y="2656683"/>
              <a:ext cx="1556953" cy="2160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209687-062D-4D72-81D3-373580CA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9564" y="2645655"/>
              <a:ext cx="1576493" cy="216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AC0915B-A260-4ACC-8E87-B58D50A94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58537" y="2643480"/>
              <a:ext cx="1541498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8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F60A-9829-41D0-A1B1-B69CE53B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Plan &amp;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BEAD-3ECF-4E4F-A135-CA993C84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990600"/>
            <a:ext cx="11176000" cy="533400"/>
          </a:xfrm>
        </p:spPr>
        <p:txBody>
          <a:bodyPr/>
          <a:lstStyle/>
          <a:p>
            <a:r>
              <a:rPr lang="en-SG" dirty="0"/>
              <a:t>Plan &amp; Schedule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58BB59-9F15-4882-ACB5-DC9B5DBB29A6}"/>
              </a:ext>
            </a:extLst>
          </p:cNvPr>
          <p:cNvGraphicFramePr/>
          <p:nvPr/>
        </p:nvGraphicFramePr>
        <p:xfrm>
          <a:off x="1295401" y="1745022"/>
          <a:ext cx="9601198" cy="3367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6004">
                  <a:extLst>
                    <a:ext uri="{9D8B030D-6E8A-4147-A177-3AD203B41FA5}">
                      <a16:colId xmlns:a16="http://schemas.microsoft.com/office/drawing/2014/main" val="46603926"/>
                    </a:ext>
                  </a:extLst>
                </a:gridCol>
                <a:gridCol w="410016">
                  <a:extLst>
                    <a:ext uri="{9D8B030D-6E8A-4147-A177-3AD203B41FA5}">
                      <a16:colId xmlns:a16="http://schemas.microsoft.com/office/drawing/2014/main" val="3055516678"/>
                    </a:ext>
                  </a:extLst>
                </a:gridCol>
                <a:gridCol w="358764">
                  <a:extLst>
                    <a:ext uri="{9D8B030D-6E8A-4147-A177-3AD203B41FA5}">
                      <a16:colId xmlns:a16="http://schemas.microsoft.com/office/drawing/2014/main" val="538579441"/>
                    </a:ext>
                  </a:extLst>
                </a:gridCol>
                <a:gridCol w="358764">
                  <a:extLst>
                    <a:ext uri="{9D8B030D-6E8A-4147-A177-3AD203B41FA5}">
                      <a16:colId xmlns:a16="http://schemas.microsoft.com/office/drawing/2014/main" val="2590580584"/>
                    </a:ext>
                  </a:extLst>
                </a:gridCol>
                <a:gridCol w="358764">
                  <a:extLst>
                    <a:ext uri="{9D8B030D-6E8A-4147-A177-3AD203B41FA5}">
                      <a16:colId xmlns:a16="http://schemas.microsoft.com/office/drawing/2014/main" val="72203076"/>
                    </a:ext>
                  </a:extLst>
                </a:gridCol>
                <a:gridCol w="358764">
                  <a:extLst>
                    <a:ext uri="{9D8B030D-6E8A-4147-A177-3AD203B41FA5}">
                      <a16:colId xmlns:a16="http://schemas.microsoft.com/office/drawing/2014/main" val="1189225057"/>
                    </a:ext>
                  </a:extLst>
                </a:gridCol>
                <a:gridCol w="358764">
                  <a:extLst>
                    <a:ext uri="{9D8B030D-6E8A-4147-A177-3AD203B41FA5}">
                      <a16:colId xmlns:a16="http://schemas.microsoft.com/office/drawing/2014/main" val="4226866105"/>
                    </a:ext>
                  </a:extLst>
                </a:gridCol>
                <a:gridCol w="358764">
                  <a:extLst>
                    <a:ext uri="{9D8B030D-6E8A-4147-A177-3AD203B41FA5}">
                      <a16:colId xmlns:a16="http://schemas.microsoft.com/office/drawing/2014/main" val="3262440383"/>
                    </a:ext>
                  </a:extLst>
                </a:gridCol>
                <a:gridCol w="392931">
                  <a:extLst>
                    <a:ext uri="{9D8B030D-6E8A-4147-A177-3AD203B41FA5}">
                      <a16:colId xmlns:a16="http://schemas.microsoft.com/office/drawing/2014/main" val="1483445666"/>
                    </a:ext>
                  </a:extLst>
                </a:gridCol>
                <a:gridCol w="392931">
                  <a:extLst>
                    <a:ext uri="{9D8B030D-6E8A-4147-A177-3AD203B41FA5}">
                      <a16:colId xmlns:a16="http://schemas.microsoft.com/office/drawing/2014/main" val="2881680569"/>
                    </a:ext>
                  </a:extLst>
                </a:gridCol>
                <a:gridCol w="461267">
                  <a:extLst>
                    <a:ext uri="{9D8B030D-6E8A-4147-A177-3AD203B41FA5}">
                      <a16:colId xmlns:a16="http://schemas.microsoft.com/office/drawing/2014/main" val="3975777680"/>
                    </a:ext>
                  </a:extLst>
                </a:gridCol>
                <a:gridCol w="461267">
                  <a:extLst>
                    <a:ext uri="{9D8B030D-6E8A-4147-A177-3AD203B41FA5}">
                      <a16:colId xmlns:a16="http://schemas.microsoft.com/office/drawing/2014/main" val="3572257835"/>
                    </a:ext>
                  </a:extLst>
                </a:gridCol>
                <a:gridCol w="461267">
                  <a:extLst>
                    <a:ext uri="{9D8B030D-6E8A-4147-A177-3AD203B41FA5}">
                      <a16:colId xmlns:a16="http://schemas.microsoft.com/office/drawing/2014/main" val="2621888036"/>
                    </a:ext>
                  </a:extLst>
                </a:gridCol>
                <a:gridCol w="392931">
                  <a:extLst>
                    <a:ext uri="{9D8B030D-6E8A-4147-A177-3AD203B41FA5}">
                      <a16:colId xmlns:a16="http://schemas.microsoft.com/office/drawing/2014/main" val="3410112390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60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Tasks</a:t>
                      </a:r>
                      <a:endParaRPr lang="en-SG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0132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199892"/>
                  </a:ext>
                </a:extLst>
              </a:tr>
              <a:tr h="377470"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information and theory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071178"/>
                  </a:ext>
                </a:extLst>
              </a:tr>
              <a:tr h="377470"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Purchasing radar sensor and </a:t>
                      </a:r>
                      <a:r>
                        <a:rPr lang="en-SG" sz="16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Rasbery</a:t>
                      </a: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Pi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93838"/>
                  </a:ext>
                </a:extLst>
              </a:tr>
              <a:tr h="417336"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radar signal/data processing in </a:t>
                      </a:r>
                      <a:r>
                        <a:rPr lang="en-SG" sz="16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Matlab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030640"/>
                  </a:ext>
                </a:extLst>
              </a:tr>
              <a:tr h="377470"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ML processing in </a:t>
                      </a:r>
                      <a:r>
                        <a:rPr lang="en-SG" sz="16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Matlab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210423"/>
                  </a:ext>
                </a:extLst>
              </a:tr>
              <a:tr h="377470"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Radar signal/data processing in </a:t>
                      </a:r>
                      <a:r>
                        <a:rPr lang="en-SG" sz="16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Rasbery</a:t>
                      </a: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Pi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381089"/>
                  </a:ext>
                </a:extLst>
              </a:tr>
              <a:tr h="377470"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 processing in </a:t>
                      </a:r>
                      <a:r>
                        <a:rPr lang="en-SG" sz="16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Rasbery</a:t>
                      </a: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Pi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614929"/>
                  </a:ext>
                </a:extLst>
              </a:tr>
              <a:tr h="377470"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Integration and Testing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15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535F-9771-4C3A-9029-BCEBDB72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Received Ordered Items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CF77-E5C1-4131-9C82-054BA840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1176000" cy="639762"/>
          </a:xfrm>
        </p:spPr>
        <p:txBody>
          <a:bodyPr/>
          <a:lstStyle/>
          <a:p>
            <a:r>
              <a:rPr lang="en-US" dirty="0"/>
              <a:t>Received orders #1 to #5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CC48C4-71A3-48EF-9842-A3F27F938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078800"/>
              </p:ext>
            </p:extLst>
          </p:nvPr>
        </p:nvGraphicFramePr>
        <p:xfrm>
          <a:off x="1447800" y="1905000"/>
          <a:ext cx="9067798" cy="411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237">
                  <a:extLst>
                    <a:ext uri="{9D8B030D-6E8A-4147-A177-3AD203B41FA5}">
                      <a16:colId xmlns:a16="http://schemas.microsoft.com/office/drawing/2014/main" val="3883538715"/>
                    </a:ext>
                  </a:extLst>
                </a:gridCol>
                <a:gridCol w="1893021">
                  <a:extLst>
                    <a:ext uri="{9D8B030D-6E8A-4147-A177-3AD203B41FA5}">
                      <a16:colId xmlns:a16="http://schemas.microsoft.com/office/drawing/2014/main" val="4102277622"/>
                    </a:ext>
                  </a:extLst>
                </a:gridCol>
                <a:gridCol w="1285384">
                  <a:extLst>
                    <a:ext uri="{9D8B030D-6E8A-4147-A177-3AD203B41FA5}">
                      <a16:colId xmlns:a16="http://schemas.microsoft.com/office/drawing/2014/main" val="250560084"/>
                    </a:ext>
                  </a:extLst>
                </a:gridCol>
                <a:gridCol w="1121789">
                  <a:extLst>
                    <a:ext uri="{9D8B030D-6E8A-4147-A177-3AD203B41FA5}">
                      <a16:colId xmlns:a16="http://schemas.microsoft.com/office/drawing/2014/main" val="1969130401"/>
                    </a:ext>
                  </a:extLst>
                </a:gridCol>
                <a:gridCol w="1121789">
                  <a:extLst>
                    <a:ext uri="{9D8B030D-6E8A-4147-A177-3AD203B41FA5}">
                      <a16:colId xmlns:a16="http://schemas.microsoft.com/office/drawing/2014/main" val="2205496439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2640129111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33477917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u="none" strike="noStrike" dirty="0">
                          <a:effectLst/>
                          <a:latin typeface="Book Antiqua" panose="02040602050305030304" pitchFamily="18" charset="0"/>
                        </a:rPr>
                        <a:t> Supplier</a:t>
                      </a: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u="none" strike="noStrike" dirty="0">
                          <a:effectLst/>
                          <a:latin typeface="Book Antiqua" panose="02040602050305030304" pitchFamily="18" charset="0"/>
                        </a:rPr>
                        <a:t>Product</a:t>
                      </a: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u="none" strike="noStrike" dirty="0">
                          <a:effectLst/>
                          <a:latin typeface="Book Antiqua" panose="02040602050305030304" pitchFamily="18" charset="0"/>
                        </a:rPr>
                        <a:t>Uni Price</a:t>
                      </a: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u="none" strike="noStrike" dirty="0">
                          <a:effectLst/>
                          <a:latin typeface="Book Antiqua" panose="02040602050305030304" pitchFamily="18" charset="0"/>
                        </a:rPr>
                        <a:t>Quantity</a:t>
                      </a: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u="none" strike="noStrike" dirty="0">
                          <a:effectLst/>
                          <a:latin typeface="Book Antiqua" panose="02040602050305030304" pitchFamily="18" charset="0"/>
                        </a:rPr>
                        <a:t>Cost</a:t>
                      </a: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u="none" strike="noStrike" dirty="0">
                          <a:effectLst/>
                          <a:latin typeface="Book Antiqua" panose="02040602050305030304" pitchFamily="18" charset="0"/>
                        </a:rPr>
                        <a:t>Receipt Total </a:t>
                      </a: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u="none" strike="noStrike" dirty="0">
                          <a:effectLst/>
                          <a:latin typeface="Book Antiqua" panose="02040602050305030304" pitchFamily="18" charset="0"/>
                        </a:rPr>
                        <a:t>Order</a:t>
                      </a: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21809"/>
                  </a:ext>
                </a:extLst>
              </a:tr>
              <a:tr h="227051"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Digi-key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dirty="0" err="1">
                          <a:latin typeface="Book Antiqua" panose="02040602050305030304" pitchFamily="18" charset="0"/>
                        </a:rPr>
                        <a:t>Acconeer</a:t>
                      </a:r>
                      <a:r>
                        <a:rPr lang="en-SG" sz="1400" dirty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XM112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94.13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94.13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400110"/>
                  </a:ext>
                </a:extLst>
              </a:tr>
              <a:tr h="227051"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dirty="0" err="1">
                          <a:latin typeface="Book Antiqua" panose="02040602050305030304" pitchFamily="18" charset="0"/>
                        </a:rPr>
                        <a:t>Acconeer</a:t>
                      </a:r>
                      <a:r>
                        <a:rPr lang="en-SG" sz="1400" dirty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XB112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105.84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105.84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199.97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719504"/>
                  </a:ext>
                </a:extLst>
              </a:tr>
              <a:tr h="227051"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Digi-key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dirty="0" err="1">
                          <a:latin typeface="Book Antiqua" panose="02040602050305030304" pitchFamily="18" charset="0"/>
                        </a:rPr>
                        <a:t>Acconeer</a:t>
                      </a:r>
                      <a:r>
                        <a:rPr lang="en-SG" sz="1400" dirty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XM122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49.8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49.80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09710"/>
                  </a:ext>
                </a:extLst>
              </a:tr>
              <a:tr h="227051"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dirty="0" err="1">
                          <a:latin typeface="Book Antiqua" panose="02040602050305030304" pitchFamily="18" charset="0"/>
                        </a:rPr>
                        <a:t>Acconeer</a:t>
                      </a:r>
                      <a:r>
                        <a:rPr lang="en-SG" sz="1400" dirty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XB122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136.38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136.38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61933"/>
                  </a:ext>
                </a:extLst>
              </a:tr>
              <a:tr h="227051"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dirty="0" err="1">
                          <a:latin typeface="Book Antiqua" panose="02040602050305030304" pitchFamily="18" charset="0"/>
                        </a:rPr>
                        <a:t>Acconeer</a:t>
                      </a:r>
                      <a:r>
                        <a:rPr lang="en-SG" sz="1400" dirty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XA122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23.88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23.88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210.06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2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27798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 err="1">
                          <a:effectLst/>
                          <a:latin typeface="Book Antiqua" panose="02040602050305030304" pitchFamily="18" charset="0"/>
                        </a:rPr>
                        <a:t>Cytron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 err="1">
                          <a:effectLst/>
                          <a:latin typeface="Book Antiqua" panose="02040602050305030304" pitchFamily="18" charset="0"/>
                        </a:rPr>
                        <a:t>Rasberry</a:t>
                      </a: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 Pi 4B (8GB)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119.99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119.99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119.99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3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54195"/>
                  </a:ext>
                </a:extLst>
              </a:tr>
              <a:tr h="293569"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 err="1">
                          <a:effectLst/>
                          <a:latin typeface="Book Antiqua" panose="02040602050305030304" pitchFamily="18" charset="0"/>
                        </a:rPr>
                        <a:t>Cytron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 err="1">
                          <a:effectLst/>
                          <a:latin typeface="Book Antiqua" panose="02040602050305030304" pitchFamily="18" charset="0"/>
                        </a:rPr>
                        <a:t>Rasberry</a:t>
                      </a: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 Pi 3B+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57.86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57.86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989243"/>
                  </a:ext>
                </a:extLst>
              </a:tr>
              <a:tr h="661747"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Raspberry Pi Universal Power Supply 5.1V 2.5A micro B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16.07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16.07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07762"/>
                  </a:ext>
                </a:extLst>
              </a:tr>
              <a:tr h="743099"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l-PL" sz="1400" u="none" strike="noStrike" dirty="0">
                          <a:effectLst/>
                          <a:latin typeface="Book Antiqua" panose="02040602050305030304" pitchFamily="18" charset="0"/>
                        </a:rPr>
                        <a:t>Rpi 15W (5V/3A) PSU USB C UK Plug-White USB c</a:t>
                      </a:r>
                      <a:endParaRPr lang="pl-PL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12.5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12.50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86.43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4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32977"/>
                  </a:ext>
                </a:extLst>
              </a:tr>
              <a:tr h="397188"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Shopee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64GB microSD card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18.9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2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37.80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37.80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u="none" strike="noStrike" dirty="0">
                          <a:effectLst/>
                          <a:latin typeface="Book Antiqua" panose="02040602050305030304" pitchFamily="18" charset="0"/>
                        </a:rPr>
                        <a:t>5</a:t>
                      </a:r>
                      <a:endParaRPr lang="en-SG" sz="14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94899"/>
                  </a:ext>
                </a:extLst>
              </a:tr>
              <a:tr h="326967"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b="1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b="1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b="1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b="1" u="none" strike="noStrike" dirty="0">
                          <a:effectLst/>
                          <a:latin typeface="Book Antiqua" panose="02040602050305030304" pitchFamily="18" charset="0"/>
                        </a:rPr>
                        <a:t>Total</a:t>
                      </a: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  <a:latin typeface="Book Antiqua" panose="02040602050305030304" pitchFamily="18" charset="0"/>
                        </a:rPr>
                        <a:t>654.25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SG" sz="1400" b="1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6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BF50-6448-42BE-9E5F-187D09E9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SG" sz="3200" u="none" strike="noStrike" dirty="0">
                <a:latin typeface="Book Antiqua" panose="02040602050305030304" pitchFamily="18" charset="0"/>
              </a:rPr>
              <a:t>XM112</a:t>
            </a:r>
            <a:r>
              <a:rPr lang="en-SG" dirty="0"/>
              <a:t>/XB112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A632-677F-462D-8224-ED271C11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6638"/>
            <a:ext cx="11176000" cy="457200"/>
          </a:xfrm>
        </p:spPr>
        <p:txBody>
          <a:bodyPr/>
          <a:lstStyle/>
          <a:p>
            <a:r>
              <a:rPr lang="en-SG" dirty="0">
                <a:effectLst/>
                <a:ea typeface="等线" panose="02010600030101010101" pitchFamily="2" charset="-122"/>
              </a:rPr>
              <a:t>We managed to get the demo working after a long troubleshooting session</a:t>
            </a:r>
            <a:endParaRPr lang="en-SG" dirty="0"/>
          </a:p>
        </p:txBody>
      </p:sp>
      <p:pic>
        <p:nvPicPr>
          <p:cNvPr id="4" name="Picture 1" descr="Chart&#10;&#10;Description automatically generated">
            <a:extLst>
              <a:ext uri="{FF2B5EF4-FFF2-40B4-BE49-F238E27FC236}">
                <a16:creationId xmlns:a16="http://schemas.microsoft.com/office/drawing/2014/main" id="{CDE58A1A-E30B-45AF-A968-A5233222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19238"/>
            <a:ext cx="7467600" cy="520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07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BF50-6448-42BE-9E5F-187D09E9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u="none" strike="noStrike" dirty="0">
                <a:latin typeface="Book Antiqua" panose="02040602050305030304" pitchFamily="18" charset="0"/>
              </a:rPr>
              <a:t>Testing XM122</a:t>
            </a:r>
            <a:r>
              <a:rPr lang="en-SG" dirty="0"/>
              <a:t>/XA122/XB122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A632-677F-462D-8224-ED271C11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6638"/>
            <a:ext cx="11176000" cy="457200"/>
          </a:xfrm>
        </p:spPr>
        <p:txBody>
          <a:bodyPr/>
          <a:lstStyle/>
          <a:p>
            <a:r>
              <a:rPr lang="en-SG" dirty="0">
                <a:effectLst/>
                <a:ea typeface="等线" panose="02010600030101010101" pitchFamily="2" charset="-122"/>
              </a:rPr>
              <a:t>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228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3093-A589-47AB-AD4A-60EAABA3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/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9209-E841-4892-A3AC-C4F5DD12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8426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438</Words>
  <Application>Microsoft Office PowerPoint</Application>
  <PresentationFormat>Widescreen</PresentationFormat>
  <Paragraphs>254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 Antiqua</vt:lpstr>
      <vt:lpstr>Calibri</vt:lpstr>
      <vt:lpstr>Default Design</vt:lpstr>
      <vt:lpstr>Smart Touchless Control with  Millimeter-Wave Radar Sensor and  Artificial Intelligence</vt:lpstr>
      <vt:lpstr>0. Students &amp; Plan</vt:lpstr>
      <vt:lpstr>Plan &amp; Schedule</vt:lpstr>
      <vt:lpstr>Week 3: Received Ordered Items</vt:lpstr>
      <vt:lpstr>Testing XM112/XB112 ?</vt:lpstr>
      <vt:lpstr>Testing XM122/XA122/XB122 ?</vt:lpstr>
      <vt:lpstr>Problems / Questions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Vector Antenna</dc:title>
  <dc:creator>fyp0809b5062</dc:creator>
  <cp:lastModifiedBy>Yilong LU</cp:lastModifiedBy>
  <cp:revision>393</cp:revision>
  <dcterms:created xsi:type="dcterms:W3CDTF">2009-01-21T01:43:14Z</dcterms:created>
  <dcterms:modified xsi:type="dcterms:W3CDTF">2021-08-27T03:17:01Z</dcterms:modified>
</cp:coreProperties>
</file>