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6" r:id="rId4"/>
    <p:sldId id="272" r:id="rId5"/>
    <p:sldId id="273" r:id="rId6"/>
    <p:sldId id="274" r:id="rId7"/>
    <p:sldId id="275" r:id="rId8"/>
    <p:sldId id="271" r:id="rId9"/>
  </p:sldIdLst>
  <p:sldSz cx="9144000" cy="6858000" type="screen4x3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함초롬돋움" panose="020B0604000101010101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00558E"/>
    <a:srgbClr val="F2B800"/>
    <a:srgbClr val="C00000"/>
    <a:srgbClr val="404040"/>
    <a:srgbClr val="C5C5C5"/>
    <a:srgbClr val="2F5597"/>
    <a:srgbClr val="2589AD"/>
    <a:srgbClr val="61BFFF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2" autoAdjust="0"/>
    <p:restoredTop sz="96314" autoAdjust="0"/>
  </p:normalViewPr>
  <p:slideViewPr>
    <p:cSldViewPr snapToGrid="0" showGuides="1">
      <p:cViewPr varScale="1">
        <p:scale>
          <a:sx n="112" d="100"/>
          <a:sy n="112" d="100"/>
        </p:scale>
        <p:origin x="15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17E3-31E6-4835-9870-8ACE28E20CD5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663-258D-44AE-BA79-446A264A4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9403-C9CE-4158-869F-44B40EA2567B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21C9-C9C7-4F56-A269-9F2CD65D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0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2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456096" y="2554174"/>
            <a:ext cx="4231808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PPT DESIGN</a:t>
            </a:r>
            <a:br>
              <a:rPr lang="en-US" altLang="ko-KR" dirty="0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993109" y="2215619"/>
            <a:ext cx="1729308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한국과학기술원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461" y="287724"/>
            <a:ext cx="1275889" cy="366336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335508" y="425396"/>
            <a:ext cx="6876130" cy="3"/>
            <a:chOff x="335508" y="6480206"/>
            <a:chExt cx="6876130" cy="3"/>
          </a:xfrm>
        </p:grpSpPr>
        <p:cxnSp>
          <p:nvCxnSpPr>
            <p:cNvPr id="5" name="직선 연결선 4"/>
            <p:cNvCxnSpPr>
              <a:cxnSpLocks/>
            </p:cNvCxnSpPr>
            <p:nvPr userDrawn="1"/>
          </p:nvCxnSpPr>
          <p:spPr>
            <a:xfrm flipV="1">
              <a:off x="335508" y="6480206"/>
              <a:ext cx="6435995" cy="3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cxnSpLocks/>
            </p:cNvCxnSpPr>
            <p:nvPr userDrawn="1"/>
          </p:nvCxnSpPr>
          <p:spPr>
            <a:xfrm>
              <a:off x="1932363" y="6480206"/>
              <a:ext cx="52792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08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2"/>
            <a:ext cx="9144000" cy="1039090"/>
          </a:xfrm>
          <a:prstGeom prst="rect">
            <a:avLst/>
          </a:prstGeom>
          <a:solidFill>
            <a:srgbClr val="005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350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541265" y="261481"/>
            <a:ext cx="7098129" cy="480131"/>
          </a:xfrm>
          <a:prstGeom prst="rect">
            <a:avLst/>
          </a:prstGeom>
        </p:spPr>
        <p:txBody>
          <a:bodyPr anchor="ctr"/>
          <a:lstStyle>
            <a:lvl1pPr>
              <a:defRPr sz="2000" b="1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실내 위치 인식 방법 및 시스템</a:t>
            </a:r>
          </a:p>
        </p:txBody>
      </p:sp>
      <p:cxnSp>
        <p:nvCxnSpPr>
          <p:cNvPr id="4" name="직선 연결선 3"/>
          <p:cNvCxnSpPr>
            <a:cxnSpLocks/>
          </p:cNvCxnSpPr>
          <p:nvPr userDrawn="1"/>
        </p:nvCxnSpPr>
        <p:spPr>
          <a:xfrm flipV="1">
            <a:off x="335508" y="6480207"/>
            <a:ext cx="8472984" cy="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 userDrawn="1"/>
        </p:nvCxnSpPr>
        <p:spPr>
          <a:xfrm>
            <a:off x="1932363" y="6480206"/>
            <a:ext cx="52792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6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9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B4F-864B-4788-83C5-56DDFC33E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4620" y="1251412"/>
            <a:ext cx="1776975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9760" y="2035154"/>
            <a:ext cx="7764480" cy="11556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500" b="1" dirty="0" err="1">
                <a:ln>
                  <a:noFill/>
                </a:ln>
                <a:solidFill>
                  <a:srgbClr val="00558E"/>
                </a:solidFill>
                <a:latin typeface="+mj-ea"/>
                <a:ea typeface="+mj-ea"/>
                <a:cs typeface="함초롬돋움" panose="020B0604000101010101" pitchFamily="50" charset="-127"/>
              </a:rPr>
              <a:t>광계카메라를</a:t>
            </a:r>
            <a:r>
              <a:rPr lang="ko-KR" altLang="en-US" sz="3500" b="1" dirty="0">
                <a:ln>
                  <a:noFill/>
                </a:ln>
                <a:solidFill>
                  <a:srgbClr val="00558E"/>
                </a:solidFill>
                <a:latin typeface="+mj-ea"/>
                <a:ea typeface="+mj-ea"/>
                <a:cs typeface="함초롬돋움" panose="020B0604000101010101" pitchFamily="50" charset="-127"/>
              </a:rPr>
              <a:t> 이용한 </a:t>
            </a:r>
            <a:br>
              <a:rPr lang="en-US" altLang="ko-KR" sz="3500" b="1" dirty="0">
                <a:ln>
                  <a:noFill/>
                </a:ln>
                <a:solidFill>
                  <a:srgbClr val="00558E"/>
                </a:solidFill>
                <a:latin typeface="+mj-ea"/>
                <a:ea typeface="+mj-ea"/>
                <a:cs typeface="함초롬돋움" panose="020B0604000101010101" pitchFamily="50" charset="-127"/>
              </a:rPr>
            </a:br>
            <a:r>
              <a:rPr lang="ko-KR" altLang="en-US" sz="3500" b="1" dirty="0">
                <a:ln>
                  <a:noFill/>
                </a:ln>
                <a:solidFill>
                  <a:srgbClr val="00558E"/>
                </a:solidFill>
                <a:latin typeface="+mj-ea"/>
                <a:ea typeface="+mj-ea"/>
                <a:cs typeface="함초롬돋움" panose="020B0604000101010101" pitchFamily="50" charset="-127"/>
              </a:rPr>
              <a:t>차선 인식시스템 및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628453" y="1239297"/>
            <a:ext cx="1729308" cy="338554"/>
          </a:xfrm>
        </p:spPr>
        <p:txBody>
          <a:bodyPr>
            <a:normAutofit/>
          </a:bodyPr>
          <a:lstStyle/>
          <a:p>
            <a:r>
              <a:rPr lang="ko-KR" altLang="en-US" b="1" dirty="0">
                <a:ln>
                  <a:noFill/>
                </a:ln>
                <a:latin typeface="+mn-ea"/>
                <a:ea typeface="+mn-ea"/>
                <a:cs typeface="함초롬돋움" panose="020B0604000101010101" pitchFamily="50" charset="-127"/>
              </a:rPr>
              <a:t>광주과학기술원</a:t>
            </a:r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79801" y="1290468"/>
            <a:ext cx="7337119" cy="194068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n-ea"/>
                <a:ea typeface="+mn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n-ea"/>
                <a:ea typeface="+mn-ea"/>
              </a:rPr>
              <a:t> 이용한 차선 인식 시스템 및 방법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2113" y="1308683"/>
            <a:ext cx="7337117" cy="2316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도로 차선 인식의 정확도를 향상시키며 차량과 외부물체의 거리를 인식할 수 있는 차선 인식 시스템 기술임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차선 표시와 강한 윤곽선을 가진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도로뿐만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아니라 일반적인 도로인 경우에도 차선 인식의 정확도를 향상시키기 위해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광계카메라를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이용한 촬영 영상으로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올인포커스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(All-in-focus)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템플릿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매칭을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사용자의 편리성과 안전성을 향상시킬 수 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이용하는 도로 이외의 영역에 해당하는 노이즈를 제거하여 차선 검출 정확도를 향상시키고자 함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관심영역 내의 차선과 실제 사용자 차량의 위치정보를 템플릿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매칭부를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사용할 차선을 매칭하고 선택하여 최종적으로 연결된 직선과 곡선의 형태로 도로 위의 사용차선을 검출할 수 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211" y="130868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558E"/>
                </a:solidFill>
              </a:rPr>
              <a:t>기술개요</a:t>
            </a:r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1373389" y="1290468"/>
            <a:ext cx="0" cy="490868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9488" y="1366363"/>
            <a:ext cx="45723" cy="170108"/>
            <a:chOff x="279488" y="1366363"/>
            <a:chExt cx="45723" cy="170108"/>
          </a:xfrm>
        </p:grpSpPr>
        <p:sp>
          <p:nvSpPr>
            <p:cNvPr id="6" name="직사각형 5"/>
            <p:cNvSpPr/>
            <p:nvPr/>
          </p:nvSpPr>
          <p:spPr>
            <a:xfrm flipH="1">
              <a:off x="279492" y="1406619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279488" y="1366363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801542" y="3822499"/>
            <a:ext cx="2595184" cy="253396"/>
          </a:xfrm>
          <a:prstGeom prst="rect">
            <a:avLst/>
          </a:prstGeom>
          <a:solidFill>
            <a:srgbClr val="2589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atin typeface="+mn-ea"/>
                <a:cs typeface="함초롬돋움" panose="020B0604000101010101" pitchFamily="50" charset="-127"/>
              </a:rPr>
              <a:t>광계카메라를</a:t>
            </a:r>
            <a:r>
              <a:rPr lang="ko-KR" altLang="en-US" sz="1000" b="1" dirty="0">
                <a:latin typeface="+mn-ea"/>
                <a:cs typeface="함초롬돋움" panose="020B0604000101010101" pitchFamily="50" charset="-127"/>
              </a:rPr>
              <a:t> 이용한 차선 검출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A4C24-B94C-4DAD-8EE9-9EB9D612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83" y="4136780"/>
            <a:ext cx="3018901" cy="20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579801" y="1290469"/>
            <a:ext cx="7337119" cy="227633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n-ea"/>
                <a:ea typeface="+mn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n-ea"/>
                <a:ea typeface="+mn-ea"/>
              </a:rPr>
              <a:t> 이용한 차선 인식 시스템 및 방법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572113" y="1308683"/>
            <a:ext cx="7255379" cy="121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영상촬영부를 통해 영상의 노이즈를 제거하고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어라운드뷰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영상으로 변환하여 템플릿을 생성하고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차선 표식 후보 영역을 설정한 후 템플릿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매칭으로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차선 표식 간을 연결함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영상처리부에서 차선 표식 후보 영역에 확장 및 침식 처리하여 직선과 곡선인 차선을 연결하고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차선 표식 후보 영역 중 관심 영역을 설정하여 사용차선을 선택 및 검출함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차선인식부에서 검출된 사용차선의 오류 여부와 차량의 차선이탈 여부를 판단할 수 있음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광계카메라를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이용하여 영상을 촬영하고 촬영된 영상을 입력하고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촬영입력부에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저장된 영상의 외부물체와 차량의 거리를 추정하는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깊이추정부의 정보를 포함하고 다수개의 초점을 갖는 영상으로 변환하여 선명도를 향상시킬 수 있음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211" y="130868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558E"/>
                </a:solidFill>
              </a:rPr>
              <a:t>기술특징</a:t>
            </a:r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>
            <a:off x="1373389" y="1290468"/>
            <a:ext cx="0" cy="491738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9488" y="1366363"/>
            <a:ext cx="45723" cy="170108"/>
            <a:chOff x="279488" y="1356838"/>
            <a:chExt cx="45723" cy="170108"/>
          </a:xfrm>
        </p:grpSpPr>
        <p:sp>
          <p:nvSpPr>
            <p:cNvPr id="13" name="직사각형 12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D3CAE-859B-4F6C-9262-3579518482FA}"/>
              </a:ext>
            </a:extLst>
          </p:cNvPr>
          <p:cNvSpPr/>
          <p:nvPr/>
        </p:nvSpPr>
        <p:spPr>
          <a:xfrm>
            <a:off x="4121176" y="3644441"/>
            <a:ext cx="1451295" cy="253396"/>
          </a:xfrm>
          <a:prstGeom prst="rect">
            <a:avLst/>
          </a:prstGeom>
          <a:solidFill>
            <a:srgbClr val="2589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  <a:cs typeface="함초롬돋움" panose="020B0604000101010101" pitchFamily="50" charset="-127"/>
              </a:rPr>
              <a:t>차선인식시스템 구성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1ED4DC-E25D-4B63-99B1-73323FE5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"/>
          <a:stretch/>
        </p:blipFill>
        <p:spPr>
          <a:xfrm>
            <a:off x="3829833" y="3938099"/>
            <a:ext cx="2399037" cy="24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21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79801" y="1290466"/>
            <a:ext cx="7337119" cy="48946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350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j-ea"/>
                <a:ea typeface="+mj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j-ea"/>
                <a:ea typeface="+mj-ea"/>
              </a:rPr>
              <a:t> 이용한 차선 인식 시스템 및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396" y="1308683"/>
            <a:ext cx="922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-150" dirty="0">
                <a:solidFill>
                  <a:srgbClr val="00558E"/>
                </a:solidFill>
              </a:rPr>
              <a:t>종래기술과</a:t>
            </a:r>
            <a:endParaRPr lang="en-US" altLang="ko-KR" sz="1300" b="1" spc="-150" dirty="0">
              <a:solidFill>
                <a:srgbClr val="00558E"/>
              </a:solidFill>
            </a:endParaRPr>
          </a:p>
          <a:p>
            <a:r>
              <a:rPr lang="ko-KR" altLang="en-US" sz="1300" b="1" spc="-150" dirty="0">
                <a:solidFill>
                  <a:srgbClr val="00558E"/>
                </a:solidFill>
              </a:rPr>
              <a:t>비교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373389" y="1290468"/>
            <a:ext cx="0" cy="416467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72113" y="1308681"/>
            <a:ext cx="7300210" cy="4320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종래 차량용 카메라 시스템은 단일 카메라에 레이저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적외선 센서 등을 사용한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깊이 카메라</a:t>
            </a:r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(Time of Flight)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방식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양안 입체카메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라를 포함하여 사용되고 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양안 입체카메라 방식은 좌우 카메라의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광축을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회전시키는 교차방식과 좌우 카메라 렌즈와 센서를 분리하여 관심물체의 거리에 따라 렌즈 혹은 센서를 수평으로 이동하여 주 시각을 조절하는 수평이동 방식이 있음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일반적으로 양안 입체 카메라와 별도의 센서를 도입하는 시스템은 종래의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단안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카메라보다 부피가 크고 고가이며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대의 카메라를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6mm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이하로 접근할 수 없어 근접 영상을 촬영하기 어려워 영상 배율이 저하되고 두 대의 카메라를 사용하므로 좌우 카메라의 밝기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화질 등의 불일치와 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포커스 등의 연동이 불가능함에 따른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상하좌우 불일치</a:t>
            </a:r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배율 불일치</a:t>
            </a:r>
            <a:r>
              <a:rPr lang="en-US" altLang="ko-KR" sz="12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화면 회전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문제점이 있었음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해결하기 위해 차량의 카메라로부터 획득한 영상을 조도 불변 영상으로 형성한 후 차선을 검출함으로써 차선 인식률을 향상시켜 차량이 이탈할 경우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경보할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 있는 방법에 관한 특허가 있음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그러나 차선을 인식할 때 원근감이 적용되기 때문에 도로를 한눈에 보기 어려우며 차량이 차선을 이탈할 경우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이탈 정도를 사용자가 시각적으로 확인하기 어려운 문제점이 발생할 수 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또한 에지 필터나 차선 강조 필터로 차선 후보들을 검출하고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명도 차이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 영상에서 경계를 이루는 부분을 차선 후보 검출하기 때문에 </a:t>
            </a:r>
            <a:r>
              <a:rPr lang="ko-KR" altLang="en-US" sz="1200" b="1" dirty="0">
                <a:solidFill>
                  <a:schemeClr val="accent1"/>
                </a:solidFill>
                <a:latin typeface="+mn-ea"/>
              </a:rPr>
              <a:t>강한 윤곽선을 가진 도로에서만 적용이 가능한 문제점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있었음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따라서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차선 표시와 강한 윤곽선을 가진 도로 뿐만 아니라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일반적인 도로 차선의 인식률을 향상시키고 실제 차량의 빠른 주행 속도에도 실시간으로 차선을 연결하여 사용자의 안전성을 향상시킬 수 있는 방안이 요구되었음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1673" y="1366363"/>
            <a:ext cx="45723" cy="170108"/>
            <a:chOff x="279488" y="1356838"/>
            <a:chExt cx="45723" cy="170108"/>
          </a:xfrm>
        </p:grpSpPr>
        <p:sp>
          <p:nvSpPr>
            <p:cNvPr id="23" name="직사각형 22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3900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79801" y="1290468"/>
            <a:ext cx="7337119" cy="3803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+mn-ea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j-ea"/>
                <a:ea typeface="+mj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j-ea"/>
                <a:ea typeface="+mj-ea"/>
              </a:rPr>
              <a:t> 이용한 차선 인식 시스템 및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211" y="130868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558E"/>
                </a:solidFill>
              </a:rPr>
              <a:t>적용분야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373389" y="1290468"/>
            <a:ext cx="0" cy="291241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72113" y="1308683"/>
            <a:ext cx="7255379" cy="362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자율주행 차량의 차선 인식 시스템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대상 물체 인식 시스템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ADAS(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첨단 운전자 지원 시스템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488" y="1366363"/>
            <a:ext cx="45723" cy="170108"/>
            <a:chOff x="279488" y="1356838"/>
            <a:chExt cx="45723" cy="170108"/>
          </a:xfrm>
        </p:grpSpPr>
        <p:sp>
          <p:nvSpPr>
            <p:cNvPr id="23" name="직사각형 22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>
            <a:cxnSpLocks/>
          </p:cNvCxnSpPr>
          <p:nvPr/>
        </p:nvCxnSpPr>
        <p:spPr>
          <a:xfrm>
            <a:off x="1373389" y="4492621"/>
            <a:ext cx="0" cy="115317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327" y="449262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558E"/>
                </a:solidFill>
              </a:rPr>
              <a:t>관련특허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83604" y="4550301"/>
            <a:ext cx="45723" cy="170108"/>
            <a:chOff x="279488" y="1356838"/>
            <a:chExt cx="45723" cy="170108"/>
          </a:xfrm>
        </p:grpSpPr>
        <p:sp>
          <p:nvSpPr>
            <p:cNvPr id="19" name="직사각형 18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37673"/>
              </p:ext>
            </p:extLst>
          </p:nvPr>
        </p:nvGraphicFramePr>
        <p:xfrm>
          <a:off x="1590760" y="4543242"/>
          <a:ext cx="730172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연 번</a:t>
                      </a:r>
                    </a:p>
                  </a:txBody>
                  <a:tcPr anchor="ctr">
                    <a:solidFill>
                      <a:srgbClr val="0055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등록번호</a:t>
                      </a:r>
                    </a:p>
                  </a:txBody>
                  <a:tcPr anchor="ctr">
                    <a:solidFill>
                      <a:srgbClr val="0055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발명의 명칭</a:t>
                      </a:r>
                    </a:p>
                  </a:txBody>
                  <a:tcPr anchor="ctr">
                    <a:solidFill>
                      <a:srgbClr val="0055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10-1720679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광계카메라를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이용한 차선 인식 시스템 및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54F5708-8D72-436F-9869-7F6183D0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40" y="1875058"/>
            <a:ext cx="5091371" cy="24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29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n-ea"/>
                <a:ea typeface="+mn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n-ea"/>
                <a:ea typeface="+mn-ea"/>
              </a:rPr>
              <a:t> 이용한 차선 인식 시스템 및 방법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79801" y="1290467"/>
            <a:ext cx="7337119" cy="32987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2" name="직사각형 11"/>
          <p:cNvSpPr/>
          <p:nvPr/>
        </p:nvSpPr>
        <p:spPr>
          <a:xfrm>
            <a:off x="1579801" y="1308683"/>
            <a:ext cx="7337118" cy="2025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인공지능과 센서기술이 고도화되면서 무인 자율주행 자동차의 현실화를 눈앞에 두고 있음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5G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IoT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기술로 도로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자동차 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자동차들 간의 실시간 통신 및 자율주행 기능 실용화가 예상됨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특히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5G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이동통신에 기반을 둔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초연결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초고속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초저지연 네트워크 시대가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경 도래하여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당초 예상보다 훨씬 빠른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년대 초반 자율주행차가 본격화될 전망임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GM,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다임러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도요타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혼다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르노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닛산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미쓰비시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푸조 등 대부분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완성차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회사와 구글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웨이모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애플 등 플랫폼 기업이 자율주행차 사업에 사활을 걸고 있음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GM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2017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독일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오펠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등 유럽 사업을 매각하고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자율주행 자회사인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GM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크루즈에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 달러 투자하였으며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혼다와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일본 소프트 뱅크는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GM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크루즈에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각각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22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 만달러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27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천 만 달러 투자함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일본 도요타는 자율주행차량 및 배차 서비스 확대를 위해 소프트뱅크와 공동출자회사 설립 및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유통업체들과의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제휴를 발표함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+mn-ea"/>
              </a:rPr>
              <a:t>BMW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ko-KR" altLang="en-US" sz="1200" b="1" dirty="0" err="1">
                <a:latin typeface="+mn-ea"/>
              </a:rPr>
              <a:t>완성차</a:t>
            </a:r>
            <a:r>
              <a:rPr lang="ko-KR" altLang="en-US" sz="1200" b="1" dirty="0">
                <a:latin typeface="+mn-ea"/>
              </a:rPr>
              <a:t> 업체인 </a:t>
            </a:r>
            <a:r>
              <a:rPr lang="en-US" altLang="ko-KR" sz="1200" b="1" dirty="0">
                <a:latin typeface="+mn-ea"/>
              </a:rPr>
              <a:t>Fiat Chrysler</a:t>
            </a:r>
            <a:r>
              <a:rPr lang="ko-KR" altLang="en-US" sz="1200" b="1" dirty="0">
                <a:latin typeface="+mn-ea"/>
              </a:rPr>
              <a:t>를 포함해 자동차 부품업체인 </a:t>
            </a:r>
            <a:r>
              <a:rPr lang="en-US" altLang="ko-KR" sz="1200" b="1" dirty="0">
                <a:latin typeface="+mn-ea"/>
              </a:rPr>
              <a:t>Continental </a:t>
            </a:r>
            <a:r>
              <a:rPr lang="ko-KR" altLang="en-US" sz="1200" b="1" dirty="0">
                <a:latin typeface="+mn-ea"/>
              </a:rPr>
              <a:t>및 </a:t>
            </a:r>
            <a:r>
              <a:rPr lang="en-US" altLang="ko-KR" sz="1200" b="1" dirty="0">
                <a:latin typeface="+mn-ea"/>
              </a:rPr>
              <a:t>Delphi</a:t>
            </a:r>
            <a:r>
              <a:rPr lang="ko-KR" altLang="en-US" sz="1200" b="1" dirty="0">
                <a:latin typeface="+mn-ea"/>
              </a:rPr>
              <a:t>와 제휴에 이어 </a:t>
            </a:r>
            <a:r>
              <a:rPr lang="en-US" altLang="ko-KR" sz="1200" b="1" dirty="0">
                <a:latin typeface="+mn-ea"/>
              </a:rPr>
              <a:t>2016</a:t>
            </a:r>
            <a:r>
              <a:rPr lang="ko-KR" altLang="en-US" sz="1200" b="1" dirty="0">
                <a:latin typeface="+mn-ea"/>
              </a:rPr>
              <a:t>년 </a:t>
            </a:r>
            <a:r>
              <a:rPr lang="en-US" altLang="ko-KR" sz="1200" b="1" dirty="0">
                <a:latin typeface="+mn-ea"/>
              </a:rPr>
              <a:t>Intel </a:t>
            </a:r>
            <a:r>
              <a:rPr lang="ko-KR" altLang="en-US" sz="1200" b="1" dirty="0">
                <a:latin typeface="+mn-ea"/>
              </a:rPr>
              <a:t>및 </a:t>
            </a:r>
            <a:r>
              <a:rPr lang="en-US" altLang="ko-KR" sz="1200" b="1" dirty="0">
                <a:latin typeface="+mn-ea"/>
              </a:rPr>
              <a:t>Mobileye</a:t>
            </a:r>
            <a:r>
              <a:rPr lang="ko-KR" altLang="en-US" sz="1200" b="1" dirty="0">
                <a:latin typeface="+mn-ea"/>
              </a:rPr>
              <a:t>와 플랫폼을 공동 설립해 자율주행차를 개발 중임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211" y="1308683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spc="-150" dirty="0">
                <a:solidFill>
                  <a:srgbClr val="00558E"/>
                </a:solidFill>
              </a:rPr>
              <a:t>국내  및 해외</a:t>
            </a:r>
            <a:endParaRPr lang="en-US" altLang="ko-KR" sz="1300" b="1" spc="-150" dirty="0">
              <a:solidFill>
                <a:srgbClr val="00558E"/>
              </a:solidFill>
            </a:endParaRPr>
          </a:p>
          <a:p>
            <a:r>
              <a:rPr lang="ko-KR" altLang="en-US" sz="1300" b="1" spc="-150" dirty="0">
                <a:solidFill>
                  <a:srgbClr val="00558E"/>
                </a:solidFill>
              </a:rPr>
              <a:t>시장  동향</a:t>
            </a: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1373389" y="1290468"/>
            <a:ext cx="0" cy="48246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79488" y="1366363"/>
            <a:ext cx="45723" cy="170108"/>
            <a:chOff x="279488" y="1356838"/>
            <a:chExt cx="45723" cy="170108"/>
          </a:xfrm>
        </p:grpSpPr>
        <p:sp>
          <p:nvSpPr>
            <p:cNvPr id="21" name="직사각형 20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654175" y="4464478"/>
            <a:ext cx="2568734" cy="253396"/>
          </a:xfrm>
          <a:prstGeom prst="rect">
            <a:avLst/>
          </a:prstGeom>
          <a:solidFill>
            <a:srgbClr val="2589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+mn-ea"/>
              </a:rPr>
              <a:t>도요타 자율주행 상용차 </a:t>
            </a:r>
            <a:r>
              <a:rPr lang="en-US" altLang="ko-KR" sz="1000" b="1" dirty="0">
                <a:latin typeface="+mn-ea"/>
              </a:rPr>
              <a:t>e-</a:t>
            </a:r>
            <a:r>
              <a:rPr lang="ko-KR" altLang="en-US" sz="1000" b="1" dirty="0">
                <a:latin typeface="+mn-ea"/>
              </a:rPr>
              <a:t>팔레트 개념도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1DD81-A180-43F5-9664-1A2EEC0B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25" y="4772238"/>
            <a:ext cx="2260848" cy="1438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6C2CE-5DE0-4923-A0A6-53D3D5DB565E}"/>
              </a:ext>
            </a:extLst>
          </p:cNvPr>
          <p:cNvSpPr txBox="1"/>
          <p:nvPr/>
        </p:nvSpPr>
        <p:spPr>
          <a:xfrm>
            <a:off x="3710227" y="6242322"/>
            <a:ext cx="1497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※ </a:t>
            </a:r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도요타</a:t>
            </a:r>
          </a:p>
        </p:txBody>
      </p:sp>
    </p:spTree>
    <p:extLst>
      <p:ext uri="{BB962C8B-B14F-4D97-AF65-F5344CB8AC3E}">
        <p14:creationId xmlns:p14="http://schemas.microsoft.com/office/powerpoint/2010/main" val="84573790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72113" y="1290469"/>
            <a:ext cx="7337119" cy="21385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j-ea"/>
                <a:ea typeface="+mj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j-ea"/>
                <a:ea typeface="+mj-ea"/>
              </a:rPr>
              <a:t> 이용한 차선 인식 시스템 및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211" y="1308683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558E"/>
                </a:solidFill>
              </a:rPr>
              <a:t>기대효과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373389" y="1290468"/>
            <a:ext cx="0" cy="48838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72113" y="1308684"/>
            <a:ext cx="7255379" cy="2235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광계카메라를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이용한 차선 인식 시스템 및 방법은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차선뿐만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아니라 외부물체를 인식하고 차량과 외부물체와의 거리를 추정하여 사고위험율을 대폭 감소시키며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다수개의 초점을 두어 차선의 인식률과 정확도를 향상시킴으로써 사용자의 편리성과 안전성을 대폭 향상시키는 효과가 있음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차량 검출 프로세스의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연산량을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감소시켜 처리속도가 향상됨으로 인해 실시간으로 차선을 연결하여 차선 이탈 및 경고상황에 대한 대처가 용이함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단가가 저렴한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광계카메라를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이용하여 시스템 단가를 절약할 수 있음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79488" y="1366363"/>
            <a:ext cx="45723" cy="170108"/>
            <a:chOff x="279488" y="1356838"/>
            <a:chExt cx="45723" cy="170108"/>
          </a:xfrm>
        </p:grpSpPr>
        <p:sp>
          <p:nvSpPr>
            <p:cNvPr id="23" name="직사각형 22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4AB385-AF91-4FE9-92B6-AA61EC20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50" y="4183840"/>
            <a:ext cx="2670318" cy="22528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6E69-0F60-4506-9C35-AB322DCBBDFF}"/>
              </a:ext>
            </a:extLst>
          </p:cNvPr>
          <p:cNvSpPr/>
          <p:nvPr/>
        </p:nvSpPr>
        <p:spPr>
          <a:xfrm>
            <a:off x="3889873" y="3628604"/>
            <a:ext cx="1912690" cy="253396"/>
          </a:xfrm>
          <a:prstGeom prst="rect">
            <a:avLst/>
          </a:prstGeom>
          <a:solidFill>
            <a:srgbClr val="2589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+mn-ea"/>
              </a:rPr>
              <a:t>본 기술의 </a:t>
            </a:r>
            <a:r>
              <a:rPr lang="ko-KR" altLang="en-US" sz="1000" b="1" dirty="0" err="1">
                <a:latin typeface="+mn-ea"/>
              </a:rPr>
              <a:t>광계카메라</a:t>
            </a:r>
            <a:r>
              <a:rPr lang="ko-KR" altLang="en-US" sz="1000" b="1" dirty="0">
                <a:latin typeface="+mn-ea"/>
              </a:rPr>
              <a:t> 설계도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B63D-5799-4169-BA99-4FFC2041E28D}"/>
              </a:ext>
            </a:extLst>
          </p:cNvPr>
          <p:cNvSpPr txBox="1"/>
          <p:nvPr/>
        </p:nvSpPr>
        <p:spPr>
          <a:xfrm>
            <a:off x="3432320" y="4068424"/>
            <a:ext cx="3857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메인렌즈</a:t>
            </a:r>
            <a:r>
              <a:rPr lang="en-US" altLang="ko-KR" sz="900" dirty="0"/>
              <a:t>    </a:t>
            </a:r>
            <a:r>
              <a:rPr lang="ko-KR" altLang="en-US" sz="900" dirty="0"/>
              <a:t>조리개</a:t>
            </a:r>
            <a:r>
              <a:rPr lang="en-US" altLang="ko-KR" sz="900" dirty="0"/>
              <a:t>    </a:t>
            </a:r>
            <a:r>
              <a:rPr lang="ko-KR" altLang="en-US" sz="900" dirty="0">
                <a:latin typeface="+mj-ea"/>
                <a:ea typeface="+mj-ea"/>
              </a:rPr>
              <a:t>마스크</a:t>
            </a:r>
            <a:r>
              <a:rPr lang="en-US" altLang="ko-KR" sz="900" dirty="0"/>
              <a:t>   </a:t>
            </a:r>
            <a:r>
              <a:rPr lang="ko-KR" altLang="en-US" sz="900" dirty="0"/>
              <a:t>센서</a:t>
            </a:r>
            <a:r>
              <a:rPr lang="en-US" altLang="ko-KR" sz="900" dirty="0"/>
              <a:t>   </a:t>
            </a:r>
            <a:r>
              <a:rPr lang="ko-KR" altLang="en-US" sz="900" dirty="0"/>
              <a:t>마이크로컨트롤러유닛</a:t>
            </a: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11559164-737D-4723-B22C-BD2BBB99E28D}"/>
              </a:ext>
            </a:extLst>
          </p:cNvPr>
          <p:cNvSpPr txBox="1">
            <a:spLocks/>
          </p:cNvSpPr>
          <p:nvPr/>
        </p:nvSpPr>
        <p:spPr>
          <a:xfrm>
            <a:off x="6751092" y="61150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07024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158498" y="1290468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err="1">
                <a:solidFill>
                  <a:srgbClr val="00558E"/>
                </a:solidFill>
              </a:rPr>
              <a:t>기술구현현황</a:t>
            </a:r>
            <a:endParaRPr lang="ko-KR" altLang="en-US" sz="1300" b="1" dirty="0">
              <a:solidFill>
                <a:srgbClr val="00558E"/>
              </a:solidFill>
            </a:endParaRP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73389" y="1290468"/>
            <a:ext cx="0" cy="13446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542992" y="1980429"/>
            <a:ext cx="7251875" cy="453318"/>
            <a:chOff x="1542992" y="1762479"/>
            <a:chExt cx="7251875" cy="807487"/>
          </a:xfrm>
        </p:grpSpPr>
        <p:sp>
          <p:nvSpPr>
            <p:cNvPr id="12" name="자유형 5"/>
            <p:cNvSpPr/>
            <p:nvPr/>
          </p:nvSpPr>
          <p:spPr>
            <a:xfrm>
              <a:off x="1542992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13" name="자유형 6"/>
            <p:cNvSpPr/>
            <p:nvPr/>
          </p:nvSpPr>
          <p:spPr>
            <a:xfrm>
              <a:off x="2335989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15" name="자유형 7"/>
            <p:cNvSpPr/>
            <p:nvPr/>
          </p:nvSpPr>
          <p:spPr>
            <a:xfrm>
              <a:off x="7093971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17" name="자유형 8"/>
            <p:cNvSpPr/>
            <p:nvPr/>
          </p:nvSpPr>
          <p:spPr>
            <a:xfrm>
              <a:off x="7886971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18" name="자유형 43"/>
            <p:cNvSpPr/>
            <p:nvPr/>
          </p:nvSpPr>
          <p:spPr>
            <a:xfrm>
              <a:off x="3921983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28" name="자유형 6"/>
            <p:cNvSpPr/>
            <p:nvPr/>
          </p:nvSpPr>
          <p:spPr>
            <a:xfrm>
              <a:off x="3128986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29" name="자유형 6"/>
            <p:cNvSpPr/>
            <p:nvPr/>
          </p:nvSpPr>
          <p:spPr>
            <a:xfrm>
              <a:off x="4714980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0" name="자유형 6"/>
            <p:cNvSpPr/>
            <p:nvPr/>
          </p:nvSpPr>
          <p:spPr>
            <a:xfrm>
              <a:off x="5507977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B6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1" name="자유형 6"/>
            <p:cNvSpPr/>
            <p:nvPr/>
          </p:nvSpPr>
          <p:spPr>
            <a:xfrm>
              <a:off x="6300974" y="1762479"/>
              <a:ext cx="907896" cy="807487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solidFill>
                <a:schemeClr val="lt1"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0" rIns="0" bIns="0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단계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1928" y="2924327"/>
            <a:ext cx="11182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00558E"/>
                </a:solidFill>
              </a:rPr>
              <a:t>Contact Point</a:t>
            </a:r>
            <a:endParaRPr lang="ko-KR" altLang="en-US" sz="1300" b="1" dirty="0">
              <a:solidFill>
                <a:srgbClr val="00558E"/>
              </a:solidFill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1373389" y="2906112"/>
            <a:ext cx="0" cy="62405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57888" y="1230287"/>
            <a:ext cx="7014840" cy="1263531"/>
            <a:chOff x="1657888" y="1230287"/>
            <a:chExt cx="7014840" cy="1085094"/>
          </a:xfrm>
        </p:grpSpPr>
        <p:sp>
          <p:nvSpPr>
            <p:cNvPr id="3" name="직사각형 2"/>
            <p:cNvSpPr/>
            <p:nvPr/>
          </p:nvSpPr>
          <p:spPr>
            <a:xfrm>
              <a:off x="1657888" y="1230287"/>
              <a:ext cx="1392884" cy="108509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rgbClr val="F2B800"/>
                  </a:solidFill>
                  <a:latin typeface="+mn-ea"/>
                </a:rPr>
                <a:t>T1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2B800"/>
                  </a:solidFill>
                  <a:latin typeface="+mn-ea"/>
                </a:rPr>
                <a:t>기초연구 단계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51119" y="1230287"/>
              <a:ext cx="1392884" cy="108509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T2</a:t>
              </a:r>
            </a:p>
            <a:p>
              <a:pPr algn="ctr"/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실험 단계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29879" y="1230287"/>
              <a:ext cx="1392884" cy="108509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rgbClr val="F2B800"/>
                  </a:solidFill>
                  <a:latin typeface="+mn-ea"/>
                </a:rPr>
                <a:t>T3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2B800"/>
                  </a:solidFill>
                  <a:latin typeface="+mn-ea"/>
                </a:rPr>
                <a:t>시작품 단계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3110" y="1230287"/>
              <a:ext cx="1392884" cy="108509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rgbClr val="F2B800"/>
                  </a:solidFill>
                  <a:latin typeface="+mn-ea"/>
                </a:rPr>
                <a:t>T4</a:t>
              </a:r>
            </a:p>
            <a:p>
              <a:pPr algn="ctr"/>
              <a:r>
                <a:rPr lang="ko-KR" altLang="en-US" sz="1100" b="1" dirty="0">
                  <a:solidFill>
                    <a:srgbClr val="F2B800"/>
                  </a:solidFill>
                  <a:latin typeface="+mn-ea"/>
                </a:rPr>
                <a:t>실용화 단계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01866" y="1230287"/>
              <a:ext cx="670862" cy="108509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>
                  <a:solidFill>
                    <a:srgbClr val="F2B800"/>
                  </a:solidFill>
                  <a:latin typeface="+mn-ea"/>
                </a:rPr>
                <a:t>T5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rgbClr val="F2B800"/>
                  </a:solidFill>
                  <a:latin typeface="+mn-ea"/>
                </a:rPr>
                <a:t>사업화</a:t>
              </a:r>
              <a:endParaRPr lang="en-US" altLang="ko-KR" sz="1050" b="1" dirty="0">
                <a:solidFill>
                  <a:srgbClr val="F2B800"/>
                </a:solidFill>
                <a:latin typeface="+mn-ea"/>
              </a:endParaRPr>
            </a:p>
            <a:p>
              <a:pPr algn="ctr"/>
              <a:r>
                <a:rPr lang="ko-KR" altLang="en-US" sz="1050" b="1" dirty="0">
                  <a:solidFill>
                    <a:srgbClr val="F2B800"/>
                  </a:solidFill>
                  <a:latin typeface="+mn-ea"/>
                </a:rPr>
                <a:t>단계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51092" y="6115081"/>
            <a:ext cx="2057400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12774" y="1351608"/>
            <a:ext cx="45723" cy="170108"/>
            <a:chOff x="279488" y="1356838"/>
            <a:chExt cx="45723" cy="170108"/>
          </a:xfrm>
        </p:grpSpPr>
        <p:sp>
          <p:nvSpPr>
            <p:cNvPr id="38" name="직사각형 37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2774" y="2985467"/>
            <a:ext cx="45723" cy="170108"/>
            <a:chOff x="279488" y="1356838"/>
            <a:chExt cx="45723" cy="170108"/>
          </a:xfrm>
        </p:grpSpPr>
        <p:sp>
          <p:nvSpPr>
            <p:cNvPr id="41" name="직사각형 40"/>
            <p:cNvSpPr/>
            <p:nvPr/>
          </p:nvSpPr>
          <p:spPr>
            <a:xfrm flipH="1">
              <a:off x="279492" y="1397094"/>
              <a:ext cx="45719" cy="129852"/>
            </a:xfrm>
            <a:prstGeom prst="rect">
              <a:avLst/>
            </a:prstGeom>
            <a:solidFill>
              <a:srgbClr val="005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 flipH="1">
              <a:off x="279488" y="1356838"/>
              <a:ext cx="45722" cy="45719"/>
            </a:xfrm>
            <a:prstGeom prst="rect">
              <a:avLst/>
            </a:prstGeom>
            <a:solidFill>
              <a:srgbClr val="61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7CE91A-4B94-4D48-975B-A552BFC33D1A}"/>
              </a:ext>
            </a:extLst>
          </p:cNvPr>
          <p:cNvSpPr/>
          <p:nvPr/>
        </p:nvSpPr>
        <p:spPr>
          <a:xfrm>
            <a:off x="2886559" y="2493818"/>
            <a:ext cx="3406920" cy="36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 실험실 규모의 소재</a:t>
            </a:r>
            <a:r>
              <a:rPr lang="en-US" altLang="ko-KR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부품</a:t>
            </a:r>
            <a:r>
              <a:rPr lang="en-US" altLang="ko-KR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100" b="1" dirty="0">
                <a:solidFill>
                  <a:srgbClr val="2F5597"/>
                </a:solidFill>
                <a:sym typeface="Wingdings" panose="05000000000000000000" pitchFamily="2" charset="2"/>
              </a:rPr>
              <a:t>시스템 핵심성능 평가</a:t>
            </a:r>
            <a:endParaRPr lang="ko-KR" altLang="en-US" sz="1100" b="1" dirty="0">
              <a:solidFill>
                <a:srgbClr val="2F5597"/>
              </a:solidFill>
            </a:endParaRPr>
          </a:p>
        </p:txBody>
      </p:sp>
      <p:sp>
        <p:nvSpPr>
          <p:cNvPr id="44" name="제목 14">
            <a:extLst>
              <a:ext uri="{FF2B5EF4-FFF2-40B4-BE49-F238E27FC236}">
                <a16:creationId xmlns:a16="http://schemas.microsoft.com/office/drawing/2014/main" id="{500E370F-A418-4F21-9156-77AA20E5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261481"/>
            <a:ext cx="7098129" cy="480131"/>
          </a:xfrm>
        </p:spPr>
        <p:txBody>
          <a:bodyPr/>
          <a:lstStyle/>
          <a:p>
            <a:r>
              <a:rPr lang="ko-KR" altLang="en-US" dirty="0" err="1">
                <a:ln>
                  <a:noFill/>
                </a:ln>
                <a:latin typeface="+mj-ea"/>
                <a:ea typeface="+mj-ea"/>
              </a:rPr>
              <a:t>광계카메라를</a:t>
            </a:r>
            <a:r>
              <a:rPr lang="ko-KR" altLang="en-US" dirty="0">
                <a:ln>
                  <a:noFill/>
                </a:ln>
                <a:latin typeface="+mj-ea"/>
                <a:ea typeface="+mj-ea"/>
              </a:rPr>
              <a:t> 이용한 차선 인식 시스템 및 방법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137D6-D4B0-410B-8E18-C8679A78C846}"/>
              </a:ext>
            </a:extLst>
          </p:cNvPr>
          <p:cNvSpPr/>
          <p:nvPr/>
        </p:nvSpPr>
        <p:spPr>
          <a:xfrm>
            <a:off x="1579801" y="2906112"/>
            <a:ext cx="7337119" cy="62405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626AEB-22F9-43D3-877D-0B81F6D3D817}"/>
              </a:ext>
            </a:extLst>
          </p:cNvPr>
          <p:cNvSpPr/>
          <p:nvPr/>
        </p:nvSpPr>
        <p:spPr>
          <a:xfrm>
            <a:off x="1572113" y="2924327"/>
            <a:ext cx="7255379" cy="672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㈜이디리서치 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사업화전략팀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서해원 책임연구원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연락처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02-3016-5410  /  E-mail : </a:t>
            </a:r>
            <a:r>
              <a:rPr lang="vi-VN" altLang="ko-KR" sz="1100" b="1" dirty="0">
                <a:solidFill>
                  <a:srgbClr val="444444"/>
                </a:solidFill>
                <a:latin typeface="맑은 고딕" panose="020B0503020000020004" pitchFamily="50" charset="-127"/>
              </a:rPr>
              <a:t>hailly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@edresearch.co.kr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823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3915</TotalTime>
  <Words>803</Words>
  <Application>Microsoft Office PowerPoint</Application>
  <PresentationFormat>화면 슬라이드 쇼(4:3)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나눔고딕</vt:lpstr>
      <vt:lpstr>Arial</vt:lpstr>
      <vt:lpstr>Calibri Light</vt:lpstr>
      <vt:lpstr>함초롬돋움</vt:lpstr>
      <vt:lpstr>Calibri</vt:lpstr>
      <vt:lpstr>Wingdings</vt:lpstr>
      <vt:lpstr>Office Theme</vt:lpstr>
      <vt:lpstr>광계카메라를 이용한  차선 인식시스템 및 방법</vt:lpstr>
      <vt:lpstr>광계카메라를 이용한 차선 인식 시스템 및 방법</vt:lpstr>
      <vt:lpstr>광계카메라를 이용한 차선 인식 시스템 및 방법</vt:lpstr>
      <vt:lpstr>광계카메라를 이용한 차선 인식 시스템 및 방법</vt:lpstr>
      <vt:lpstr>광계카메라를 이용한 차선 인식 시스템 및 방법</vt:lpstr>
      <vt:lpstr>광계카메라를 이용한 차선 인식 시스템 및 방법</vt:lpstr>
      <vt:lpstr>광계카메라를 이용한 차선 인식 시스템 및 방법</vt:lpstr>
      <vt:lpstr>광계카메라를 이용한 차선 인식 시스템 및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Mingggg Mingggg</cp:lastModifiedBy>
  <cp:revision>301</cp:revision>
  <dcterms:created xsi:type="dcterms:W3CDTF">2016-04-14T13:51:37Z</dcterms:created>
  <dcterms:modified xsi:type="dcterms:W3CDTF">2019-08-06T01:47:54Z</dcterms:modified>
</cp:coreProperties>
</file>