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6" r:id="rId1"/>
  </p:sldMasterIdLst>
  <p:notesMasterIdLst>
    <p:notesMasterId r:id="rId3"/>
  </p:notesMasterIdLst>
  <p:sldIdLst>
    <p:sldId id="322" r:id="rId2"/>
  </p:sldIdLst>
  <p:sldSz cx="9144000" cy="6858000" type="screen4x3"/>
  <p:notesSz cx="7315200" cy="9601200"/>
  <p:defaultTextStyle>
    <a:defPPr>
      <a:defRPr lang="en-GB"/>
    </a:defPPr>
    <a:lvl1pPr algn="ctr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+mn-cs"/>
      </a:defRPr>
    </a:lvl1pPr>
    <a:lvl2pPr marL="742950" indent="-285750" algn="ctr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+mn-cs"/>
      </a:defRPr>
    </a:lvl2pPr>
    <a:lvl3pPr marL="1143000" indent="-228600" algn="ctr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+mn-cs"/>
      </a:defRPr>
    </a:lvl3pPr>
    <a:lvl4pPr marL="1600200" indent="-228600" algn="ctr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+mn-cs"/>
      </a:defRPr>
    </a:lvl4pPr>
    <a:lvl5pPr marL="2057400" indent="-228600" algn="ctr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aradarajan, Srivatsan (MN10)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clrMru>
    <a:srgbClr val="2D5B7A"/>
    <a:srgbClr val="27427B"/>
    <a:srgbClr val="28437A"/>
    <a:srgbClr val="4876D3"/>
    <a:srgbClr val="666797"/>
    <a:srgbClr val="60606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41" autoAdjust="0"/>
    <p:restoredTop sz="92356" autoAdjust="0"/>
  </p:normalViewPr>
  <p:slideViewPr>
    <p:cSldViewPr>
      <p:cViewPr>
        <p:scale>
          <a:sx n="80" d="100"/>
          <a:sy n="80" d="100"/>
        </p:scale>
        <p:origin x="-1310" y="-1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19" y="4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4" name="AutoShape 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AutoShape 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Rectangle 8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3586163" cy="3586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57" name="Rectangle 9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5538" cy="451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60738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GB"/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60737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GB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60738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GB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0737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fld id="{B4735062-5665-DB45-9BA4-0E603B5DBA5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1439925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C3C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900" y="5903913"/>
            <a:ext cx="1835150" cy="339725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</p:pic>
      <p:sp>
        <p:nvSpPr>
          <p:cNvPr id="196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087438"/>
            <a:ext cx="7772400" cy="1905000"/>
          </a:xfrm>
        </p:spPr>
        <p:txBody>
          <a:bodyPr/>
          <a:lstStyle>
            <a:lvl1pPr algn="ctr">
              <a:lnSpc>
                <a:spcPct val="85000"/>
              </a:lnSpc>
              <a:spcBef>
                <a:spcPct val="15000"/>
              </a:spcBef>
              <a:defRPr sz="4400"/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095625"/>
            <a:ext cx="6400800" cy="1436688"/>
          </a:xfrm>
        </p:spPr>
        <p:txBody>
          <a:bodyPr/>
          <a:lstStyle>
            <a:lvl1pPr marL="0" indent="0" algn="ctr">
              <a:buFontTx/>
              <a:buNone/>
              <a:defRPr sz="2800">
                <a:solidFill>
                  <a:srgbClr val="0053A5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2725" y="106363"/>
            <a:ext cx="1998663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3563" y="106363"/>
            <a:ext cx="584676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563" y="106363"/>
            <a:ext cx="7997825" cy="4683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3563" y="992188"/>
            <a:ext cx="3922712" cy="5032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38675" y="992188"/>
            <a:ext cx="3922713" cy="24399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38675" y="3584575"/>
            <a:ext cx="3922713" cy="2439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563" y="106363"/>
            <a:ext cx="7997825" cy="4683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3563" y="992188"/>
            <a:ext cx="3922712" cy="5032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38675" y="992188"/>
            <a:ext cx="3922713" cy="24399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38675" y="3584575"/>
            <a:ext cx="3922713" cy="2439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563" y="106363"/>
            <a:ext cx="7997825" cy="4683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3563" y="992188"/>
            <a:ext cx="3922712" cy="5032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992188"/>
            <a:ext cx="3922713" cy="5032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63563" y="106363"/>
            <a:ext cx="7997825" cy="591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3563" y="992188"/>
            <a:ext cx="3922712" cy="503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992188"/>
            <a:ext cx="3922713" cy="503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3563" y="106363"/>
            <a:ext cx="7997825" cy="468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#1 Title – 28 Pt. Arial Bold Title Case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3563" y="992188"/>
            <a:ext cx="7997825" cy="5032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Bullet level – 24 pt. Arial bold sentence case</a:t>
            </a:r>
          </a:p>
          <a:p>
            <a:pPr lvl="1"/>
            <a:r>
              <a:rPr lang="en-US" smtClean="0"/>
              <a:t>Second level – 20 pt. Arial bold sentence case</a:t>
            </a:r>
          </a:p>
          <a:p>
            <a:pPr lvl="2"/>
            <a:r>
              <a:rPr lang="en-US" smtClean="0"/>
              <a:t>Third level – 18 pt. Arial sentence case</a:t>
            </a:r>
          </a:p>
          <a:p>
            <a:pPr lvl="3"/>
            <a:r>
              <a:rPr lang="en-US" smtClean="0"/>
              <a:t>Third level – 16 pt. Arial sentence case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</p:sldLayoutIdLst>
  <p:transition>
    <p:wipe dir="r"/>
  </p:transition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marL="174625" indent="-174625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rgbClr val="DC241F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68275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rgbClr val="0053A5"/>
        </a:buClr>
        <a:buSzPct val="120000"/>
        <a:buFont typeface="Arial" charset="0"/>
        <a:buChar char="-"/>
        <a:defRPr sz="2000" b="1">
          <a:solidFill>
            <a:schemeClr val="tx1"/>
          </a:solidFill>
          <a:latin typeface="+mn-lt"/>
        </a:defRPr>
      </a:lvl2pPr>
      <a:lvl3pPr marL="738188" indent="-166688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rgbClr val="317023"/>
        </a:buClr>
        <a:buSzPct val="90000"/>
        <a:buFont typeface="Wingdings" pitchFamily="2" charset="2"/>
        <a:buChar char="w"/>
        <a:defRPr>
          <a:solidFill>
            <a:schemeClr val="tx1"/>
          </a:solidFill>
          <a:latin typeface="+mn-lt"/>
        </a:defRPr>
      </a:lvl3pPr>
      <a:lvl4pPr marL="973138" indent="-12065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4pPr>
      <a:lvl5pPr marL="2330450" indent="-27146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787650" indent="-271463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3244850" indent="-271463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702050" indent="-271463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4159250" indent="-271463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 bwMode="auto">
          <a:xfrm>
            <a:off x="1505255" y="2779713"/>
            <a:ext cx="617538" cy="4984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600" b="1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1443343" y="1282700"/>
            <a:ext cx="617537" cy="49847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600" b="1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3357868" y="228600"/>
            <a:ext cx="615950" cy="4984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600" b="1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5146980" y="284163"/>
            <a:ext cx="617538" cy="4984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600" b="1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6813855" y="1558925"/>
            <a:ext cx="617538" cy="50006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600" b="1" dirty="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6813855" y="2890838"/>
            <a:ext cx="617538" cy="4984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2924480" y="4165600"/>
            <a:ext cx="617538" cy="50006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600" b="1" dirty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4961243" y="4110038"/>
            <a:ext cx="617537" cy="50006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600" b="1" dirty="0">
                <a:solidFill>
                  <a:srgbClr val="000000"/>
                </a:solidFill>
              </a:rPr>
              <a:t>7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1875143" y="450850"/>
            <a:ext cx="1482725" cy="8032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 bwMode="auto">
          <a:xfrm flipH="1">
            <a:off x="1998968" y="560388"/>
            <a:ext cx="1323975" cy="7397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 bwMode="auto">
          <a:xfrm>
            <a:off x="4035730" y="339725"/>
            <a:ext cx="11112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 bwMode="auto">
          <a:xfrm>
            <a:off x="5826430" y="560388"/>
            <a:ext cx="1173163" cy="9429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 bwMode="auto">
          <a:xfrm>
            <a:off x="7245655" y="2114550"/>
            <a:ext cx="0" cy="7762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 bwMode="auto">
          <a:xfrm flipH="1">
            <a:off x="5640693" y="3444875"/>
            <a:ext cx="1419225" cy="8318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 bwMode="auto">
          <a:xfrm flipH="1">
            <a:off x="3603930" y="4554538"/>
            <a:ext cx="141922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 bwMode="auto">
          <a:xfrm flipH="1" flipV="1">
            <a:off x="1813230" y="3389313"/>
            <a:ext cx="989013" cy="9985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1"/>
          </p:cNvCxnSpPr>
          <p:nvPr/>
        </p:nvCxnSpPr>
        <p:spPr bwMode="auto">
          <a:xfrm flipH="1" flipV="1">
            <a:off x="1567168" y="1781175"/>
            <a:ext cx="28575" cy="10715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 bwMode="auto">
          <a:xfrm>
            <a:off x="1697343" y="1836738"/>
            <a:ext cx="33337" cy="8318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 bwMode="auto">
          <a:xfrm>
            <a:off x="1997380" y="3325813"/>
            <a:ext cx="865188" cy="9429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 bwMode="auto">
          <a:xfrm>
            <a:off x="3613455" y="4424363"/>
            <a:ext cx="12334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 bwMode="auto">
          <a:xfrm flipV="1">
            <a:off x="5578780" y="3463925"/>
            <a:ext cx="1235075" cy="7223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0"/>
            <a:endCxn id="10" idx="4"/>
          </p:cNvCxnSpPr>
          <p:nvPr/>
        </p:nvCxnSpPr>
        <p:spPr bwMode="auto">
          <a:xfrm flipV="1">
            <a:off x="7121830" y="2058988"/>
            <a:ext cx="0" cy="8318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 bwMode="auto">
          <a:xfrm flipH="1" flipV="1">
            <a:off x="5764518" y="671513"/>
            <a:ext cx="1111250" cy="8874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 bwMode="auto">
          <a:xfrm flipH="1">
            <a:off x="3973818" y="450850"/>
            <a:ext cx="104933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 bwMode="auto">
          <a:xfrm flipV="1">
            <a:off x="2122793" y="615950"/>
            <a:ext cx="3024187" cy="8778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3"/>
          </p:cNvCxnSpPr>
          <p:nvPr/>
        </p:nvCxnSpPr>
        <p:spPr bwMode="auto">
          <a:xfrm flipH="1">
            <a:off x="2122793" y="709613"/>
            <a:ext cx="3114675" cy="9048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 bwMode="auto">
          <a:xfrm>
            <a:off x="2060880" y="1725613"/>
            <a:ext cx="1173163" cy="23288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 bwMode="auto">
          <a:xfrm flipH="1" flipV="1">
            <a:off x="1937055" y="1781175"/>
            <a:ext cx="1173163" cy="23288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 bwMode="auto">
          <a:xfrm flipH="1">
            <a:off x="1937055" y="671513"/>
            <a:ext cx="1447800" cy="20526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7"/>
          </p:cNvCxnSpPr>
          <p:nvPr/>
        </p:nvCxnSpPr>
        <p:spPr bwMode="auto">
          <a:xfrm flipV="1">
            <a:off x="2032305" y="782638"/>
            <a:ext cx="1447800" cy="2070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 bwMode="auto">
          <a:xfrm>
            <a:off x="2184705" y="3055938"/>
            <a:ext cx="2962275" cy="9985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3" idx="1"/>
          </p:cNvCxnSpPr>
          <p:nvPr/>
        </p:nvCxnSpPr>
        <p:spPr bwMode="auto">
          <a:xfrm flipH="1" flipV="1">
            <a:off x="2184705" y="3167063"/>
            <a:ext cx="2867025" cy="1016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 bwMode="auto">
          <a:xfrm>
            <a:off x="3973818" y="615950"/>
            <a:ext cx="2778125" cy="12207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 bwMode="auto">
          <a:xfrm flipH="1" flipV="1">
            <a:off x="3851580" y="727075"/>
            <a:ext cx="2900363" cy="12207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 bwMode="auto">
          <a:xfrm>
            <a:off x="5558143" y="727075"/>
            <a:ext cx="1387475" cy="21812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 bwMode="auto">
          <a:xfrm flipH="1" flipV="1">
            <a:off x="5456543" y="838200"/>
            <a:ext cx="1357312" cy="21637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 bwMode="auto">
          <a:xfrm flipH="1">
            <a:off x="5394630" y="2114550"/>
            <a:ext cx="1604963" cy="19954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 bwMode="auto">
          <a:xfrm flipV="1">
            <a:off x="5270805" y="2058988"/>
            <a:ext cx="1604963" cy="19954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2" idx="7"/>
          </p:cNvCxnSpPr>
          <p:nvPr/>
        </p:nvCxnSpPr>
        <p:spPr bwMode="auto">
          <a:xfrm flipH="1">
            <a:off x="3451530" y="3278188"/>
            <a:ext cx="3300413" cy="9604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 bwMode="auto">
          <a:xfrm flipV="1">
            <a:off x="3357868" y="3167063"/>
            <a:ext cx="3394075" cy="9985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 bwMode="auto">
          <a:xfrm>
            <a:off x="1024243" y="1006475"/>
            <a:ext cx="1192212" cy="2541588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14400" eaLnBrk="0" hangingPunct="0">
              <a:lnSpc>
                <a:spcPct val="110000"/>
              </a:lnSpc>
              <a:buClrTx/>
              <a:buSzTx/>
              <a:buFontTx/>
              <a:buNone/>
              <a:defRPr/>
            </a:pPr>
            <a:endParaRPr lang="en-US" sz="3600" b="1">
              <a:solidFill>
                <a:srgbClr val="000000"/>
              </a:solidFill>
            </a:endParaRPr>
          </a:p>
        </p:txBody>
      </p:sp>
      <p:cxnSp>
        <p:nvCxnSpPr>
          <p:cNvPr id="80" name="Straight Arrow Connector 79"/>
          <p:cNvCxnSpPr>
            <a:endCxn id="7" idx="2"/>
          </p:cNvCxnSpPr>
          <p:nvPr/>
        </p:nvCxnSpPr>
        <p:spPr bwMode="auto">
          <a:xfrm flipV="1">
            <a:off x="736905" y="1531938"/>
            <a:ext cx="706438" cy="1587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34" name="TextBox 80"/>
          <p:cNvSpPr txBox="1">
            <a:spLocks noChangeArrowheads="1"/>
          </p:cNvSpPr>
          <p:nvPr/>
        </p:nvSpPr>
        <p:spPr bwMode="auto">
          <a:xfrm>
            <a:off x="182869" y="1270114"/>
            <a:ext cx="1061509" cy="264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defTabSz="914400" eaLnBrk="0" hangingPunct="0">
              <a:lnSpc>
                <a:spcPct val="110000"/>
              </a:lnSpc>
              <a:buClrTx/>
              <a:buSzTx/>
              <a:buFontTx/>
              <a:buNone/>
            </a:pPr>
            <a:r>
              <a:rPr lang="en-US" sz="1100" b="1" dirty="0">
                <a:solidFill>
                  <a:srgbClr val="00B0F0"/>
                </a:solidFill>
                <a:ea typeface="+mn-ea"/>
              </a:rPr>
              <a:t>From SI Host</a:t>
            </a:r>
          </a:p>
        </p:txBody>
      </p:sp>
      <p:cxnSp>
        <p:nvCxnSpPr>
          <p:cNvPr id="82" name="Straight Arrow Connector 81"/>
          <p:cNvCxnSpPr/>
          <p:nvPr/>
        </p:nvCxnSpPr>
        <p:spPr bwMode="auto">
          <a:xfrm flipV="1">
            <a:off x="768655" y="3065463"/>
            <a:ext cx="706438" cy="158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36" name="TextBox 82"/>
          <p:cNvSpPr txBox="1">
            <a:spLocks noChangeArrowheads="1"/>
          </p:cNvSpPr>
          <p:nvPr/>
        </p:nvSpPr>
        <p:spPr bwMode="auto">
          <a:xfrm>
            <a:off x="136830" y="2842821"/>
            <a:ext cx="1099981" cy="264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defTabSz="914400" eaLnBrk="0" hangingPunct="0">
              <a:lnSpc>
                <a:spcPct val="110000"/>
              </a:lnSpc>
              <a:buClrTx/>
              <a:buSzTx/>
              <a:buFontTx/>
              <a:buNone/>
            </a:pPr>
            <a:r>
              <a:rPr lang="en-US" sz="1100" b="1" dirty="0">
                <a:solidFill>
                  <a:srgbClr val="FF0000"/>
                </a:solidFill>
                <a:ea typeface="+mn-ea"/>
              </a:rPr>
              <a:t>From SI Host </a:t>
            </a:r>
          </a:p>
        </p:txBody>
      </p:sp>
      <p:sp>
        <p:nvSpPr>
          <p:cNvPr id="19537" name="TextBox 83"/>
          <p:cNvSpPr txBox="1">
            <a:spLocks noChangeArrowheads="1"/>
          </p:cNvSpPr>
          <p:nvPr/>
        </p:nvSpPr>
        <p:spPr bwMode="auto">
          <a:xfrm>
            <a:off x="1037725" y="1952979"/>
            <a:ext cx="450764" cy="636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defTabSz="914400" eaLnBrk="0" hangingPunct="0">
              <a:lnSpc>
                <a:spcPct val="110000"/>
              </a:lnSpc>
              <a:buClrTx/>
              <a:buSzTx/>
              <a:buFontTx/>
              <a:buNone/>
            </a:pPr>
            <a:r>
              <a:rPr lang="en-US" sz="1100" b="1" dirty="0">
                <a:solidFill>
                  <a:srgbClr val="000000"/>
                </a:solidFill>
                <a:ea typeface="+mn-ea"/>
              </a:rPr>
              <a:t>HI </a:t>
            </a:r>
          </a:p>
          <a:p>
            <a:pPr algn="l" defTabSz="914400" eaLnBrk="0" hangingPunct="0">
              <a:lnSpc>
                <a:spcPct val="110000"/>
              </a:lnSpc>
              <a:buClrTx/>
              <a:buSzTx/>
              <a:buFontTx/>
              <a:buNone/>
            </a:pPr>
            <a:r>
              <a:rPr lang="en-US" sz="1100" b="1" dirty="0" err="1">
                <a:solidFill>
                  <a:srgbClr val="000000"/>
                </a:solidFill>
                <a:ea typeface="+mn-ea"/>
              </a:rPr>
              <a:t>Tx</a:t>
            </a:r>
            <a:r>
              <a:rPr lang="en-US" sz="1100" b="1" dirty="0">
                <a:solidFill>
                  <a:srgbClr val="000000"/>
                </a:solidFill>
                <a:ea typeface="+mn-ea"/>
              </a:rPr>
              <a:t> </a:t>
            </a:r>
          </a:p>
          <a:p>
            <a:pPr algn="l" defTabSz="914400" eaLnBrk="0" hangingPunct="0">
              <a:lnSpc>
                <a:spcPct val="110000"/>
              </a:lnSpc>
              <a:buClrTx/>
              <a:buSzTx/>
              <a:buFontTx/>
              <a:buNone/>
            </a:pPr>
            <a:r>
              <a:rPr lang="en-US" sz="1100" b="1" dirty="0">
                <a:solidFill>
                  <a:srgbClr val="000000"/>
                </a:solidFill>
                <a:ea typeface="+mn-ea"/>
              </a:rPr>
              <a:t>Pair</a:t>
            </a:r>
          </a:p>
        </p:txBody>
      </p:sp>
      <p:sp>
        <p:nvSpPr>
          <p:cNvPr id="86" name="Oval 85"/>
          <p:cNvSpPr/>
          <p:nvPr/>
        </p:nvSpPr>
        <p:spPr bwMode="auto">
          <a:xfrm>
            <a:off x="6729717" y="952500"/>
            <a:ext cx="950913" cy="28702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14400" eaLnBrk="0" hangingPunct="0">
              <a:lnSpc>
                <a:spcPct val="110000"/>
              </a:lnSpc>
              <a:buClrTx/>
              <a:buSzTx/>
              <a:buFontTx/>
              <a:buNone/>
              <a:defRPr/>
            </a:pPr>
            <a:endParaRPr lang="en-US" sz="3600" b="1">
              <a:solidFill>
                <a:srgbClr val="000000"/>
              </a:solidFill>
            </a:endParaRPr>
          </a:p>
        </p:txBody>
      </p:sp>
      <p:sp>
        <p:nvSpPr>
          <p:cNvPr id="19550" name="TextBox 96"/>
          <p:cNvSpPr txBox="1">
            <a:spLocks noChangeArrowheads="1"/>
          </p:cNvSpPr>
          <p:nvPr/>
        </p:nvSpPr>
        <p:spPr bwMode="auto">
          <a:xfrm>
            <a:off x="7216194" y="2043525"/>
            <a:ext cx="450764" cy="636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defTabSz="914400" eaLnBrk="0" hangingPunct="0">
              <a:lnSpc>
                <a:spcPct val="110000"/>
              </a:lnSpc>
              <a:buClrTx/>
              <a:buSzTx/>
              <a:buFontTx/>
              <a:buNone/>
            </a:pPr>
            <a:r>
              <a:rPr lang="en-US" sz="1100" b="1" dirty="0">
                <a:solidFill>
                  <a:srgbClr val="000000"/>
                </a:solidFill>
                <a:ea typeface="+mn-ea"/>
              </a:rPr>
              <a:t>HI </a:t>
            </a:r>
          </a:p>
          <a:p>
            <a:pPr algn="l" defTabSz="914400" eaLnBrk="0" hangingPunct="0">
              <a:lnSpc>
                <a:spcPct val="110000"/>
              </a:lnSpc>
              <a:buClrTx/>
              <a:buSzTx/>
              <a:buFontTx/>
              <a:buNone/>
            </a:pPr>
            <a:r>
              <a:rPr lang="en-US" sz="1100" b="1" dirty="0">
                <a:solidFill>
                  <a:srgbClr val="000000"/>
                </a:solidFill>
                <a:ea typeface="+mn-ea"/>
              </a:rPr>
              <a:t>Rx</a:t>
            </a:r>
          </a:p>
          <a:p>
            <a:pPr algn="l" defTabSz="914400" eaLnBrk="0" hangingPunct="0">
              <a:lnSpc>
                <a:spcPct val="110000"/>
              </a:lnSpc>
              <a:buClrTx/>
              <a:buSzTx/>
              <a:buFontTx/>
              <a:buNone/>
            </a:pPr>
            <a:r>
              <a:rPr lang="en-US" sz="1100" b="1" dirty="0">
                <a:solidFill>
                  <a:srgbClr val="000000"/>
                </a:solidFill>
                <a:ea typeface="+mn-ea"/>
              </a:rPr>
              <a:t>Pair</a:t>
            </a:r>
          </a:p>
        </p:txBody>
      </p:sp>
      <p:cxnSp>
        <p:nvCxnSpPr>
          <p:cNvPr id="107" name="Straight Arrow Connector 106"/>
          <p:cNvCxnSpPr>
            <a:endCxn id="111" idx="1"/>
          </p:cNvCxnSpPr>
          <p:nvPr/>
        </p:nvCxnSpPr>
        <p:spPr bwMode="auto">
          <a:xfrm>
            <a:off x="7480606" y="3133728"/>
            <a:ext cx="493713" cy="21042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 bwMode="auto">
          <a:xfrm>
            <a:off x="7455205" y="1762126"/>
            <a:ext cx="501650" cy="634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80"/>
          <p:cNvSpPr txBox="1">
            <a:spLocks noChangeArrowheads="1"/>
          </p:cNvSpPr>
          <p:nvPr/>
        </p:nvSpPr>
        <p:spPr bwMode="auto">
          <a:xfrm>
            <a:off x="7974319" y="3022714"/>
            <a:ext cx="881973" cy="264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defTabSz="914400" eaLnBrk="0" hangingPunct="0">
              <a:lnSpc>
                <a:spcPct val="110000"/>
              </a:lnSpc>
              <a:buClrTx/>
              <a:buSzTx/>
              <a:buFontTx/>
              <a:buNone/>
            </a:pPr>
            <a:r>
              <a:rPr lang="en-US" sz="1100" b="1" dirty="0">
                <a:solidFill>
                  <a:srgbClr val="00B0F0"/>
                </a:solidFill>
                <a:ea typeface="+mn-ea"/>
              </a:rPr>
              <a:t>To SI Host</a:t>
            </a:r>
          </a:p>
        </p:txBody>
      </p:sp>
      <p:sp>
        <p:nvSpPr>
          <p:cNvPr id="112" name="TextBox 82"/>
          <p:cNvSpPr txBox="1">
            <a:spLocks noChangeArrowheads="1"/>
          </p:cNvSpPr>
          <p:nvPr/>
        </p:nvSpPr>
        <p:spPr bwMode="auto">
          <a:xfrm>
            <a:off x="7994955" y="1690296"/>
            <a:ext cx="920445" cy="264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defTabSz="914400" eaLnBrk="0" hangingPunct="0">
              <a:lnSpc>
                <a:spcPct val="110000"/>
              </a:lnSpc>
              <a:buClrTx/>
              <a:buSzTx/>
              <a:buFontTx/>
              <a:buNone/>
            </a:pPr>
            <a:r>
              <a:rPr lang="en-US" sz="1100" b="1" dirty="0">
                <a:solidFill>
                  <a:srgbClr val="FF0000"/>
                </a:solidFill>
                <a:ea typeface="+mn-ea"/>
              </a:rPr>
              <a:t>To SI Host </a:t>
            </a:r>
          </a:p>
        </p:txBody>
      </p:sp>
      <p:pic>
        <p:nvPicPr>
          <p:cNvPr id="28675" name="Picture 3" descr="C:\Users\E145685\AppData\Local\Microsoft\Windows\Temporary Internet Files\Content.IE5\GIDE5L2E\MC900431494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0519" y="3225915"/>
            <a:ext cx="285635" cy="285635"/>
          </a:xfrm>
          <a:prstGeom prst="rect">
            <a:avLst/>
          </a:prstGeom>
          <a:solidFill>
            <a:srgbClr val="FF0000"/>
          </a:solidFill>
        </p:spPr>
      </p:pic>
      <p:pic>
        <p:nvPicPr>
          <p:cNvPr id="113" name="Picture 3" descr="C:\Users\E145685\AppData\Local\Microsoft\Windows\Temporary Internet Files\Content.IE5\GIDE5L2E\MC900431494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2395" y="911225"/>
            <a:ext cx="266700" cy="266700"/>
          </a:xfrm>
          <a:prstGeom prst="rect">
            <a:avLst/>
          </a:prstGeom>
          <a:solidFill>
            <a:srgbClr val="00B0F0"/>
          </a:solidFill>
        </p:spPr>
      </p:pic>
      <p:pic>
        <p:nvPicPr>
          <p:cNvPr id="114" name="Picture 3" descr="C:\Users\E145685\AppData\Local\Microsoft\Windows\Temporary Internet Files\Content.IE5\GIDE5L2E\MC900431494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8095" y="1873250"/>
            <a:ext cx="266700" cy="266700"/>
          </a:xfrm>
          <a:prstGeom prst="rect">
            <a:avLst/>
          </a:prstGeom>
          <a:solidFill>
            <a:srgbClr val="00B0F0"/>
          </a:solidFill>
        </p:spPr>
      </p:pic>
      <p:pic>
        <p:nvPicPr>
          <p:cNvPr id="115" name="Picture 3" descr="C:\Users\E145685\AppData\Local\Microsoft\Windows\Temporary Internet Files\Content.IE5\GIDE5L2E\MC900431494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18145" y="1692275"/>
            <a:ext cx="266700" cy="266700"/>
          </a:xfrm>
          <a:prstGeom prst="rect">
            <a:avLst/>
          </a:prstGeom>
          <a:solidFill>
            <a:srgbClr val="00B0F0"/>
          </a:solidFill>
        </p:spPr>
      </p:pic>
      <p:pic>
        <p:nvPicPr>
          <p:cNvPr id="116" name="Picture 3" descr="C:\Users\E145685\AppData\Local\Microsoft\Windows\Temporary Internet Files\Content.IE5\GIDE5L2E\MC900431494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18145" y="1282700"/>
            <a:ext cx="266700" cy="266700"/>
          </a:xfrm>
          <a:prstGeom prst="rect">
            <a:avLst/>
          </a:prstGeom>
          <a:solidFill>
            <a:srgbClr val="00B0F0"/>
          </a:solidFill>
        </p:spPr>
      </p:pic>
      <p:pic>
        <p:nvPicPr>
          <p:cNvPr id="117" name="Picture 3" descr="C:\Users\E145685\AppData\Local\Microsoft\Windows\Temporary Internet Files\Content.IE5\GIDE5L2E\MC900431494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1494" y="2844915"/>
            <a:ext cx="285635" cy="285635"/>
          </a:xfrm>
          <a:prstGeom prst="rect">
            <a:avLst/>
          </a:prstGeom>
          <a:solidFill>
            <a:srgbClr val="FF0000"/>
          </a:solidFill>
        </p:spPr>
      </p:pic>
      <p:pic>
        <p:nvPicPr>
          <p:cNvPr id="118" name="Picture 3" descr="C:\Users\E145685\AppData\Local\Microsoft\Windows\Temporary Internet Files\Content.IE5\GIDE5L2E\MC900431494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7669" y="2473440"/>
            <a:ext cx="285635" cy="285635"/>
          </a:xfrm>
          <a:prstGeom prst="rect">
            <a:avLst/>
          </a:prstGeom>
          <a:solidFill>
            <a:srgbClr val="FF0000"/>
          </a:solidFill>
        </p:spPr>
      </p:pic>
      <p:pic>
        <p:nvPicPr>
          <p:cNvPr id="119" name="Picture 3" descr="C:\Users\E145685\AppData\Local\Microsoft\Windows\Temporary Internet Files\Content.IE5\GIDE5L2E\MC900431494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9944" y="2606790"/>
            <a:ext cx="285635" cy="285635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120" name="TextBox 96"/>
          <p:cNvSpPr txBox="1">
            <a:spLocks noChangeArrowheads="1"/>
          </p:cNvSpPr>
          <p:nvPr/>
        </p:nvSpPr>
        <p:spPr bwMode="auto">
          <a:xfrm>
            <a:off x="469014" y="5523325"/>
            <a:ext cx="726481" cy="2641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defTabSz="914400" eaLnBrk="0" hangingPunct="0">
              <a:lnSpc>
                <a:spcPct val="110000"/>
              </a:lnSpc>
              <a:buClrTx/>
              <a:buSzTx/>
              <a:buFontTx/>
              <a:buNone/>
            </a:pPr>
            <a:r>
              <a:rPr lang="en-US" sz="1100" b="1" dirty="0" err="1">
                <a:solidFill>
                  <a:srgbClr val="000000"/>
                </a:solidFill>
                <a:ea typeface="+mn-ea"/>
              </a:rPr>
              <a:t>node_id</a:t>
            </a:r>
            <a:endParaRPr lang="en-US" sz="1100" b="1" dirty="0">
              <a:solidFill>
                <a:srgbClr val="000000"/>
              </a:solidFill>
              <a:ea typeface="+mn-ea"/>
            </a:endParaRPr>
          </a:p>
        </p:txBody>
      </p:sp>
      <p:sp>
        <p:nvSpPr>
          <p:cNvPr id="121" name="TextBox 96"/>
          <p:cNvSpPr txBox="1">
            <a:spLocks noChangeArrowheads="1"/>
          </p:cNvSpPr>
          <p:nvPr/>
        </p:nvSpPr>
        <p:spPr bwMode="auto">
          <a:xfrm>
            <a:off x="1202439" y="5523325"/>
            <a:ext cx="873957" cy="2641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defTabSz="914400" eaLnBrk="0" hangingPunct="0">
              <a:lnSpc>
                <a:spcPct val="110000"/>
              </a:lnSpc>
              <a:buClrTx/>
              <a:buSzTx/>
              <a:buFontTx/>
              <a:buNone/>
            </a:pPr>
            <a:r>
              <a:rPr lang="en-US" sz="1100" b="1" dirty="0" err="1">
                <a:solidFill>
                  <a:srgbClr val="000000"/>
                </a:solidFill>
                <a:ea typeface="+mn-ea"/>
              </a:rPr>
              <a:t>partner_id</a:t>
            </a:r>
            <a:endParaRPr lang="en-US" sz="1100" b="1" dirty="0">
              <a:solidFill>
                <a:srgbClr val="000000"/>
              </a:solidFill>
              <a:ea typeface="+mn-ea"/>
            </a:endParaRPr>
          </a:p>
        </p:txBody>
      </p:sp>
      <p:sp>
        <p:nvSpPr>
          <p:cNvPr id="126" name="TextBox 96"/>
          <p:cNvSpPr txBox="1">
            <a:spLocks noChangeArrowheads="1"/>
          </p:cNvSpPr>
          <p:nvPr/>
        </p:nvSpPr>
        <p:spPr bwMode="auto">
          <a:xfrm>
            <a:off x="2078739" y="5523325"/>
            <a:ext cx="1165704" cy="2641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defTabSz="914400" eaLnBrk="0" hangingPunct="0">
              <a:lnSpc>
                <a:spcPct val="110000"/>
              </a:lnSpc>
              <a:buClrTx/>
              <a:buSzTx/>
              <a:buFontTx/>
              <a:buNone/>
            </a:pPr>
            <a:r>
              <a:rPr lang="en-US" sz="1100" b="1" dirty="0" err="1">
                <a:solidFill>
                  <a:srgbClr val="000000"/>
                </a:solidFill>
                <a:ea typeface="+mn-ea"/>
              </a:rPr>
              <a:t>hop_count</a:t>
            </a:r>
            <a:r>
              <a:rPr lang="en-US" sz="1100" b="1" dirty="0">
                <a:solidFill>
                  <a:srgbClr val="000000"/>
                </a:solidFill>
                <a:ea typeface="+mn-ea"/>
              </a:rPr>
              <a:t>(</a:t>
            </a:r>
            <a:r>
              <a:rPr lang="en-US" sz="1100" b="1" dirty="0" err="1">
                <a:solidFill>
                  <a:srgbClr val="000000"/>
                </a:solidFill>
                <a:ea typeface="+mn-ea"/>
              </a:rPr>
              <a:t>hc</a:t>
            </a:r>
            <a:r>
              <a:rPr lang="en-US" sz="1100" b="1" dirty="0">
                <a:solidFill>
                  <a:srgbClr val="000000"/>
                </a:solidFill>
                <a:ea typeface="+mn-ea"/>
              </a:rPr>
              <a:t>)</a:t>
            </a:r>
          </a:p>
        </p:txBody>
      </p:sp>
      <p:sp>
        <p:nvSpPr>
          <p:cNvPr id="127" name="TextBox 96"/>
          <p:cNvSpPr txBox="1">
            <a:spLocks noChangeArrowheads="1"/>
          </p:cNvSpPr>
          <p:nvPr/>
        </p:nvSpPr>
        <p:spPr bwMode="auto">
          <a:xfrm>
            <a:off x="3244872" y="5523325"/>
            <a:ext cx="1101584" cy="2641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defTabSz="914400" eaLnBrk="0" hangingPunct="0">
              <a:lnSpc>
                <a:spcPct val="110000"/>
              </a:lnSpc>
              <a:buClrTx/>
              <a:buSzTx/>
              <a:buFontTx/>
              <a:buNone/>
            </a:pPr>
            <a:r>
              <a:rPr lang="en-US" sz="1100" b="1" dirty="0">
                <a:solidFill>
                  <a:srgbClr val="000000"/>
                </a:solidFill>
                <a:ea typeface="+mn-ea"/>
              </a:rPr>
              <a:t>data(payload)</a:t>
            </a:r>
          </a:p>
        </p:txBody>
      </p:sp>
      <p:sp>
        <p:nvSpPr>
          <p:cNvPr id="128" name="TextBox 96"/>
          <p:cNvSpPr txBox="1">
            <a:spLocks noChangeArrowheads="1"/>
          </p:cNvSpPr>
          <p:nvPr/>
        </p:nvSpPr>
        <p:spPr bwMode="auto">
          <a:xfrm>
            <a:off x="4327999" y="5523325"/>
            <a:ext cx="1947969" cy="2641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defTabSz="914400" eaLnBrk="0" hangingPunct="0">
              <a:lnSpc>
                <a:spcPct val="110000"/>
              </a:lnSpc>
              <a:buClrTx/>
              <a:buSzTx/>
              <a:buFontTx/>
              <a:buNone/>
            </a:pPr>
            <a:r>
              <a:rPr lang="en-US" sz="1100" b="1" dirty="0" err="1">
                <a:solidFill>
                  <a:srgbClr val="000000"/>
                </a:solidFill>
                <a:ea typeface="+mn-ea"/>
              </a:rPr>
              <a:t>pair_congruency_flag</a:t>
            </a:r>
            <a:r>
              <a:rPr lang="en-US" sz="1100" b="1" dirty="0">
                <a:solidFill>
                  <a:srgbClr val="000000"/>
                </a:solidFill>
                <a:ea typeface="+mn-ea"/>
              </a:rPr>
              <a:t> (pc)</a:t>
            </a:r>
          </a:p>
        </p:txBody>
      </p:sp>
      <p:sp>
        <p:nvSpPr>
          <p:cNvPr id="129" name="TextBox 96"/>
          <p:cNvSpPr txBox="1">
            <a:spLocks noChangeArrowheads="1"/>
          </p:cNvSpPr>
          <p:nvPr/>
        </p:nvSpPr>
        <p:spPr bwMode="auto">
          <a:xfrm>
            <a:off x="6279281" y="5534211"/>
            <a:ext cx="1481496" cy="2641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defTabSz="914400" eaLnBrk="0" hangingPunct="0">
              <a:lnSpc>
                <a:spcPct val="110000"/>
              </a:lnSpc>
              <a:buClrTx/>
              <a:buSzTx/>
              <a:buFontTx/>
              <a:buNone/>
            </a:pPr>
            <a:r>
              <a:rPr lang="en-US" sz="1100" b="1" dirty="0" err="1">
                <a:solidFill>
                  <a:srgbClr val="000000"/>
                </a:solidFill>
                <a:ea typeface="+mn-ea"/>
              </a:rPr>
              <a:t>integrity_status</a:t>
            </a:r>
            <a:r>
              <a:rPr lang="en-US" sz="1100" b="1" dirty="0">
                <a:solidFill>
                  <a:srgbClr val="000000"/>
                </a:solidFill>
                <a:ea typeface="+mn-ea"/>
              </a:rPr>
              <a:t> (is)</a:t>
            </a:r>
          </a:p>
        </p:txBody>
      </p:sp>
      <p:sp>
        <p:nvSpPr>
          <p:cNvPr id="130" name="TextBox 80"/>
          <p:cNvSpPr txBox="1">
            <a:spLocks noChangeArrowheads="1"/>
          </p:cNvSpPr>
          <p:nvPr/>
        </p:nvSpPr>
        <p:spPr bwMode="auto">
          <a:xfrm>
            <a:off x="693739" y="5252017"/>
            <a:ext cx="1297150" cy="264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defTabSz="914400" eaLnBrk="0" hangingPunct="0">
              <a:lnSpc>
                <a:spcPct val="110000"/>
              </a:lnSpc>
              <a:buClrTx/>
              <a:buSzTx/>
              <a:buFontTx/>
              <a:buNone/>
            </a:pPr>
            <a:r>
              <a:rPr lang="en-US" sz="1100" b="1" dirty="0">
                <a:solidFill>
                  <a:srgbClr val="000000"/>
                </a:solidFill>
                <a:ea typeface="+mn-ea"/>
              </a:rPr>
              <a:t>Message Format</a:t>
            </a:r>
          </a:p>
        </p:txBody>
      </p:sp>
      <p:cxnSp>
        <p:nvCxnSpPr>
          <p:cNvPr id="131" name="Straight Arrow Connector 130"/>
          <p:cNvCxnSpPr/>
          <p:nvPr/>
        </p:nvCxnSpPr>
        <p:spPr bwMode="auto">
          <a:xfrm flipH="1" flipV="1">
            <a:off x="923925" y="5791200"/>
            <a:ext cx="190500" cy="495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 bwMode="auto">
          <a:xfrm flipV="1">
            <a:off x="1114425" y="5838826"/>
            <a:ext cx="457200" cy="4286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 bwMode="auto">
          <a:xfrm flipV="1">
            <a:off x="1085850" y="5857875"/>
            <a:ext cx="1285875" cy="4095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 bwMode="auto">
          <a:xfrm flipV="1">
            <a:off x="1114425" y="5838826"/>
            <a:ext cx="2295525" cy="4381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80"/>
          <p:cNvSpPr txBox="1">
            <a:spLocks noChangeArrowheads="1"/>
          </p:cNvSpPr>
          <p:nvPr/>
        </p:nvSpPr>
        <p:spPr bwMode="auto">
          <a:xfrm>
            <a:off x="579439" y="6302489"/>
            <a:ext cx="2318263" cy="46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defTabSz="914400" eaLnBrk="0" hangingPunct="0">
              <a:lnSpc>
                <a:spcPct val="110000"/>
              </a:lnSpc>
              <a:buClrTx/>
              <a:buSzTx/>
              <a:buFontTx/>
              <a:buNone/>
            </a:pPr>
            <a:r>
              <a:rPr lang="en-US" sz="1100" b="1" dirty="0">
                <a:solidFill>
                  <a:srgbClr val="000000"/>
                </a:solidFill>
                <a:ea typeface="+mn-ea"/>
              </a:rPr>
              <a:t>Initialized by Source Pair (1 &amp; 2)</a:t>
            </a:r>
          </a:p>
          <a:p>
            <a:pPr algn="l" defTabSz="914400" eaLnBrk="0" hangingPunct="0">
              <a:lnSpc>
                <a:spcPct val="110000"/>
              </a:lnSpc>
              <a:buClrTx/>
              <a:buSzTx/>
              <a:buFontTx/>
              <a:buNone/>
            </a:pPr>
            <a:r>
              <a:rPr lang="en-US" sz="1100" b="1" dirty="0" err="1">
                <a:solidFill>
                  <a:srgbClr val="000000"/>
                </a:solidFill>
                <a:ea typeface="+mn-ea"/>
              </a:rPr>
              <a:t>hc</a:t>
            </a:r>
            <a:r>
              <a:rPr lang="en-US" sz="1100" b="1" dirty="0">
                <a:solidFill>
                  <a:srgbClr val="000000"/>
                </a:solidFill>
                <a:ea typeface="+mn-ea"/>
              </a:rPr>
              <a:t> = 0, pc=false, is = true</a:t>
            </a:r>
          </a:p>
        </p:txBody>
      </p:sp>
      <p:cxnSp>
        <p:nvCxnSpPr>
          <p:cNvPr id="146" name="Straight Arrow Connector 145"/>
          <p:cNvCxnSpPr/>
          <p:nvPr/>
        </p:nvCxnSpPr>
        <p:spPr bwMode="auto">
          <a:xfrm flipH="1" flipV="1">
            <a:off x="4610101" y="5819778"/>
            <a:ext cx="9524" cy="4095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80"/>
          <p:cNvSpPr txBox="1">
            <a:spLocks noChangeArrowheads="1"/>
          </p:cNvSpPr>
          <p:nvPr/>
        </p:nvSpPr>
        <p:spPr bwMode="auto">
          <a:xfrm>
            <a:off x="3013982" y="6207053"/>
            <a:ext cx="3973286" cy="46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914400" eaLnBrk="0" hangingPunct="0">
              <a:lnSpc>
                <a:spcPct val="110000"/>
              </a:lnSpc>
              <a:buClrTx/>
              <a:buSzTx/>
              <a:buFontTx/>
              <a:buNone/>
            </a:pPr>
            <a:r>
              <a:rPr lang="en-US" sz="1100" b="1" dirty="0">
                <a:solidFill>
                  <a:srgbClr val="000000"/>
                </a:solidFill>
                <a:ea typeface="+mn-ea"/>
              </a:rPr>
              <a:t>Updated by nodes adjacent to Source Pair (3 &amp; 8) and retained by all. Protected by 3,4,7,8 guardians</a:t>
            </a:r>
          </a:p>
        </p:txBody>
      </p:sp>
      <p:cxnSp>
        <p:nvCxnSpPr>
          <p:cNvPr id="150" name="Straight Arrow Connector 149"/>
          <p:cNvCxnSpPr/>
          <p:nvPr/>
        </p:nvCxnSpPr>
        <p:spPr bwMode="auto">
          <a:xfrm flipH="1" flipV="1">
            <a:off x="2771776" y="5829303"/>
            <a:ext cx="4640035" cy="3864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 bwMode="auto">
          <a:xfrm flipH="1" flipV="1">
            <a:off x="6619876" y="5800728"/>
            <a:ext cx="813706" cy="4150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80"/>
          <p:cNvSpPr txBox="1">
            <a:spLocks noChangeArrowheads="1"/>
          </p:cNvSpPr>
          <p:nvPr/>
        </p:nvSpPr>
        <p:spPr bwMode="auto">
          <a:xfrm>
            <a:off x="6776132" y="6238535"/>
            <a:ext cx="2398413" cy="27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defTabSz="914400" eaLnBrk="0" hangingPunct="0">
              <a:lnSpc>
                <a:spcPct val="110000"/>
              </a:lnSpc>
              <a:buClrTx/>
              <a:buSzTx/>
              <a:buFontTx/>
              <a:buNone/>
            </a:pPr>
            <a:r>
              <a:rPr lang="en-US" sz="1100" b="1" dirty="0">
                <a:solidFill>
                  <a:srgbClr val="000000"/>
                </a:solidFill>
                <a:ea typeface="+mn-ea"/>
              </a:rPr>
              <a:t>Updated by all nodes (3,4,5,6,7,8)</a:t>
            </a:r>
          </a:p>
        </p:txBody>
      </p:sp>
      <p:sp>
        <p:nvSpPr>
          <p:cNvPr id="158" name="Oval 157"/>
          <p:cNvSpPr/>
          <p:nvPr/>
        </p:nvSpPr>
        <p:spPr bwMode="auto">
          <a:xfrm rot="19833542">
            <a:off x="1929117" y="673100"/>
            <a:ext cx="398463" cy="1009650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14400" eaLnBrk="0" hangingPunct="0">
              <a:lnSpc>
                <a:spcPct val="110000"/>
              </a:lnSpc>
              <a:buClrTx/>
              <a:buSzTx/>
              <a:buFontTx/>
              <a:buNone/>
              <a:defRPr/>
            </a:pPr>
            <a:endParaRPr lang="en-US" sz="3600" b="1">
              <a:solidFill>
                <a:srgbClr val="000000"/>
              </a:solidFill>
            </a:endParaRPr>
          </a:p>
        </p:txBody>
      </p:sp>
      <p:sp>
        <p:nvSpPr>
          <p:cNvPr id="159" name="Oval 158"/>
          <p:cNvSpPr/>
          <p:nvPr/>
        </p:nvSpPr>
        <p:spPr bwMode="auto">
          <a:xfrm rot="4252606">
            <a:off x="1871967" y="1454150"/>
            <a:ext cx="398463" cy="1009650"/>
          </a:xfrm>
          <a:prstGeom prst="ellipse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14400" eaLnBrk="0" hangingPunct="0">
              <a:lnSpc>
                <a:spcPct val="110000"/>
              </a:lnSpc>
              <a:buClrTx/>
              <a:buSzTx/>
              <a:buFontTx/>
              <a:buNone/>
              <a:defRPr/>
            </a:pPr>
            <a:endParaRPr lang="en-US" sz="3600" b="1">
              <a:solidFill>
                <a:srgbClr val="000000"/>
              </a:solidFill>
            </a:endParaRPr>
          </a:p>
        </p:txBody>
      </p:sp>
      <p:sp>
        <p:nvSpPr>
          <p:cNvPr id="160" name="TextBox 80"/>
          <p:cNvSpPr txBox="1">
            <a:spLocks noChangeArrowheads="1"/>
          </p:cNvSpPr>
          <p:nvPr/>
        </p:nvSpPr>
        <p:spPr bwMode="auto">
          <a:xfrm>
            <a:off x="1554469" y="498589"/>
            <a:ext cx="849913" cy="264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defTabSz="914400" eaLnBrk="0" hangingPunct="0">
              <a:lnSpc>
                <a:spcPct val="110000"/>
              </a:lnSpc>
              <a:buClrTx/>
              <a:buSzTx/>
              <a:buFontTx/>
              <a:buNone/>
            </a:pPr>
            <a:r>
              <a:rPr lang="en-US" sz="1100" b="1" dirty="0">
                <a:solidFill>
                  <a:srgbClr val="317023"/>
                </a:solidFill>
                <a:ea typeface="+mn-ea"/>
              </a:rPr>
              <a:t>clockwise</a:t>
            </a:r>
          </a:p>
        </p:txBody>
      </p:sp>
      <p:sp>
        <p:nvSpPr>
          <p:cNvPr id="161" name="TextBox 80"/>
          <p:cNvSpPr txBox="1">
            <a:spLocks noChangeArrowheads="1"/>
          </p:cNvSpPr>
          <p:nvPr/>
        </p:nvSpPr>
        <p:spPr bwMode="auto">
          <a:xfrm>
            <a:off x="1649719" y="2146414"/>
            <a:ext cx="1414170" cy="264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defTabSz="914400" eaLnBrk="0" hangingPunct="0">
              <a:lnSpc>
                <a:spcPct val="110000"/>
              </a:lnSpc>
              <a:buClrTx/>
              <a:buSzTx/>
              <a:buFontTx/>
              <a:buNone/>
            </a:pPr>
            <a:r>
              <a:rPr lang="en-US" sz="1100" b="1" dirty="0">
                <a:solidFill>
                  <a:srgbClr val="7030A0"/>
                </a:solidFill>
                <a:ea typeface="+mn-ea"/>
              </a:rPr>
              <a:t>counter-clockwise</a:t>
            </a:r>
          </a:p>
        </p:txBody>
      </p:sp>
      <p:sp>
        <p:nvSpPr>
          <p:cNvPr id="162" name="TextBox 80"/>
          <p:cNvSpPr txBox="1">
            <a:spLocks noChangeArrowheads="1"/>
          </p:cNvSpPr>
          <p:nvPr/>
        </p:nvSpPr>
        <p:spPr bwMode="auto">
          <a:xfrm rot="18949152">
            <a:off x="4450069" y="3946639"/>
            <a:ext cx="825867" cy="264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defTabSz="914400" eaLnBrk="0" hangingPunct="0">
              <a:lnSpc>
                <a:spcPct val="110000"/>
              </a:lnSpc>
              <a:buClrTx/>
              <a:buSzTx/>
              <a:buFontTx/>
              <a:buNone/>
            </a:pPr>
            <a:r>
              <a:rPr lang="en-US" sz="1100" b="1" dirty="0">
                <a:solidFill>
                  <a:srgbClr val="000000"/>
                </a:solidFill>
                <a:ea typeface="+mn-ea"/>
              </a:rPr>
              <a:t>skip links</a:t>
            </a:r>
          </a:p>
        </p:txBody>
      </p:sp>
      <p:sp>
        <p:nvSpPr>
          <p:cNvPr id="163" name="TextBox 80"/>
          <p:cNvSpPr txBox="1">
            <a:spLocks noChangeArrowheads="1"/>
          </p:cNvSpPr>
          <p:nvPr/>
        </p:nvSpPr>
        <p:spPr bwMode="auto">
          <a:xfrm rot="1565237">
            <a:off x="5145395" y="3718040"/>
            <a:ext cx="825867" cy="264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defTabSz="914400" eaLnBrk="0" hangingPunct="0">
              <a:lnSpc>
                <a:spcPct val="110000"/>
              </a:lnSpc>
              <a:buClrTx/>
              <a:buSzTx/>
              <a:buFontTx/>
              <a:buNone/>
            </a:pPr>
            <a:r>
              <a:rPr lang="en-US" sz="1100" b="1" dirty="0">
                <a:solidFill>
                  <a:srgbClr val="000000"/>
                </a:solidFill>
                <a:ea typeface="+mn-ea"/>
              </a:rPr>
              <a:t>skip links</a:t>
            </a:r>
          </a:p>
        </p:txBody>
      </p:sp>
      <p:sp>
        <p:nvSpPr>
          <p:cNvPr id="164" name="TextBox 80"/>
          <p:cNvSpPr txBox="1">
            <a:spLocks noChangeArrowheads="1"/>
          </p:cNvSpPr>
          <p:nvPr/>
        </p:nvSpPr>
        <p:spPr bwMode="auto">
          <a:xfrm>
            <a:off x="4028099" y="4358525"/>
            <a:ext cx="926857" cy="27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defTabSz="914400" eaLnBrk="0" hangingPunct="0">
              <a:lnSpc>
                <a:spcPct val="110000"/>
              </a:lnSpc>
              <a:buClrTx/>
              <a:buSzTx/>
              <a:buFontTx/>
              <a:buNone/>
            </a:pPr>
            <a:r>
              <a:rPr lang="en-US" sz="1100" b="1" dirty="0">
                <a:solidFill>
                  <a:srgbClr val="000000"/>
                </a:solidFill>
                <a:ea typeface="+mn-ea"/>
              </a:rPr>
              <a:t>direct links</a:t>
            </a:r>
          </a:p>
        </p:txBody>
      </p:sp>
      <p:sp>
        <p:nvSpPr>
          <p:cNvPr id="165" name="TextBox 80"/>
          <p:cNvSpPr txBox="1">
            <a:spLocks noChangeArrowheads="1"/>
          </p:cNvSpPr>
          <p:nvPr/>
        </p:nvSpPr>
        <p:spPr bwMode="auto">
          <a:xfrm rot="19583916">
            <a:off x="5704499" y="3777500"/>
            <a:ext cx="926857" cy="27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defTabSz="914400" eaLnBrk="0" hangingPunct="0">
              <a:lnSpc>
                <a:spcPct val="110000"/>
              </a:lnSpc>
              <a:buClrTx/>
              <a:buSzTx/>
              <a:buFontTx/>
              <a:buNone/>
            </a:pPr>
            <a:r>
              <a:rPr lang="en-US" sz="1100" b="1" dirty="0">
                <a:solidFill>
                  <a:srgbClr val="000000"/>
                </a:solidFill>
                <a:ea typeface="+mn-ea"/>
              </a:rPr>
              <a:t>direct links</a:t>
            </a:r>
          </a:p>
        </p:txBody>
      </p:sp>
      <p:sp>
        <p:nvSpPr>
          <p:cNvPr id="90" name="Down Arrow 89"/>
          <p:cNvSpPr/>
          <p:nvPr/>
        </p:nvSpPr>
        <p:spPr bwMode="auto">
          <a:xfrm>
            <a:off x="368752" y="5040086"/>
            <a:ext cx="228600" cy="391885"/>
          </a:xfrm>
          <a:prstGeom prst="downArrow">
            <a:avLst/>
          </a:prstGeom>
          <a:solidFill>
            <a:schemeClr val="tx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algn="l" defTabSz="914400" eaLnBrk="0" hangingPunct="0">
              <a:lnSpc>
                <a:spcPct val="110000"/>
              </a:lnSpc>
              <a:buClrTx/>
              <a:buSzTx/>
              <a:buFontTx/>
              <a:buNone/>
            </a:pPr>
            <a:endParaRPr lang="en-US" sz="5400" b="1">
              <a:solidFill>
                <a:srgbClr val="000000"/>
              </a:solidFill>
              <a:ea typeface="+mn-ea"/>
            </a:endParaRPr>
          </a:p>
        </p:txBody>
      </p:sp>
      <p:sp>
        <p:nvSpPr>
          <p:cNvPr id="91" name="TextBox 80"/>
          <p:cNvSpPr txBox="1">
            <a:spLocks noChangeArrowheads="1"/>
          </p:cNvSpPr>
          <p:nvPr/>
        </p:nvSpPr>
        <p:spPr bwMode="auto">
          <a:xfrm>
            <a:off x="161925" y="4620641"/>
            <a:ext cx="1539204" cy="450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defTabSz="914400" eaLnBrk="0" hangingPunct="0">
              <a:lnSpc>
                <a:spcPct val="110000"/>
              </a:lnSpc>
              <a:buClrTx/>
              <a:buSzTx/>
              <a:buFontTx/>
              <a:buNone/>
            </a:pPr>
            <a:r>
              <a:rPr lang="en-US" sz="1100" b="1" dirty="0">
                <a:solidFill>
                  <a:srgbClr val="000000"/>
                </a:solidFill>
                <a:ea typeface="+mn-ea"/>
              </a:rPr>
              <a:t>First bit on the wire </a:t>
            </a:r>
          </a:p>
          <a:p>
            <a:pPr algn="l" defTabSz="914400" eaLnBrk="0" hangingPunct="0">
              <a:lnSpc>
                <a:spcPct val="110000"/>
              </a:lnSpc>
              <a:buClrTx/>
              <a:buSzTx/>
              <a:buFontTx/>
              <a:buNone/>
            </a:pPr>
            <a:r>
              <a:rPr lang="en-US" sz="1100" b="1" dirty="0">
                <a:solidFill>
                  <a:srgbClr val="000000"/>
                </a:solidFill>
                <a:ea typeface="+mn-ea"/>
              </a:rPr>
              <a:t>during transmission</a:t>
            </a:r>
          </a:p>
        </p:txBody>
      </p:sp>
      <p:sp>
        <p:nvSpPr>
          <p:cNvPr id="92" name="Down Arrow 91"/>
          <p:cNvSpPr/>
          <p:nvPr/>
        </p:nvSpPr>
        <p:spPr bwMode="auto">
          <a:xfrm>
            <a:off x="7607751" y="5061857"/>
            <a:ext cx="228600" cy="391885"/>
          </a:xfrm>
          <a:prstGeom prst="downArrow">
            <a:avLst/>
          </a:prstGeom>
          <a:solidFill>
            <a:schemeClr val="tx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algn="l" defTabSz="914400" eaLnBrk="0" hangingPunct="0">
              <a:lnSpc>
                <a:spcPct val="110000"/>
              </a:lnSpc>
              <a:buClrTx/>
              <a:buSzTx/>
              <a:buFontTx/>
              <a:buNone/>
            </a:pPr>
            <a:endParaRPr lang="en-US" sz="5400" b="1">
              <a:solidFill>
                <a:srgbClr val="000000"/>
              </a:solidFill>
              <a:ea typeface="+mn-ea"/>
            </a:endParaRPr>
          </a:p>
        </p:txBody>
      </p:sp>
      <p:sp>
        <p:nvSpPr>
          <p:cNvPr id="94" name="TextBox 80"/>
          <p:cNvSpPr txBox="1">
            <a:spLocks noChangeArrowheads="1"/>
          </p:cNvSpPr>
          <p:nvPr/>
        </p:nvSpPr>
        <p:spPr bwMode="auto">
          <a:xfrm>
            <a:off x="7455354" y="4609755"/>
            <a:ext cx="1539204" cy="46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defTabSz="914400" eaLnBrk="0" hangingPunct="0">
              <a:lnSpc>
                <a:spcPct val="110000"/>
              </a:lnSpc>
              <a:buClrTx/>
              <a:buSzTx/>
              <a:buFontTx/>
              <a:buNone/>
            </a:pPr>
            <a:r>
              <a:rPr lang="en-US" sz="1100" b="1" dirty="0">
                <a:solidFill>
                  <a:srgbClr val="000000"/>
                </a:solidFill>
                <a:ea typeface="+mn-ea"/>
              </a:rPr>
              <a:t>Last bit on the wire </a:t>
            </a:r>
          </a:p>
          <a:p>
            <a:pPr algn="l" defTabSz="914400" eaLnBrk="0" hangingPunct="0">
              <a:lnSpc>
                <a:spcPct val="110000"/>
              </a:lnSpc>
              <a:buClrTx/>
              <a:buSzTx/>
              <a:buFontTx/>
              <a:buNone/>
            </a:pPr>
            <a:r>
              <a:rPr lang="en-US" sz="1100" b="1" dirty="0">
                <a:solidFill>
                  <a:srgbClr val="000000"/>
                </a:solidFill>
                <a:ea typeface="+mn-ea"/>
              </a:rPr>
              <a:t>during transmission</a:t>
            </a:r>
          </a:p>
        </p:txBody>
      </p:sp>
      <p:cxnSp>
        <p:nvCxnSpPr>
          <p:cNvPr id="95" name="Straight Arrow Connector 94"/>
          <p:cNvCxnSpPr/>
          <p:nvPr/>
        </p:nvCxnSpPr>
        <p:spPr bwMode="auto">
          <a:xfrm flipV="1">
            <a:off x="1103539" y="5823857"/>
            <a:ext cx="5372100" cy="453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 bwMode="auto">
          <a:xfrm flipV="1">
            <a:off x="1076325" y="5791200"/>
            <a:ext cx="3657600" cy="4680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FFFFFF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699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699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3354</TotalTime>
  <Words>112</Words>
  <Application>Microsoft Office PowerPoint</Application>
  <PresentationFormat>On-screen Show (4:3)</PresentationFormat>
  <Paragraphs>39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1_Default Design</vt:lpstr>
      <vt:lpstr>Slide 1</vt:lpstr>
    </vt:vector>
  </TitlesOfParts>
  <Company>Galois,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Varadarajan, Srivatsan (MN10)</dc:creator>
  <cp:lastModifiedBy>Varadarajan, Srivatsan (MN10)</cp:lastModifiedBy>
  <cp:revision>139</cp:revision>
  <cp:lastPrinted>2009-04-22T19:24:48Z</cp:lastPrinted>
  <dcterms:created xsi:type="dcterms:W3CDTF">2009-08-10T22:29:06Z</dcterms:created>
  <dcterms:modified xsi:type="dcterms:W3CDTF">2015-07-21T09:47:03Z</dcterms:modified>
</cp:coreProperties>
</file>