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3C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 userDrawn="1"/>
        </p:nvGrpSpPr>
        <p:grpSpPr bwMode="auto">
          <a:xfrm>
            <a:off x="1588" y="4803775"/>
            <a:ext cx="9140825" cy="2054225"/>
            <a:chOff x="1" y="3026"/>
            <a:chExt cx="5758" cy="1294"/>
          </a:xfrm>
        </p:grpSpPr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1" y="3026"/>
              <a:ext cx="5758" cy="288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2879" y="0"/>
                </a:cxn>
                <a:cxn ang="0">
                  <a:pos x="5758" y="314"/>
                </a:cxn>
              </a:cxnLst>
              <a:rect l="0" t="0" r="r" b="b"/>
              <a:pathLst>
                <a:path w="5758" h="314">
                  <a:moveTo>
                    <a:pt x="0" y="314"/>
                  </a:moveTo>
                  <a:cubicBezTo>
                    <a:pt x="959" y="157"/>
                    <a:pt x="1919" y="0"/>
                    <a:pt x="2879" y="0"/>
                  </a:cubicBezTo>
                  <a:cubicBezTo>
                    <a:pt x="3839" y="0"/>
                    <a:pt x="4798" y="157"/>
                    <a:pt x="5758" y="31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5400" b="1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1" y="3314"/>
              <a:ext cx="5758" cy="1006"/>
            </a:xfrm>
            <a:prstGeom prst="rect">
              <a:avLst/>
            </a:prstGeom>
            <a:solidFill>
              <a:schemeClr val="bg1"/>
            </a:solidFill>
            <a:ln w="12699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5400" b="1">
                <a:solidFill>
                  <a:srgbClr val="000000"/>
                </a:solidFill>
                <a:ea typeface="ＭＳ Ｐゴシック" charset="0"/>
              </a:endParaRPr>
            </a:p>
          </p:txBody>
        </p:sp>
      </p:grpSp>
      <p:pic>
        <p:nvPicPr>
          <p:cNvPr id="7" name="Picture 7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900" y="5903913"/>
            <a:ext cx="1835150" cy="33972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sp>
        <p:nvSpPr>
          <p:cNvPr id="196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87438"/>
            <a:ext cx="7772400" cy="1905000"/>
          </a:xfrm>
        </p:spPr>
        <p:txBody>
          <a:bodyPr/>
          <a:lstStyle>
            <a:lvl1pPr algn="ctr">
              <a:lnSpc>
                <a:spcPct val="85000"/>
              </a:lnSpc>
              <a:spcBef>
                <a:spcPct val="15000"/>
              </a:spcBef>
              <a:defRPr sz="4400"/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95625"/>
            <a:ext cx="6400800" cy="1436688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rgbClr val="0053A5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2725" y="106363"/>
            <a:ext cx="1998663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3563" y="106363"/>
            <a:ext cx="584676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106363"/>
            <a:ext cx="7997825" cy="468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3563" y="992188"/>
            <a:ext cx="3922712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92188"/>
            <a:ext cx="3922713" cy="2439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584575"/>
            <a:ext cx="3922713" cy="2439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106363"/>
            <a:ext cx="7997825" cy="468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3563" y="992188"/>
            <a:ext cx="3922712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92188"/>
            <a:ext cx="3922713" cy="2439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584575"/>
            <a:ext cx="3922713" cy="2439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106363"/>
            <a:ext cx="7997825" cy="468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3563" y="992188"/>
            <a:ext cx="3922712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92188"/>
            <a:ext cx="3922713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63563" y="106363"/>
            <a:ext cx="7997825" cy="591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3563" y="992188"/>
            <a:ext cx="3922712" cy="503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92188"/>
            <a:ext cx="3922713" cy="503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106363"/>
            <a:ext cx="7997825" cy="468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#1 Title – 28 Pt. Arial Bold Title Case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563" y="992188"/>
            <a:ext cx="7997825" cy="5032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Bullet level – 24 pt. Arial bold sentence case</a:t>
            </a:r>
          </a:p>
          <a:p>
            <a:pPr lvl="1"/>
            <a:r>
              <a:rPr lang="en-US" smtClean="0"/>
              <a:t>Second level – 20 pt. Arial bold sentence case</a:t>
            </a:r>
          </a:p>
          <a:p>
            <a:pPr lvl="2"/>
            <a:r>
              <a:rPr lang="en-US" smtClean="0"/>
              <a:t>Third level – 18 pt. Arial sentence case</a:t>
            </a:r>
          </a:p>
          <a:p>
            <a:pPr lvl="3"/>
            <a:r>
              <a:rPr lang="en-US" smtClean="0"/>
              <a:t>Third level – 16 pt. Arial sentence case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>
    <p:wipe dir="r"/>
  </p:transition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174625" indent="-174625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DC241F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8275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0053A5"/>
        </a:buClr>
        <a:buSzPct val="120000"/>
        <a:buFont typeface="Arial" charset="0"/>
        <a:buChar char="-"/>
        <a:defRPr sz="2000" b="1">
          <a:solidFill>
            <a:schemeClr val="tx1"/>
          </a:solidFill>
          <a:latin typeface="+mn-lt"/>
        </a:defRPr>
      </a:lvl2pPr>
      <a:lvl3pPr marL="738188" indent="-166688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317023"/>
        </a:buClr>
        <a:buSzPct val="90000"/>
        <a:buFont typeface="Wingdings" pitchFamily="2" charset="2"/>
        <a:buChar char="w"/>
        <a:defRPr>
          <a:solidFill>
            <a:schemeClr val="tx1"/>
          </a:solidFill>
          <a:latin typeface="+mn-lt"/>
        </a:defRPr>
      </a:lvl3pPr>
      <a:lvl4pPr marL="973138" indent="-12065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4pPr>
      <a:lvl5pPr marL="2330450" indent="-27146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3714070" y="1002006"/>
            <a:ext cx="617537" cy="50006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600" b="1" dirty="0">
              <a:solidFill>
                <a:srgbClr val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024743" y="622594"/>
            <a:ext cx="1722665" cy="5197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2427514" y="1319280"/>
            <a:ext cx="1243693" cy="517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80"/>
          <p:cNvSpPr txBox="1">
            <a:spLocks noChangeArrowheads="1"/>
          </p:cNvSpPr>
          <p:nvPr/>
        </p:nvSpPr>
        <p:spPr bwMode="auto">
          <a:xfrm rot="929973">
            <a:off x="2604193" y="590969"/>
            <a:ext cx="466794" cy="264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317023"/>
                </a:solidFill>
                <a:ea typeface="ＭＳ Ｐゴシック" charset="0"/>
              </a:rPr>
              <a:t>skip</a:t>
            </a:r>
          </a:p>
        </p:txBody>
      </p:sp>
      <p:sp>
        <p:nvSpPr>
          <p:cNvPr id="12" name="TextBox 80"/>
          <p:cNvSpPr txBox="1">
            <a:spLocks noChangeArrowheads="1"/>
          </p:cNvSpPr>
          <p:nvPr/>
        </p:nvSpPr>
        <p:spPr bwMode="auto">
          <a:xfrm rot="245275">
            <a:off x="2521031" y="1037274"/>
            <a:ext cx="567784" cy="264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317023"/>
                </a:solidFill>
                <a:ea typeface="ＭＳ Ｐゴシック" charset="0"/>
              </a:rPr>
              <a:t>direct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4376057" y="774993"/>
            <a:ext cx="1948543" cy="370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80"/>
          <p:cNvSpPr txBox="1">
            <a:spLocks noChangeArrowheads="1"/>
          </p:cNvSpPr>
          <p:nvPr/>
        </p:nvSpPr>
        <p:spPr bwMode="auto">
          <a:xfrm rot="20598934">
            <a:off x="4585381" y="797789"/>
            <a:ext cx="466794" cy="264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317023"/>
                </a:solidFill>
                <a:ea typeface="ＭＳ Ｐゴシック" charset="0"/>
              </a:rPr>
              <a:t>skip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4365171" y="1351937"/>
            <a:ext cx="1243693" cy="517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80"/>
          <p:cNvSpPr txBox="1">
            <a:spLocks noChangeArrowheads="1"/>
          </p:cNvSpPr>
          <p:nvPr/>
        </p:nvSpPr>
        <p:spPr bwMode="auto">
          <a:xfrm>
            <a:off x="4676402" y="1135245"/>
            <a:ext cx="567784" cy="264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317023"/>
                </a:solidFill>
                <a:ea typeface="ＭＳ Ｐゴシック" charset="0"/>
              </a:rPr>
              <a:t>direct</a:t>
            </a:r>
          </a:p>
        </p:txBody>
      </p:sp>
      <p:pic>
        <p:nvPicPr>
          <p:cNvPr id="18" name="Picture 3" descr="C:\Users\E145685\AppData\Local\Microsoft\Windows\Temporary Internet Files\Content.IE5\GIDE5L2E\MC90043149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9178" y="749255"/>
            <a:ext cx="285635" cy="285635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19" name="Picture 3" descr="C:\Users\E145685\AppData\Local\Microsoft\Windows\Temporary Internet Files\Content.IE5\GIDE5L2E\MC900431494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8551" y="1127419"/>
            <a:ext cx="266700" cy="266700"/>
          </a:xfrm>
          <a:prstGeom prst="rect">
            <a:avLst/>
          </a:prstGeom>
          <a:solidFill>
            <a:srgbClr val="00B0F0"/>
          </a:solidFill>
        </p:spPr>
      </p:pic>
      <p:sp>
        <p:nvSpPr>
          <p:cNvPr id="21" name="Oval 20"/>
          <p:cNvSpPr/>
          <p:nvPr/>
        </p:nvSpPr>
        <p:spPr bwMode="auto">
          <a:xfrm>
            <a:off x="23800" y="3449139"/>
            <a:ext cx="1249816" cy="76361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</a:rPr>
              <a:t>Message received on skip &amp; direct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0" y="1936005"/>
            <a:ext cx="1249816" cy="76361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</a:rPr>
              <a:t>Message received on skip only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055" y="5365003"/>
            <a:ext cx="1249816" cy="76361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b="1" dirty="0">
                <a:solidFill>
                  <a:srgbClr val="000000"/>
                </a:solidFill>
              </a:rPr>
              <a:t>Message received on direct only</a:t>
            </a:r>
            <a:endParaRPr lang="en-US" sz="1050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1273615" y="3842618"/>
            <a:ext cx="348349" cy="1094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36557" y="3592277"/>
            <a:ext cx="150223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 dirty="0" err="1">
                <a:solidFill>
                  <a:srgbClr val="000000"/>
                </a:solidFill>
                <a:ea typeface="ＭＳ Ｐゴシック" charset="0"/>
              </a:rPr>
              <a:t>hc</a:t>
            </a: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 &amp; pc  validation based on </a:t>
            </a:r>
            <a:r>
              <a:rPr lang="en-US" sz="1100" b="1" dirty="0" err="1">
                <a:solidFill>
                  <a:srgbClr val="000000"/>
                </a:solidFill>
                <a:ea typeface="ＭＳ Ｐゴシック" charset="0"/>
              </a:rPr>
              <a:t>node_id</a:t>
            </a: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 on </a:t>
            </a:r>
            <a:r>
              <a:rPr lang="en-US" sz="1100" b="1" u="sng" dirty="0">
                <a:solidFill>
                  <a:srgbClr val="000000"/>
                </a:solidFill>
                <a:ea typeface="ＭＳ Ｐゴシック" charset="0"/>
              </a:rPr>
              <a:t>skip message</a:t>
            </a:r>
          </a:p>
        </p:txBody>
      </p:sp>
      <p:sp>
        <p:nvSpPr>
          <p:cNvPr id="30" name="Flowchart: Decision 29"/>
          <p:cNvSpPr/>
          <p:nvPr/>
        </p:nvSpPr>
        <p:spPr bwMode="auto">
          <a:xfrm>
            <a:off x="3614039" y="3331047"/>
            <a:ext cx="2242457" cy="1066799"/>
          </a:xfrm>
          <a:prstGeom prst="flowChartDecision">
            <a:avLst/>
          </a:prstGeom>
          <a:noFill/>
          <a:ln w="12699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sz="5400" b="1">
              <a:solidFill>
                <a:srgbClr val="000000"/>
              </a:solidFill>
              <a:ea typeface="ＭＳ Ｐゴシック" charset="0"/>
            </a:endParaRPr>
          </a:p>
        </p:txBody>
      </p:sp>
      <p:cxnSp>
        <p:nvCxnSpPr>
          <p:cNvPr id="32" name="Straight Arrow Connector 31"/>
          <p:cNvCxnSpPr>
            <a:endCxn id="30" idx="1"/>
          </p:cNvCxnSpPr>
          <p:nvPr/>
        </p:nvCxnSpPr>
        <p:spPr bwMode="auto">
          <a:xfrm flipV="1">
            <a:off x="3135078" y="3864447"/>
            <a:ext cx="478961" cy="3266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621958" y="3635817"/>
            <a:ext cx="1513115" cy="60016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Start Transmitting skip message on skip and direct </a:t>
            </a:r>
            <a:endParaRPr lang="en-US" sz="1100" b="1" u="sng" dirty="0">
              <a:solidFill>
                <a:srgbClr val="000000"/>
              </a:solidFill>
              <a:ea typeface="ＭＳ Ｐゴシック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4746171" y="4397852"/>
            <a:ext cx="10887" cy="28302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Decision 41"/>
          <p:cNvSpPr/>
          <p:nvPr/>
        </p:nvSpPr>
        <p:spPr bwMode="auto">
          <a:xfrm>
            <a:off x="1665504" y="1817929"/>
            <a:ext cx="2242457" cy="1066799"/>
          </a:xfrm>
          <a:prstGeom prst="flowChartDecision">
            <a:avLst/>
          </a:prstGeom>
          <a:noFill/>
          <a:ln w="12699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sz="5400" b="1">
              <a:solidFill>
                <a:srgbClr val="000000"/>
              </a:solidFill>
              <a:ea typeface="ＭＳ Ｐゴシック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1282452" y="2329563"/>
            <a:ext cx="381000" cy="1086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 bwMode="auto">
          <a:xfrm>
            <a:off x="2786743" y="2862964"/>
            <a:ext cx="10887" cy="28302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80"/>
          <p:cNvSpPr txBox="1">
            <a:spLocks noChangeArrowheads="1"/>
          </p:cNvSpPr>
          <p:nvPr/>
        </p:nvSpPr>
        <p:spPr bwMode="auto">
          <a:xfrm>
            <a:off x="2805456" y="2820370"/>
            <a:ext cx="630301" cy="27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B7C6FE">
                    <a:lumMod val="50000"/>
                  </a:srgbClr>
                </a:solidFill>
                <a:ea typeface="ＭＳ Ｐゴシック" charset="0"/>
              </a:rPr>
              <a:t>invalid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458675" y="3113309"/>
            <a:ext cx="2732315" cy="430887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Preempt  </a:t>
            </a:r>
            <a:r>
              <a:rPr lang="en-US" sz="1100" b="1" dirty="0" err="1">
                <a:solidFill>
                  <a:srgbClr val="000000"/>
                </a:solidFill>
                <a:ea typeface="ＭＳ Ｐゴシック" charset="0"/>
              </a:rPr>
              <a:t>i.e</a:t>
            </a: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 terminate skip message transmission </a:t>
            </a:r>
            <a:r>
              <a:rPr lang="en-US" sz="1100" b="1" u="sng" dirty="0">
                <a:solidFill>
                  <a:srgbClr val="000000"/>
                </a:solidFill>
                <a:ea typeface="ＭＳ Ｐゴシック" charset="0"/>
              </a:rPr>
              <a:t>(</a:t>
            </a:r>
            <a:r>
              <a:rPr lang="en-US" sz="1100" b="1" u="sng" dirty="0" err="1">
                <a:solidFill>
                  <a:srgbClr val="000000"/>
                </a:solidFill>
                <a:ea typeface="ＭＳ Ｐゴシック" charset="0"/>
              </a:rPr>
              <a:t>terd</a:t>
            </a:r>
            <a:r>
              <a:rPr lang="en-US" sz="1100" b="1" u="sng" dirty="0">
                <a:solidFill>
                  <a:srgbClr val="000000"/>
                </a:solidFill>
                <a:ea typeface="ＭＳ Ｐゴシック" charset="0"/>
              </a:rPr>
              <a:t> message)</a:t>
            </a:r>
            <a:endParaRPr lang="en-US" sz="1100" b="1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5" name="TextBox 80"/>
          <p:cNvSpPr txBox="1">
            <a:spLocks noChangeArrowheads="1"/>
          </p:cNvSpPr>
          <p:nvPr/>
        </p:nvSpPr>
        <p:spPr bwMode="auto">
          <a:xfrm>
            <a:off x="3839601" y="2080142"/>
            <a:ext cx="505267" cy="264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B7C6FE">
                    <a:lumMod val="50000"/>
                  </a:srgbClr>
                </a:solidFill>
                <a:ea typeface="ＭＳ Ｐゴシック" charset="0"/>
              </a:rPr>
              <a:t>valid</a:t>
            </a:r>
          </a:p>
        </p:txBody>
      </p:sp>
      <p:cxnSp>
        <p:nvCxnSpPr>
          <p:cNvPr id="56" name="Straight Arrow Connector 55"/>
          <p:cNvCxnSpPr/>
          <p:nvPr/>
        </p:nvCxnSpPr>
        <p:spPr bwMode="auto">
          <a:xfrm>
            <a:off x="3907971" y="2351345"/>
            <a:ext cx="402772" cy="1084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321621" y="1861453"/>
            <a:ext cx="4484922" cy="93871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 u="sng" dirty="0">
                <a:solidFill>
                  <a:srgbClr val="000000"/>
                </a:solidFill>
                <a:ea typeface="ＭＳ Ｐゴシック" charset="0"/>
              </a:rPr>
              <a:t>Forward skip message </a:t>
            </a: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on both skip and direct with: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sz="1100" b="1" i="1" dirty="0" err="1">
                <a:solidFill>
                  <a:srgbClr val="000000"/>
                </a:solidFill>
                <a:ea typeface="ＭＳ Ｐゴシック" charset="0"/>
              </a:rPr>
              <a:t>hc</a:t>
            </a: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 incremented by 2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sz="1100" b="1" i="1" dirty="0">
                <a:solidFill>
                  <a:srgbClr val="000000"/>
                </a:solidFill>
                <a:ea typeface="ＭＳ Ｐゴシック" charset="0"/>
              </a:rPr>
              <a:t>is</a:t>
            </a: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 to false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Update </a:t>
            </a:r>
            <a:r>
              <a:rPr lang="en-US" sz="1100" b="1" i="1" dirty="0">
                <a:solidFill>
                  <a:srgbClr val="000000"/>
                </a:solidFill>
                <a:ea typeface="ＭＳ Ｐゴシック" charset="0"/>
              </a:rPr>
              <a:t>pc</a:t>
            </a: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 to false ONLY when </a:t>
            </a:r>
            <a:r>
              <a:rPr lang="en-US" sz="1100" b="1" i="1" dirty="0" err="1">
                <a:solidFill>
                  <a:srgbClr val="000000"/>
                </a:solidFill>
                <a:ea typeface="ＭＳ Ｐゴシック" charset="0"/>
              </a:rPr>
              <a:t>hc</a:t>
            </a: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 is 0 and retain skip </a:t>
            </a:r>
            <a:r>
              <a:rPr lang="en-US" sz="1100" b="1" i="1" dirty="0">
                <a:solidFill>
                  <a:srgbClr val="000000"/>
                </a:solidFill>
                <a:ea typeface="ＭＳ Ｐゴシック" charset="0"/>
              </a:rPr>
              <a:t>pc</a:t>
            </a: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 value otherwise</a:t>
            </a:r>
            <a:endParaRPr lang="en-US" sz="1100" b="1" u="sng" dirty="0">
              <a:solidFill>
                <a:srgbClr val="000000"/>
              </a:solidFill>
              <a:ea typeface="ＭＳ Ｐゴシック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823849" y="3831796"/>
            <a:ext cx="402772" cy="1084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80"/>
          <p:cNvSpPr txBox="1">
            <a:spLocks noChangeArrowheads="1"/>
          </p:cNvSpPr>
          <p:nvPr/>
        </p:nvSpPr>
        <p:spPr bwMode="auto">
          <a:xfrm>
            <a:off x="5733708" y="3593250"/>
            <a:ext cx="505267" cy="264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B7C6FE">
                    <a:lumMod val="50000"/>
                  </a:srgbClr>
                </a:solidFill>
                <a:ea typeface="ＭＳ Ｐゴシック" charset="0"/>
              </a:rPr>
              <a:t>valid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226623" y="3135075"/>
            <a:ext cx="2764978" cy="178510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 u="sng" dirty="0">
                <a:solidFill>
                  <a:srgbClr val="000000"/>
                </a:solidFill>
                <a:ea typeface="ＭＳ Ｐゴシック" charset="0"/>
              </a:rPr>
              <a:t>Forward skip message </a:t>
            </a: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on both skip and direct with: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sz="1100" b="1" i="1" dirty="0" err="1">
                <a:solidFill>
                  <a:srgbClr val="000000"/>
                </a:solidFill>
                <a:ea typeface="ＭＳ Ｐゴシック" charset="0"/>
              </a:rPr>
              <a:t>hc</a:t>
            </a: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 incremented by 2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sz="1100" b="1" i="1" dirty="0">
                <a:solidFill>
                  <a:srgbClr val="000000"/>
                </a:solidFill>
                <a:ea typeface="ＭＳ Ｐゴシック" charset="0"/>
              </a:rPr>
              <a:t>is</a:t>
            </a: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 to true if  skip &amp; direct data is bit-for-bit identical; false otherwise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Update </a:t>
            </a:r>
            <a:r>
              <a:rPr lang="en-US" sz="1100" b="1" i="1" dirty="0">
                <a:solidFill>
                  <a:srgbClr val="000000"/>
                </a:solidFill>
                <a:ea typeface="ＭＳ Ｐゴシック" charset="0"/>
              </a:rPr>
              <a:t>pc</a:t>
            </a: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 to true or false OR  retain skip </a:t>
            </a:r>
            <a:r>
              <a:rPr lang="en-US" sz="1100" b="1" i="1" dirty="0">
                <a:solidFill>
                  <a:srgbClr val="000000"/>
                </a:solidFill>
                <a:ea typeface="ＭＳ Ｐゴシック" charset="0"/>
              </a:rPr>
              <a:t>pc</a:t>
            </a: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 value based on skip &amp; direct </a:t>
            </a:r>
            <a:r>
              <a:rPr lang="en-US" sz="1100" b="1" dirty="0" err="1">
                <a:solidFill>
                  <a:srgbClr val="000000"/>
                </a:solidFill>
                <a:ea typeface="ＭＳ Ｐゴシック" charset="0"/>
              </a:rPr>
              <a:t>messages’s</a:t>
            </a: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  (</a:t>
            </a:r>
            <a:r>
              <a:rPr lang="en-US" sz="1100" b="1" dirty="0" err="1">
                <a:solidFill>
                  <a:srgbClr val="000000"/>
                </a:solidFill>
                <a:ea typeface="ＭＳ Ｐゴシック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) </a:t>
            </a:r>
            <a:r>
              <a:rPr lang="en-US" sz="1100" b="1" i="1" dirty="0" err="1">
                <a:solidFill>
                  <a:srgbClr val="000000"/>
                </a:solidFill>
                <a:ea typeface="ＭＳ Ｐゴシック" charset="0"/>
              </a:rPr>
              <a:t>hc</a:t>
            </a: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 (ii) </a:t>
            </a:r>
            <a:r>
              <a:rPr lang="en-US" sz="1100" b="1" i="1" dirty="0">
                <a:solidFill>
                  <a:srgbClr val="000000"/>
                </a:solidFill>
                <a:ea typeface="ＭＳ Ｐゴシック" charset="0"/>
              </a:rPr>
              <a:t>is</a:t>
            </a: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 (iii) skip &amp; direct data is bit-for-bit identical</a:t>
            </a:r>
            <a:endParaRPr lang="en-US" sz="1100" b="1" u="sng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3" name="TextBox 80"/>
          <p:cNvSpPr txBox="1">
            <a:spLocks noChangeArrowheads="1"/>
          </p:cNvSpPr>
          <p:nvPr/>
        </p:nvSpPr>
        <p:spPr bwMode="auto">
          <a:xfrm>
            <a:off x="4754000" y="4333479"/>
            <a:ext cx="630301" cy="27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B7C6FE">
                    <a:lumMod val="50000"/>
                  </a:srgbClr>
                </a:solidFill>
                <a:ea typeface="ＭＳ Ｐゴシック" charset="0"/>
              </a:rPr>
              <a:t>invalid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418114" y="4659074"/>
            <a:ext cx="2732315" cy="430887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Preempt  </a:t>
            </a:r>
            <a:r>
              <a:rPr lang="en-US" sz="1100" b="1" dirty="0" err="1">
                <a:solidFill>
                  <a:srgbClr val="000000"/>
                </a:solidFill>
                <a:ea typeface="ＭＳ Ｐゴシック" charset="0"/>
              </a:rPr>
              <a:t>i.e</a:t>
            </a: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 terminate skip message transmission </a:t>
            </a:r>
            <a:r>
              <a:rPr lang="en-US" sz="1100" b="1" u="sng" dirty="0">
                <a:solidFill>
                  <a:srgbClr val="000000"/>
                </a:solidFill>
                <a:ea typeface="ＭＳ Ｐゴシック" charset="0"/>
              </a:rPr>
              <a:t>(</a:t>
            </a:r>
            <a:r>
              <a:rPr lang="en-US" sz="1100" b="1" u="sng" dirty="0" err="1">
                <a:solidFill>
                  <a:srgbClr val="000000"/>
                </a:solidFill>
                <a:ea typeface="ＭＳ Ｐゴシック" charset="0"/>
              </a:rPr>
              <a:t>terd</a:t>
            </a:r>
            <a:r>
              <a:rPr lang="en-US" sz="1100" b="1" u="sng" dirty="0">
                <a:solidFill>
                  <a:srgbClr val="000000"/>
                </a:solidFill>
                <a:ea typeface="ＭＳ Ｐゴシック" charset="0"/>
              </a:rPr>
              <a:t> message)</a:t>
            </a:r>
            <a:endParaRPr lang="en-US" sz="1100" b="1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155368" y="2100931"/>
            <a:ext cx="150223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 dirty="0" err="1">
                <a:solidFill>
                  <a:srgbClr val="000000"/>
                </a:solidFill>
                <a:ea typeface="ＭＳ Ｐゴシック" charset="0"/>
              </a:rPr>
              <a:t>hc</a:t>
            </a: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 &amp; pc validation based on </a:t>
            </a:r>
            <a:r>
              <a:rPr lang="en-US" sz="1100" b="1" dirty="0" err="1">
                <a:solidFill>
                  <a:srgbClr val="000000"/>
                </a:solidFill>
                <a:ea typeface="ＭＳ Ｐゴシック" charset="0"/>
              </a:rPr>
              <a:t>node_id</a:t>
            </a: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 on </a:t>
            </a:r>
            <a:r>
              <a:rPr lang="en-US" sz="1100" b="1" u="sng" dirty="0">
                <a:solidFill>
                  <a:srgbClr val="000000"/>
                </a:solidFill>
                <a:ea typeface="ＭＳ Ｐゴシック" charset="0"/>
              </a:rPr>
              <a:t>skip message</a:t>
            </a:r>
          </a:p>
        </p:txBody>
      </p:sp>
      <p:cxnSp>
        <p:nvCxnSpPr>
          <p:cNvPr id="80" name="Straight Arrow Connector 79"/>
          <p:cNvCxnSpPr/>
          <p:nvPr/>
        </p:nvCxnSpPr>
        <p:spPr bwMode="auto">
          <a:xfrm>
            <a:off x="1228022" y="5747686"/>
            <a:ext cx="381000" cy="1086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Decision 80"/>
          <p:cNvSpPr/>
          <p:nvPr/>
        </p:nvSpPr>
        <p:spPr bwMode="auto">
          <a:xfrm>
            <a:off x="1654618" y="5094535"/>
            <a:ext cx="2242457" cy="1066799"/>
          </a:xfrm>
          <a:prstGeom prst="flowChartDecision">
            <a:avLst/>
          </a:prstGeom>
          <a:noFill/>
          <a:ln w="12699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sz="5400" b="1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155369" y="5323107"/>
            <a:ext cx="150223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 dirty="0" err="1">
                <a:solidFill>
                  <a:srgbClr val="000000"/>
                </a:solidFill>
                <a:ea typeface="ＭＳ Ｐゴシック" charset="0"/>
              </a:rPr>
              <a:t>hc</a:t>
            </a: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 &amp; pc validation based on </a:t>
            </a:r>
            <a:r>
              <a:rPr lang="en-US" sz="1100" b="1" dirty="0" err="1">
                <a:solidFill>
                  <a:srgbClr val="000000"/>
                </a:solidFill>
                <a:ea typeface="ＭＳ Ｐゴシック" charset="0"/>
              </a:rPr>
              <a:t>node_id</a:t>
            </a: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 on </a:t>
            </a:r>
            <a:r>
              <a:rPr lang="en-US" sz="1100" b="1" u="sng" dirty="0">
                <a:solidFill>
                  <a:srgbClr val="000000"/>
                </a:solidFill>
                <a:ea typeface="ＭＳ Ｐゴシック" charset="0"/>
              </a:rPr>
              <a:t>direct message</a:t>
            </a:r>
          </a:p>
        </p:txBody>
      </p:sp>
      <p:sp>
        <p:nvSpPr>
          <p:cNvPr id="83" name="TextBox 80"/>
          <p:cNvSpPr txBox="1">
            <a:spLocks noChangeArrowheads="1"/>
          </p:cNvSpPr>
          <p:nvPr/>
        </p:nvSpPr>
        <p:spPr bwMode="auto">
          <a:xfrm>
            <a:off x="2827226" y="6118757"/>
            <a:ext cx="630301" cy="27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B7C6FE">
                    <a:lumMod val="50000"/>
                  </a:srgbClr>
                </a:solidFill>
                <a:ea typeface="ＭＳ Ｐゴシック" charset="0"/>
              </a:rPr>
              <a:t>invalid</a:t>
            </a:r>
          </a:p>
        </p:txBody>
      </p:sp>
      <p:cxnSp>
        <p:nvCxnSpPr>
          <p:cNvPr id="84" name="Straight Arrow Connector 83"/>
          <p:cNvCxnSpPr/>
          <p:nvPr/>
        </p:nvCxnSpPr>
        <p:spPr bwMode="auto">
          <a:xfrm>
            <a:off x="2754084" y="6161350"/>
            <a:ext cx="10887" cy="28302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 bwMode="auto">
          <a:xfrm flipV="1">
            <a:off x="3886191" y="5649686"/>
            <a:ext cx="566066" cy="2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0"/>
          <p:cNvSpPr txBox="1">
            <a:spLocks noChangeArrowheads="1"/>
          </p:cNvSpPr>
          <p:nvPr/>
        </p:nvSpPr>
        <p:spPr bwMode="auto">
          <a:xfrm>
            <a:off x="3904908" y="5367622"/>
            <a:ext cx="505267" cy="264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B7C6FE">
                    <a:lumMod val="50000"/>
                  </a:srgbClr>
                </a:solidFill>
                <a:ea typeface="ＭＳ Ｐゴシック" charset="0"/>
              </a:rPr>
              <a:t>valid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495792" y="5421082"/>
            <a:ext cx="4484922" cy="93871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 u="sng" dirty="0">
                <a:solidFill>
                  <a:srgbClr val="000000"/>
                </a:solidFill>
                <a:ea typeface="ＭＳ Ｐゴシック" charset="0"/>
              </a:rPr>
              <a:t>Forward direct message </a:t>
            </a: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on both skip and direct with: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sz="1100" b="1" i="1" dirty="0" err="1">
                <a:solidFill>
                  <a:srgbClr val="000000"/>
                </a:solidFill>
                <a:ea typeface="ＭＳ Ｐゴシック" charset="0"/>
              </a:rPr>
              <a:t>hc</a:t>
            </a: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 incremented by 1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sz="1100" b="1" i="1" dirty="0">
                <a:solidFill>
                  <a:srgbClr val="000000"/>
                </a:solidFill>
                <a:ea typeface="ＭＳ Ｐゴシック" charset="0"/>
              </a:rPr>
              <a:t>is</a:t>
            </a: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 to false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Update </a:t>
            </a:r>
            <a:r>
              <a:rPr lang="en-US" sz="1100" b="1" i="1" dirty="0">
                <a:solidFill>
                  <a:srgbClr val="000000"/>
                </a:solidFill>
                <a:ea typeface="ＭＳ Ｐゴシック" charset="0"/>
              </a:rPr>
              <a:t>pc</a:t>
            </a: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 to false ONLY when </a:t>
            </a:r>
            <a:r>
              <a:rPr lang="en-US" sz="1100" b="1" i="1" dirty="0" err="1">
                <a:solidFill>
                  <a:srgbClr val="000000"/>
                </a:solidFill>
                <a:ea typeface="ＭＳ Ｐゴシック" charset="0"/>
              </a:rPr>
              <a:t>hc</a:t>
            </a: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 is 0 and retain direct </a:t>
            </a:r>
            <a:r>
              <a:rPr lang="en-US" sz="1100" b="1" i="1" dirty="0">
                <a:solidFill>
                  <a:srgbClr val="000000"/>
                </a:solidFill>
                <a:ea typeface="ＭＳ Ｐゴシック" charset="0"/>
              </a:rPr>
              <a:t>pc</a:t>
            </a: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 value otherwise</a:t>
            </a:r>
            <a:endParaRPr lang="en-US" sz="1100" b="1" u="sng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49063" y="6394455"/>
            <a:ext cx="2732315" cy="430887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Preempt  </a:t>
            </a:r>
            <a:r>
              <a:rPr lang="en-US" sz="1100" b="1" dirty="0" err="1">
                <a:solidFill>
                  <a:srgbClr val="000000"/>
                </a:solidFill>
                <a:ea typeface="ＭＳ Ｐゴシック" charset="0"/>
              </a:rPr>
              <a:t>i.e</a:t>
            </a:r>
            <a:r>
              <a:rPr lang="en-US" sz="1100" b="1" dirty="0">
                <a:solidFill>
                  <a:srgbClr val="000000"/>
                </a:solidFill>
                <a:ea typeface="ＭＳ Ｐゴシック" charset="0"/>
              </a:rPr>
              <a:t> terminate direct message transmission </a:t>
            </a:r>
            <a:r>
              <a:rPr lang="en-US" sz="1100" b="1" u="sng" dirty="0">
                <a:solidFill>
                  <a:srgbClr val="000000"/>
                </a:solidFill>
                <a:ea typeface="ＭＳ Ｐゴシック" charset="0"/>
              </a:rPr>
              <a:t>(</a:t>
            </a:r>
            <a:r>
              <a:rPr lang="en-US" sz="1100" b="1" u="sng" dirty="0" err="1">
                <a:solidFill>
                  <a:srgbClr val="000000"/>
                </a:solidFill>
                <a:ea typeface="ＭＳ Ｐゴシック" charset="0"/>
              </a:rPr>
              <a:t>terd</a:t>
            </a:r>
            <a:r>
              <a:rPr lang="en-US" sz="1100" b="1" u="sng" dirty="0">
                <a:solidFill>
                  <a:srgbClr val="000000"/>
                </a:solidFill>
                <a:ea typeface="ＭＳ Ｐゴシック" charset="0"/>
              </a:rPr>
              <a:t> message)</a:t>
            </a:r>
            <a:endParaRPr lang="en-US" sz="1100" b="1" dirty="0">
              <a:solidFill>
                <a:srgbClr val="000000"/>
              </a:solidFill>
              <a:ea typeface="ＭＳ Ｐゴシック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FFFFFF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699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699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221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1_Default Design</vt:lpstr>
      <vt:lpstr>Slide 1</vt:lpstr>
    </vt:vector>
  </TitlesOfParts>
  <Company>Honeywell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Varadarajan, Srivatsan (MN10)</dc:creator>
  <cp:lastModifiedBy>Varadarajan, Srivatsan (MN10)</cp:lastModifiedBy>
  <cp:revision>2</cp:revision>
  <dcterms:created xsi:type="dcterms:W3CDTF">2015-07-21T10:39:16Z</dcterms:created>
  <dcterms:modified xsi:type="dcterms:W3CDTF">2015-07-21T10:48:43Z</dcterms:modified>
</cp:coreProperties>
</file>