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685800" y="2214859"/>
            <a:ext cx="2894166" cy="243334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5800" y="4267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1</a:t>
            </a:r>
          </a:p>
        </p:txBody>
      </p:sp>
      <p:pic>
        <p:nvPicPr>
          <p:cNvPr id="118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533400" cy="533400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704850" y="2247900"/>
            <a:ext cx="25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</a:t>
            </a:r>
            <a:r>
              <a:rPr lang="en-US" sz="1200" b="1" dirty="0" err="1">
                <a:solidFill>
                  <a:srgbClr val="9B2D1F"/>
                </a:solidFill>
                <a:latin typeface="Perpetua"/>
                <a:ea typeface="+mn-ea"/>
              </a:rPr>
              <a:t>phase_offset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=0,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579966" y="2653010"/>
            <a:ext cx="1828800" cy="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3505200" y="23241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98966" y="2462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 err="1">
                <a:solidFill>
                  <a:srgbClr val="D34817"/>
                </a:solidFill>
                <a:latin typeface="Perpetua"/>
                <a:ea typeface="+mn-ea"/>
              </a:rPr>
              <a:t>Tx</a:t>
            </a:r>
            <a:endParaRPr lang="en-US" b="1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08766" y="2214859"/>
            <a:ext cx="2897034" cy="243334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67600" y="4267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2</a:t>
            </a:r>
          </a:p>
        </p:txBody>
      </p:sp>
      <p:pic>
        <p:nvPicPr>
          <p:cNvPr id="125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1925" y="2914650"/>
            <a:ext cx="533400" cy="533400"/>
          </a:xfrm>
          <a:prstGeom prst="rect">
            <a:avLst/>
          </a:prstGeom>
          <a:noFill/>
        </p:spPr>
      </p:pic>
      <p:sp>
        <p:nvSpPr>
          <p:cNvPr id="126" name="TextBox 125"/>
          <p:cNvSpPr txBox="1"/>
          <p:nvPr/>
        </p:nvSpPr>
        <p:spPr>
          <a:xfrm>
            <a:off x="5332566" y="24720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Rx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276600" y="2847975"/>
            <a:ext cx="236220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3124200" y="1752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Clock</a:t>
            </a:r>
            <a:r>
              <a:rPr lang="en-US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 </a:t>
            </a:r>
            <a:r>
              <a:rPr lang="en-US" b="1" u="sng" dirty="0">
                <a:solidFill>
                  <a:srgbClr val="D34817"/>
                </a:solidFill>
                <a:latin typeface="Perpetua"/>
                <a:ea typeface="+mn-ea"/>
              </a:rPr>
              <a:t>coupled to</a:t>
            </a: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 Clock</a:t>
            </a:r>
            <a:r>
              <a:rPr lang="en-US" b="1" baseline="-25000" dirty="0">
                <a:solidFill>
                  <a:srgbClr val="D34817"/>
                </a:solidFill>
                <a:latin typeface="Perpetua"/>
                <a:ea typeface="+mn-ea"/>
              </a:rPr>
              <a:t>2</a:t>
            </a:r>
            <a:endParaRPr lang="en-US" b="1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76400" y="9144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Two clocks have same or different periods but </a:t>
            </a:r>
            <a:r>
              <a:rPr lang="en-US" b="1" dirty="0" err="1">
                <a:solidFill>
                  <a:srgbClr val="9B2D1F"/>
                </a:solidFill>
                <a:latin typeface="Perpetua"/>
                <a:ea typeface="+mn-ea"/>
              </a:rPr>
              <a:t>phase_offsets</a:t>
            </a: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=0</a:t>
            </a:r>
            <a:endParaRPr lang="en-US" b="1" dirty="0">
              <a:solidFill>
                <a:srgbClr val="9B2D1F"/>
              </a:solidFill>
              <a:latin typeface="Perpetua"/>
              <a:ea typeface="+mn-ea"/>
            </a:endParaRPr>
          </a:p>
          <a:p>
            <a:r>
              <a:rPr lang="en-US" b="1" i="1" dirty="0">
                <a:solidFill>
                  <a:srgbClr val="9B2D1F"/>
                </a:solidFill>
                <a:latin typeface="Perpetua"/>
              </a:rPr>
              <a:t>Precision </a:t>
            </a:r>
            <a:r>
              <a:rPr lang="en-US" b="1" dirty="0">
                <a:solidFill>
                  <a:srgbClr val="9B2D1F"/>
                </a:solidFill>
                <a:latin typeface="Perpetua"/>
                <a:sym typeface="Symbol"/>
              </a:rPr>
              <a:t>  = </a:t>
            </a: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worst-case clock drifts = </a:t>
            </a: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  <a:sym typeface="Symbol"/>
              </a:rPr>
              <a:t>Clock</a:t>
            </a:r>
            <a:r>
              <a:rPr lang="en-US" b="1" baseline="-25000" dirty="0">
                <a:solidFill>
                  <a:srgbClr val="9B2D1F"/>
                </a:solidFill>
                <a:latin typeface="Perpetua"/>
                <a:ea typeface="+mn-ea"/>
                <a:sym typeface="Symbol"/>
              </a:rPr>
              <a:t>1</a:t>
            </a: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  <a:sym typeface="Symbol"/>
              </a:rPr>
              <a:t>-Clock</a:t>
            </a:r>
            <a:r>
              <a:rPr lang="en-US" b="1" baseline="-25000" dirty="0">
                <a:solidFill>
                  <a:srgbClr val="9B2D1F"/>
                </a:solidFill>
                <a:latin typeface="Perpetua"/>
                <a:ea typeface="+mn-ea"/>
                <a:sym typeface="Symbol"/>
              </a:rPr>
              <a:t>2</a:t>
            </a: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  <a:sym typeface="Symbol"/>
              </a:rPr>
              <a:t></a:t>
            </a:r>
            <a:endParaRPr lang="en-US" b="1" dirty="0">
              <a:solidFill>
                <a:srgbClr val="9B2D1F"/>
              </a:solidFill>
              <a:latin typeface="Perpetua"/>
              <a:ea typeface="+mn-ea"/>
              <a:sym typeface="Wingdings" pitchFamily="2" charset="2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295400" y="2895600"/>
            <a:ext cx="19050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sp>
        <p:nvSpPr>
          <p:cNvPr id="142" name="TextBox 141"/>
          <p:cNvSpPr txBox="1"/>
          <p:nvPr/>
        </p:nvSpPr>
        <p:spPr>
          <a:xfrm rot="21110047">
            <a:off x="2074142" y="267393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 rot="432754">
            <a:off x="5792674" y="2573036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+D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±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  <a:sym typeface="Symbol"/>
              </a:rPr>
              <a:t></a:t>
            </a:r>
            <a:endParaRPr lang="en-US" b="1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5715000" y="2819400"/>
            <a:ext cx="2057400" cy="22860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3152775" y="36290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Rx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324475" y="36004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 err="1">
                <a:solidFill>
                  <a:srgbClr val="D34817"/>
                </a:solidFill>
                <a:latin typeface="Perpetua"/>
                <a:ea typeface="+mn-ea"/>
              </a:rPr>
              <a:t>Tx</a:t>
            </a:r>
            <a:endParaRPr lang="en-US" b="1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629025" y="3514725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2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H="1">
            <a:off x="3576661" y="3819525"/>
            <a:ext cx="1738289" cy="13216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>
          <a:xfrm flipH="1">
            <a:off x="3276600" y="4048125"/>
            <a:ext cx="243840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>
          <a:xfrm flipH="1">
            <a:off x="5791201" y="3276600"/>
            <a:ext cx="1981199" cy="77152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 rot="19972304">
            <a:off x="6287995" y="3326883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H="1" flipV="1">
            <a:off x="1219200" y="3429002"/>
            <a:ext cx="1981200" cy="60959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sp>
        <p:nvSpPr>
          <p:cNvPr id="153" name="TextBox 152"/>
          <p:cNvSpPr txBox="1"/>
          <p:nvPr/>
        </p:nvSpPr>
        <p:spPr>
          <a:xfrm rot="939345">
            <a:off x="1697808" y="3466982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+D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±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  <a:sym typeface="Symbol"/>
              </a:rPr>
              <a:t></a:t>
            </a:r>
            <a:endParaRPr lang="en-US" b="1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90600" y="4953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9B2D1F"/>
                </a:solidFill>
                <a:latin typeface="Perpetua"/>
                <a:ea typeface="+mn-ea"/>
              </a:rPr>
              <a:t>DISPATCH EVENT MODEL is PUSH-PUSH (</a:t>
            </a:r>
            <a:r>
              <a:rPr lang="en-US" sz="2000" b="1" dirty="0" err="1">
                <a:solidFill>
                  <a:srgbClr val="9B2D1F"/>
                </a:solidFill>
                <a:latin typeface="Perpetua"/>
                <a:ea typeface="+mn-ea"/>
              </a:rPr>
              <a:t>Push@Tx</a:t>
            </a:r>
            <a:r>
              <a:rPr lang="en-US" sz="2000" b="1" dirty="0">
                <a:solidFill>
                  <a:srgbClr val="9B2D1F"/>
                </a:solidFill>
                <a:latin typeface="Perpetua"/>
                <a:ea typeface="+mn-ea"/>
              </a:rPr>
              <a:t>, </a:t>
            </a:r>
            <a:r>
              <a:rPr lang="en-US" sz="2000" b="1" dirty="0" err="1">
                <a:solidFill>
                  <a:srgbClr val="9B2D1F"/>
                </a:solidFill>
                <a:latin typeface="Perpetua"/>
                <a:ea typeface="+mn-ea"/>
              </a:rPr>
              <a:t>Push@Rx</a:t>
            </a:r>
            <a:r>
              <a:rPr lang="en-US" sz="20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410200" y="2257425"/>
            <a:ext cx="25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</a:t>
            </a:r>
            <a:r>
              <a:rPr lang="en-US" sz="1200" b="1" dirty="0" err="1">
                <a:solidFill>
                  <a:srgbClr val="9B2D1F"/>
                </a:solidFill>
                <a:latin typeface="Perpetua"/>
                <a:ea typeface="+mn-ea"/>
              </a:rPr>
              <a:t>phase_offset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=0,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156" name="Rectangle 155"/>
          <p:cNvSpPr/>
          <p:nvPr/>
        </p:nvSpPr>
        <p:spPr>
          <a:xfrm rot="20916118">
            <a:off x="1106123" y="26493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Master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  <p:sp>
        <p:nvSpPr>
          <p:cNvPr id="157" name="Rectangle 156"/>
          <p:cNvSpPr/>
          <p:nvPr/>
        </p:nvSpPr>
        <p:spPr>
          <a:xfrm rot="666303">
            <a:off x="7319723" y="253502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Slave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  <p:sp>
        <p:nvSpPr>
          <p:cNvPr id="158" name="Rectangle 157"/>
          <p:cNvSpPr/>
          <p:nvPr/>
        </p:nvSpPr>
        <p:spPr>
          <a:xfrm rot="20256474">
            <a:off x="7430723" y="332559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Master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  <p:sp>
        <p:nvSpPr>
          <p:cNvPr id="159" name="Rectangle 158"/>
          <p:cNvSpPr/>
          <p:nvPr/>
        </p:nvSpPr>
        <p:spPr>
          <a:xfrm rot="1043222">
            <a:off x="1000750" y="354083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Slave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7</cp:revision>
  <dcterms:created xsi:type="dcterms:W3CDTF">2015-07-22T16:52:00Z</dcterms:created>
  <dcterms:modified xsi:type="dcterms:W3CDTF">2015-07-22T18:04:39Z</dcterms:modified>
</cp:coreProperties>
</file>