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A0D1-8951-42D8-A2DC-22BDB5D72543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7820-09D9-4726-AAEE-64ECEDA83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A0D1-8951-42D8-A2DC-22BDB5D72543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7820-09D9-4726-AAEE-64ECEDA83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A0D1-8951-42D8-A2DC-22BDB5D72543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7820-09D9-4726-AAEE-64ECEDA83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A0D1-8951-42D8-A2DC-22BDB5D72543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7820-09D9-4726-AAEE-64ECEDA83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A0D1-8951-42D8-A2DC-22BDB5D72543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7820-09D9-4726-AAEE-64ECEDA83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A0D1-8951-42D8-A2DC-22BDB5D72543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7820-09D9-4726-AAEE-64ECEDA83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A0D1-8951-42D8-A2DC-22BDB5D72543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7820-09D9-4726-AAEE-64ECEDA83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A0D1-8951-42D8-A2DC-22BDB5D72543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7820-09D9-4726-AAEE-64ECEDA83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A0D1-8951-42D8-A2DC-22BDB5D72543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7820-09D9-4726-AAEE-64ECEDA83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A0D1-8951-42D8-A2DC-22BDB5D72543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7820-09D9-4726-AAEE-64ECEDA83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A0D1-8951-42D8-A2DC-22BDB5D72543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7820-09D9-4726-AAEE-64ECEDA83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A0D1-8951-42D8-A2DC-22BDB5D72543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7820-09D9-4726-AAEE-64ECEDA835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990600" y="495300"/>
            <a:ext cx="1447800" cy="895351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00175" y="457200"/>
            <a:ext cx="85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Node 1</a:t>
            </a:r>
          </a:p>
        </p:txBody>
      </p:sp>
      <p:grpSp>
        <p:nvGrpSpPr>
          <p:cNvPr id="35" name="Group 16"/>
          <p:cNvGrpSpPr/>
          <p:nvPr/>
        </p:nvGrpSpPr>
        <p:grpSpPr>
          <a:xfrm>
            <a:off x="1971675" y="714375"/>
            <a:ext cx="474810" cy="381000"/>
            <a:chOff x="1524000" y="3505200"/>
            <a:chExt cx="474810" cy="381000"/>
          </a:xfrm>
        </p:grpSpPr>
        <p:sp>
          <p:nvSpPr>
            <p:cNvPr id="36" name="Oval 35"/>
            <p:cNvSpPr/>
            <p:nvPr/>
          </p:nvSpPr>
          <p:spPr>
            <a:xfrm>
              <a:off x="1524000" y="3505200"/>
              <a:ext cx="457200" cy="381000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24000" y="35052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Tx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 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Port 4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6477000" y="533400"/>
            <a:ext cx="1447800" cy="895351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77025" y="485775"/>
            <a:ext cx="85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Node 2</a:t>
            </a:r>
          </a:p>
        </p:txBody>
      </p:sp>
      <p:grpSp>
        <p:nvGrpSpPr>
          <p:cNvPr id="40" name="Group 10"/>
          <p:cNvGrpSpPr/>
          <p:nvPr/>
        </p:nvGrpSpPr>
        <p:grpSpPr>
          <a:xfrm>
            <a:off x="6477000" y="723900"/>
            <a:ext cx="474810" cy="381000"/>
            <a:chOff x="1524000" y="3505200"/>
            <a:chExt cx="474810" cy="381000"/>
          </a:xfrm>
        </p:grpSpPr>
        <p:sp>
          <p:nvSpPr>
            <p:cNvPr id="41" name="Oval 40"/>
            <p:cNvSpPr/>
            <p:nvPr/>
          </p:nvSpPr>
          <p:spPr>
            <a:xfrm>
              <a:off x="1524000" y="3505200"/>
              <a:ext cx="457200" cy="381000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4000" y="3514725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Rx 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Port 1</a:t>
              </a:r>
            </a:p>
          </p:txBody>
        </p:sp>
      </p:grpSp>
      <p:cxnSp>
        <p:nvCxnSpPr>
          <p:cNvPr id="43" name="Straight Connector 42"/>
          <p:cNvCxnSpPr>
            <a:stCxn id="37" idx="3"/>
            <a:endCxn id="41" idx="2"/>
          </p:cNvCxnSpPr>
          <p:nvPr/>
        </p:nvCxnSpPr>
        <p:spPr>
          <a:xfrm>
            <a:off x="2446485" y="899041"/>
            <a:ext cx="4030515" cy="15359"/>
          </a:xfrm>
          <a:prstGeom prst="line">
            <a:avLst/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3838575" y="8382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Perpetua"/>
                <a:ea typeface="+mn-ea"/>
              </a:rPr>
              <a:t>Channel</a:t>
            </a:r>
            <a:endParaRPr lang="en-US" b="1" dirty="0">
              <a:solidFill>
                <a:srgbClr val="C00000"/>
              </a:solidFill>
              <a:latin typeface="Perpetua"/>
              <a:ea typeface="+mn-ea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438400" y="800100"/>
            <a:ext cx="4038600" cy="0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>
          <a:xfrm>
            <a:off x="1295400" y="914400"/>
            <a:ext cx="609600" cy="0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219200" y="1028700"/>
            <a:ext cx="685800" cy="24622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000" b="1" dirty="0">
                <a:solidFill>
                  <a:srgbClr val="0070C0"/>
                </a:solidFill>
                <a:latin typeface="Perpetua"/>
                <a:ea typeface="+mn-ea"/>
              </a:rPr>
              <a:t>message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34200" y="1028700"/>
            <a:ext cx="685800" cy="24622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000" b="1" dirty="0">
                <a:solidFill>
                  <a:srgbClr val="0070C0"/>
                </a:solidFill>
                <a:latin typeface="Perpetua"/>
                <a:ea typeface="+mn-ea"/>
              </a:rPr>
              <a:t>message</a:t>
            </a:r>
          </a:p>
        </p:txBody>
      </p:sp>
      <p:grpSp>
        <p:nvGrpSpPr>
          <p:cNvPr id="49" name="Group 62"/>
          <p:cNvGrpSpPr/>
          <p:nvPr/>
        </p:nvGrpSpPr>
        <p:grpSpPr>
          <a:xfrm>
            <a:off x="2514600" y="1095375"/>
            <a:ext cx="1066800" cy="246221"/>
            <a:chOff x="3657600" y="2819400"/>
            <a:chExt cx="1066800" cy="246221"/>
          </a:xfrm>
        </p:grpSpPr>
        <p:sp>
          <p:nvSpPr>
            <p:cNvPr id="50" name="TextBox 49"/>
            <p:cNvSpPr txBox="1"/>
            <p:nvPr/>
          </p:nvSpPr>
          <p:spPr>
            <a:xfrm>
              <a:off x="3657600" y="2819400"/>
              <a:ext cx="685800" cy="246221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l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000" b="1" dirty="0">
                  <a:solidFill>
                    <a:srgbClr val="0070C0"/>
                  </a:solidFill>
                  <a:latin typeface="Perpetua"/>
                  <a:ea typeface="+mn-ea"/>
                </a:rPr>
                <a:t>message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43400" y="2819400"/>
              <a:ext cx="381000" cy="24622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l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000" b="1" dirty="0" err="1">
                  <a:solidFill>
                    <a:srgbClr val="FF0000"/>
                  </a:solidFill>
                  <a:latin typeface="Perpetua"/>
                  <a:ea typeface="+mn-ea"/>
                </a:rPr>
                <a:t>fcs</a:t>
              </a:r>
              <a:endParaRPr lang="en-US" sz="1000" b="1" dirty="0">
                <a:solidFill>
                  <a:srgbClr val="FF0000"/>
                </a:solidFill>
                <a:latin typeface="Perpetua"/>
                <a:ea typeface="+mn-ea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6934200" y="876300"/>
            <a:ext cx="609600" cy="0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grpSp>
        <p:nvGrpSpPr>
          <p:cNvPr id="53" name="Group 69"/>
          <p:cNvGrpSpPr/>
          <p:nvPr/>
        </p:nvGrpSpPr>
        <p:grpSpPr>
          <a:xfrm>
            <a:off x="5334000" y="1104900"/>
            <a:ext cx="1066800" cy="246221"/>
            <a:chOff x="3657600" y="2819400"/>
            <a:chExt cx="1066800" cy="246221"/>
          </a:xfrm>
        </p:grpSpPr>
        <p:sp>
          <p:nvSpPr>
            <p:cNvPr id="54" name="TextBox 53"/>
            <p:cNvSpPr txBox="1"/>
            <p:nvPr/>
          </p:nvSpPr>
          <p:spPr>
            <a:xfrm>
              <a:off x="3657600" y="2819400"/>
              <a:ext cx="685800" cy="246221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l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000" b="1" dirty="0">
                  <a:solidFill>
                    <a:srgbClr val="0070C0"/>
                  </a:solidFill>
                  <a:latin typeface="Perpetua"/>
                  <a:ea typeface="+mn-ea"/>
                </a:rPr>
                <a:t>message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43400" y="2819400"/>
              <a:ext cx="381000" cy="24622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l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000" b="1" dirty="0" err="1">
                  <a:solidFill>
                    <a:srgbClr val="FF0000"/>
                  </a:solidFill>
                  <a:latin typeface="Perpetua"/>
                  <a:ea typeface="+mn-ea"/>
                </a:rPr>
                <a:t>fcs</a:t>
              </a:r>
              <a:endParaRPr lang="en-US" sz="1000" b="1" dirty="0">
                <a:solidFill>
                  <a:srgbClr val="FF0000"/>
                </a:solidFill>
                <a:latin typeface="Perpetua"/>
                <a:ea typeface="+mn-ea"/>
              </a:endParaRPr>
            </a:p>
          </p:txBody>
        </p:sp>
      </p:grpSp>
      <p:sp>
        <p:nvSpPr>
          <p:cNvPr id="56" name="Arc 55"/>
          <p:cNvSpPr/>
          <p:nvPr/>
        </p:nvSpPr>
        <p:spPr>
          <a:xfrm rot="5400000">
            <a:off x="2095499" y="1143001"/>
            <a:ext cx="457201" cy="685799"/>
          </a:xfrm>
          <a:prstGeom prst="arc">
            <a:avLst>
              <a:gd name="adj1" fmla="val 15784637"/>
              <a:gd name="adj2" fmla="val 589438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stealth" w="lg" len="lg"/>
          </a:ln>
          <a:effectLst/>
          <a:scene3d>
            <a:camera prst="orthographicFront">
              <a:rot lat="0" lon="10800000" rev="108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57" name="Arc 56"/>
          <p:cNvSpPr/>
          <p:nvPr/>
        </p:nvSpPr>
        <p:spPr>
          <a:xfrm rot="5400000">
            <a:off x="6362699" y="1143001"/>
            <a:ext cx="457201" cy="685799"/>
          </a:xfrm>
          <a:prstGeom prst="arc">
            <a:avLst>
              <a:gd name="adj1" fmla="val 15784637"/>
              <a:gd name="adj2" fmla="val 589438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stealth" w="lg" len="lg"/>
          </a:ln>
          <a:effectLst/>
          <a:scene3d>
            <a:camera prst="orthographicFront">
              <a:rot lat="0" lon="10800000" rev="108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00200" y="1790700"/>
            <a:ext cx="879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 dirty="0">
                <a:solidFill>
                  <a:srgbClr val="FF0000"/>
                </a:solidFill>
                <a:latin typeface="Perpetua"/>
                <a:ea typeface="+mn-ea"/>
              </a:rPr>
              <a:t>CRC Add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62600" y="1676400"/>
            <a:ext cx="2295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 dirty="0">
                <a:solidFill>
                  <a:srgbClr val="FF0000"/>
                </a:solidFill>
                <a:latin typeface="Perpetua"/>
                <a:ea typeface="+mn-ea"/>
              </a:rPr>
              <a:t>CRC Check: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 dirty="0">
                <a:solidFill>
                  <a:srgbClr val="FF0000"/>
                </a:solidFill>
                <a:latin typeface="Perpetua"/>
                <a:ea typeface="+mn-ea"/>
              </a:rPr>
              <a:t>Not </a:t>
            </a:r>
            <a:r>
              <a:rPr lang="en-US" sz="1400" b="1" dirty="0" err="1">
                <a:solidFill>
                  <a:srgbClr val="FF0000"/>
                </a:solidFill>
                <a:latin typeface="Perpetua"/>
                <a:ea typeface="+mn-ea"/>
              </a:rPr>
              <a:t>Ok</a:t>
            </a:r>
            <a:r>
              <a:rPr lang="en-US" sz="1400" b="1" dirty="0" err="1">
                <a:solidFill>
                  <a:srgbClr val="FF0000"/>
                </a:solidFill>
                <a:latin typeface="Perpetua"/>
                <a:ea typeface="+mn-ea"/>
                <a:sym typeface="Wingdings" pitchFamily="2" charset="2"/>
              </a:rPr>
              <a:t>Drop</a:t>
            </a:r>
            <a:endParaRPr lang="en-US" sz="1400" b="1" dirty="0">
              <a:solidFill>
                <a:srgbClr val="FF0000"/>
              </a:solidFill>
              <a:latin typeface="Perpetua"/>
              <a:ea typeface="+mn-ea"/>
              <a:sym typeface="Wingdings" pitchFamily="2" charset="2"/>
            </a:endParaRP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 dirty="0">
                <a:solidFill>
                  <a:srgbClr val="FF0000"/>
                </a:solidFill>
                <a:latin typeface="Perpetua"/>
                <a:ea typeface="+mn-ea"/>
                <a:sym typeface="Wingdings" pitchFamily="2" charset="2"/>
              </a:rPr>
              <a:t>Ok         Strip </a:t>
            </a:r>
            <a:r>
              <a:rPr lang="en-US" sz="1400" b="1" dirty="0" err="1">
                <a:solidFill>
                  <a:srgbClr val="FF0000"/>
                </a:solidFill>
                <a:latin typeface="Perpetua"/>
                <a:ea typeface="+mn-ea"/>
                <a:sym typeface="Wingdings" pitchFamily="2" charset="2"/>
              </a:rPr>
              <a:t>fcs</a:t>
            </a:r>
            <a:r>
              <a:rPr lang="en-US" sz="1400" b="1" dirty="0">
                <a:solidFill>
                  <a:srgbClr val="FF0000"/>
                </a:solidFill>
                <a:latin typeface="Perpetua"/>
                <a:ea typeface="+mn-ea"/>
                <a:sym typeface="Wingdings" pitchFamily="2" charset="2"/>
              </a:rPr>
              <a:t>, forward</a:t>
            </a:r>
            <a:endParaRPr lang="en-US" sz="1400" b="1" dirty="0">
              <a:solidFill>
                <a:srgbClr val="FF0000"/>
              </a:solidFill>
              <a:latin typeface="Perpetua"/>
              <a:ea typeface="+mn-ea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295400" y="1295400"/>
            <a:ext cx="533400" cy="91440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9600" y="2209800"/>
            <a:ext cx="1468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Perpetua"/>
                <a:ea typeface="+mn-ea"/>
              </a:rPr>
              <a:t>Value Fault  1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419600" y="1143000"/>
            <a:ext cx="0" cy="106680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810000" y="2209800"/>
            <a:ext cx="1468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Perpetua"/>
                <a:ea typeface="+mn-ea"/>
              </a:rPr>
              <a:t>Value Fault  2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6781800" y="1143000"/>
            <a:ext cx="533400" cy="68580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315200" y="1676400"/>
            <a:ext cx="1468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Perpetua"/>
                <a:ea typeface="+mn-ea"/>
              </a:rPr>
              <a:t>Value Fault  3</a:t>
            </a:r>
            <a:endParaRPr lang="en-US" dirty="0"/>
          </a:p>
        </p:txBody>
      </p:sp>
      <p:grpSp>
        <p:nvGrpSpPr>
          <p:cNvPr id="119" name="Group 27"/>
          <p:cNvGrpSpPr/>
          <p:nvPr/>
        </p:nvGrpSpPr>
        <p:grpSpPr>
          <a:xfrm>
            <a:off x="991787" y="3985027"/>
            <a:ext cx="1496095" cy="837316"/>
            <a:chOff x="801981" y="2671948"/>
            <a:chExt cx="1496095" cy="837316"/>
          </a:xfrm>
        </p:grpSpPr>
        <p:grpSp>
          <p:nvGrpSpPr>
            <p:cNvPr id="120" name="Group 21"/>
            <p:cNvGrpSpPr/>
            <p:nvPr/>
          </p:nvGrpSpPr>
          <p:grpSpPr>
            <a:xfrm>
              <a:off x="801981" y="2816614"/>
              <a:ext cx="1496095" cy="374053"/>
              <a:chOff x="6410585" y="1313535"/>
              <a:chExt cx="1496095" cy="374053"/>
            </a:xfrm>
          </p:grpSpPr>
          <p:sp>
            <p:nvSpPr>
              <p:cNvPr id="123" name="Rectangle 5"/>
              <p:cNvSpPr/>
              <p:nvPr/>
            </p:nvSpPr>
            <p:spPr>
              <a:xfrm>
                <a:off x="6767212" y="1313535"/>
                <a:ext cx="835029" cy="374053"/>
              </a:xfrm>
              <a:prstGeom prst="rect">
                <a:avLst/>
              </a:prstGeom>
              <a:solidFill>
                <a:srgbClr val="6E76A9"/>
              </a:solidFill>
              <a:ln w="9525" cap="flat" cmpd="sng" algn="ctr">
                <a:solidFill>
                  <a:srgbClr val="6E76A9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050" kern="0" dirty="0">
                    <a:solidFill>
                      <a:srgbClr val="FFFFFF"/>
                    </a:solidFill>
                    <a:latin typeface="Calibri"/>
                    <a:ea typeface="+mn-ea"/>
                  </a:rPr>
                  <a:t>Component</a:t>
                </a:r>
                <a:endParaRPr lang="en-US" sz="1050" kern="0" dirty="0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cxnSp>
            <p:nvCxnSpPr>
              <p:cNvPr id="124" name="Straight Connector 6"/>
              <p:cNvCxnSpPr/>
              <p:nvPr/>
            </p:nvCxnSpPr>
            <p:spPr>
              <a:xfrm flipV="1">
                <a:off x="6410585" y="1500562"/>
                <a:ext cx="356627" cy="4350"/>
              </a:xfrm>
              <a:prstGeom prst="line">
                <a:avLst/>
              </a:prstGeom>
              <a:noFill/>
              <a:ln w="25400" cap="flat" cmpd="sng" algn="ctr">
                <a:solidFill>
                  <a:srgbClr val="6E76A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5" name="Straight Connector 7"/>
              <p:cNvCxnSpPr/>
              <p:nvPr/>
            </p:nvCxnSpPr>
            <p:spPr>
              <a:xfrm>
                <a:off x="7602241" y="1500562"/>
                <a:ext cx="304439" cy="1"/>
              </a:xfrm>
              <a:prstGeom prst="line">
                <a:avLst/>
              </a:prstGeom>
              <a:noFill/>
              <a:ln w="25400" cap="flat" cmpd="sng" algn="ctr">
                <a:solidFill>
                  <a:srgbClr val="6E76A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121" name="Rectangle 120"/>
            <p:cNvSpPr/>
            <p:nvPr/>
          </p:nvSpPr>
          <p:spPr>
            <a:xfrm>
              <a:off x="1080655" y="2671948"/>
              <a:ext cx="1033153" cy="819397"/>
            </a:xfrm>
            <a:prstGeom prst="rect">
              <a:avLst/>
            </a:prstGeom>
            <a:noFill/>
            <a:ln w="9525" cap="flat" cmpd="sng" algn="ctr">
              <a:gradFill>
                <a:gsLst>
                  <a:gs pos="0">
                    <a:srgbClr val="0070C0">
                      <a:tint val="66000"/>
                      <a:satMod val="160000"/>
                    </a:srgbClr>
                  </a:gs>
                  <a:gs pos="50000">
                    <a:srgbClr val="0070C0">
                      <a:tint val="44500"/>
                      <a:satMod val="160000"/>
                    </a:srgbClr>
                  </a:gs>
                  <a:gs pos="100000">
                    <a:srgbClr val="0070C0">
                      <a:tint val="23500"/>
                      <a:satMod val="160000"/>
                    </a:srgbClr>
                  </a:gs>
                </a:gsLst>
                <a:lin ang="5400000" scaled="0"/>
              </a:gradFill>
              <a:prstDash val="lg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kern="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92530" y="3170710"/>
              <a:ext cx="1088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b="1" kern="0" dirty="0">
                  <a:solidFill>
                    <a:srgbClr val="0070C0">
                      <a:lumMod val="75000"/>
                    </a:srgbClr>
                  </a:solidFill>
                  <a:latin typeface="Perpetua"/>
                  <a:ea typeface="+mn-ea"/>
                </a:rPr>
                <a:t>Failure Protection </a:t>
              </a:r>
            </a:p>
            <a:p>
              <a:pPr algn="l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b="1" kern="0" dirty="0">
                  <a:solidFill>
                    <a:srgbClr val="0070C0">
                      <a:lumMod val="75000"/>
                    </a:srgbClr>
                  </a:solidFill>
                  <a:latin typeface="Perpetua"/>
                  <a:ea typeface="+mn-ea"/>
                </a:rPr>
                <a:t>Mechanisms</a:t>
              </a:r>
            </a:p>
          </p:txBody>
        </p:sp>
      </p:grpSp>
      <p:grpSp>
        <p:nvGrpSpPr>
          <p:cNvPr id="126" name="Group 28"/>
          <p:cNvGrpSpPr/>
          <p:nvPr/>
        </p:nvGrpSpPr>
        <p:grpSpPr>
          <a:xfrm>
            <a:off x="2486097" y="3983047"/>
            <a:ext cx="1496095" cy="837316"/>
            <a:chOff x="801981" y="2671948"/>
            <a:chExt cx="1496095" cy="837316"/>
          </a:xfrm>
        </p:grpSpPr>
        <p:grpSp>
          <p:nvGrpSpPr>
            <p:cNvPr id="127" name="Group 21"/>
            <p:cNvGrpSpPr/>
            <p:nvPr/>
          </p:nvGrpSpPr>
          <p:grpSpPr>
            <a:xfrm>
              <a:off x="801981" y="2816614"/>
              <a:ext cx="1496095" cy="374053"/>
              <a:chOff x="6410585" y="1313535"/>
              <a:chExt cx="1496095" cy="374053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6767212" y="1313535"/>
                <a:ext cx="835029" cy="374053"/>
              </a:xfrm>
              <a:prstGeom prst="rect">
                <a:avLst/>
              </a:prstGeom>
              <a:solidFill>
                <a:srgbClr val="6E76A9"/>
              </a:solidFill>
              <a:ln w="9525" cap="flat" cmpd="sng" algn="ctr">
                <a:solidFill>
                  <a:srgbClr val="6E76A9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050" kern="0" dirty="0">
                    <a:solidFill>
                      <a:srgbClr val="FFFFFF"/>
                    </a:solidFill>
                    <a:latin typeface="Calibri"/>
                    <a:ea typeface="+mn-ea"/>
                  </a:rPr>
                  <a:t>Component</a:t>
                </a:r>
                <a:endParaRPr lang="en-US" sz="1050" kern="0" dirty="0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cxnSp>
            <p:nvCxnSpPr>
              <p:cNvPr id="131" name="Straight Connector 33"/>
              <p:cNvCxnSpPr>
                <a:endCxn id="130" idx="1"/>
              </p:cNvCxnSpPr>
              <p:nvPr/>
            </p:nvCxnSpPr>
            <p:spPr>
              <a:xfrm flipV="1">
                <a:off x="6410585" y="1500562"/>
                <a:ext cx="356627" cy="4350"/>
              </a:xfrm>
              <a:prstGeom prst="line">
                <a:avLst/>
              </a:prstGeom>
              <a:noFill/>
              <a:ln w="25400" cap="flat" cmpd="sng" algn="ctr">
                <a:solidFill>
                  <a:srgbClr val="6E76A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2" name="Straight Connector 131"/>
              <p:cNvCxnSpPr>
                <a:stCxn id="130" idx="3"/>
              </p:cNvCxnSpPr>
              <p:nvPr/>
            </p:nvCxnSpPr>
            <p:spPr>
              <a:xfrm>
                <a:off x="7602241" y="1500562"/>
                <a:ext cx="304439" cy="1"/>
              </a:xfrm>
              <a:prstGeom prst="line">
                <a:avLst/>
              </a:prstGeom>
              <a:noFill/>
              <a:ln w="25400" cap="flat" cmpd="sng" algn="ctr">
                <a:solidFill>
                  <a:srgbClr val="6E76A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128" name="Rectangle 127"/>
            <p:cNvSpPr/>
            <p:nvPr/>
          </p:nvSpPr>
          <p:spPr>
            <a:xfrm>
              <a:off x="1080655" y="2671948"/>
              <a:ext cx="1033153" cy="819397"/>
            </a:xfrm>
            <a:prstGeom prst="rect">
              <a:avLst/>
            </a:prstGeom>
            <a:noFill/>
            <a:ln w="9525" cap="flat" cmpd="sng" algn="ctr">
              <a:gradFill>
                <a:gsLst>
                  <a:gs pos="0">
                    <a:srgbClr val="0070C0">
                      <a:tint val="66000"/>
                      <a:satMod val="160000"/>
                    </a:srgbClr>
                  </a:gs>
                  <a:gs pos="50000">
                    <a:srgbClr val="0070C0">
                      <a:tint val="44500"/>
                      <a:satMod val="160000"/>
                    </a:srgbClr>
                  </a:gs>
                  <a:gs pos="100000">
                    <a:srgbClr val="0070C0">
                      <a:tint val="23500"/>
                      <a:satMod val="160000"/>
                    </a:srgbClr>
                  </a:gs>
                </a:gsLst>
                <a:lin ang="5400000" scaled="0"/>
              </a:gradFill>
              <a:prstDash val="lg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kern="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092530" y="3170710"/>
              <a:ext cx="1088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b="1" kern="0" dirty="0">
                  <a:solidFill>
                    <a:srgbClr val="0070C0">
                      <a:lumMod val="75000"/>
                    </a:srgbClr>
                  </a:solidFill>
                  <a:latin typeface="Perpetua"/>
                  <a:ea typeface="+mn-ea"/>
                </a:rPr>
                <a:t>Failure Protection </a:t>
              </a:r>
            </a:p>
            <a:p>
              <a:pPr algn="l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b="1" kern="0" dirty="0">
                  <a:solidFill>
                    <a:srgbClr val="0070C0">
                      <a:lumMod val="75000"/>
                    </a:srgbClr>
                  </a:solidFill>
                  <a:latin typeface="Perpetua"/>
                  <a:ea typeface="+mn-ea"/>
                </a:rPr>
                <a:t>Mechanisms</a:t>
              </a:r>
            </a:p>
          </p:txBody>
        </p:sp>
      </p:grpSp>
      <p:grpSp>
        <p:nvGrpSpPr>
          <p:cNvPr id="133" name="Group 35"/>
          <p:cNvGrpSpPr/>
          <p:nvPr/>
        </p:nvGrpSpPr>
        <p:grpSpPr>
          <a:xfrm>
            <a:off x="3909157" y="3969193"/>
            <a:ext cx="1496095" cy="837316"/>
            <a:chOff x="801981" y="2671948"/>
            <a:chExt cx="1496095" cy="837316"/>
          </a:xfrm>
        </p:grpSpPr>
        <p:grpSp>
          <p:nvGrpSpPr>
            <p:cNvPr id="134" name="Group 21"/>
            <p:cNvGrpSpPr/>
            <p:nvPr/>
          </p:nvGrpSpPr>
          <p:grpSpPr>
            <a:xfrm>
              <a:off x="801981" y="2816614"/>
              <a:ext cx="1496095" cy="374053"/>
              <a:chOff x="6410585" y="1313535"/>
              <a:chExt cx="1496095" cy="374053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6767212" y="1313535"/>
                <a:ext cx="835029" cy="374053"/>
              </a:xfrm>
              <a:prstGeom prst="rect">
                <a:avLst/>
              </a:prstGeom>
              <a:solidFill>
                <a:srgbClr val="6E76A9"/>
              </a:solidFill>
              <a:ln w="9525" cap="flat" cmpd="sng" algn="ctr">
                <a:solidFill>
                  <a:srgbClr val="6E76A9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050" kern="0" dirty="0">
                    <a:solidFill>
                      <a:srgbClr val="FFFFFF"/>
                    </a:solidFill>
                    <a:latin typeface="Calibri"/>
                    <a:ea typeface="+mn-ea"/>
                  </a:rPr>
                  <a:t>Component</a:t>
                </a:r>
                <a:endParaRPr lang="en-US" sz="1050" kern="0" dirty="0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cxnSp>
            <p:nvCxnSpPr>
              <p:cNvPr id="138" name="Straight Connector 137"/>
              <p:cNvCxnSpPr>
                <a:endCxn id="137" idx="1"/>
              </p:cNvCxnSpPr>
              <p:nvPr/>
            </p:nvCxnSpPr>
            <p:spPr>
              <a:xfrm flipV="1">
                <a:off x="6410585" y="1500562"/>
                <a:ext cx="356627" cy="4350"/>
              </a:xfrm>
              <a:prstGeom prst="line">
                <a:avLst/>
              </a:prstGeom>
              <a:noFill/>
              <a:ln w="25400" cap="flat" cmpd="sng" algn="ctr">
                <a:solidFill>
                  <a:srgbClr val="6E76A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9" name="Straight Connector 138"/>
              <p:cNvCxnSpPr>
                <a:stCxn id="137" idx="3"/>
              </p:cNvCxnSpPr>
              <p:nvPr/>
            </p:nvCxnSpPr>
            <p:spPr>
              <a:xfrm>
                <a:off x="7602241" y="1500562"/>
                <a:ext cx="304439" cy="1"/>
              </a:xfrm>
              <a:prstGeom prst="line">
                <a:avLst/>
              </a:prstGeom>
              <a:noFill/>
              <a:ln w="25400" cap="flat" cmpd="sng" algn="ctr">
                <a:solidFill>
                  <a:srgbClr val="6E76A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135" name="Rectangle 134"/>
            <p:cNvSpPr/>
            <p:nvPr/>
          </p:nvSpPr>
          <p:spPr>
            <a:xfrm>
              <a:off x="1080655" y="2671948"/>
              <a:ext cx="1033153" cy="819397"/>
            </a:xfrm>
            <a:prstGeom prst="rect">
              <a:avLst/>
            </a:prstGeom>
            <a:noFill/>
            <a:ln w="9525" cap="flat" cmpd="sng" algn="ctr">
              <a:gradFill>
                <a:gsLst>
                  <a:gs pos="0">
                    <a:srgbClr val="0070C0">
                      <a:tint val="66000"/>
                      <a:satMod val="160000"/>
                    </a:srgbClr>
                  </a:gs>
                  <a:gs pos="50000">
                    <a:srgbClr val="0070C0">
                      <a:tint val="44500"/>
                      <a:satMod val="160000"/>
                    </a:srgbClr>
                  </a:gs>
                  <a:gs pos="100000">
                    <a:srgbClr val="0070C0">
                      <a:tint val="23500"/>
                      <a:satMod val="160000"/>
                    </a:srgbClr>
                  </a:gs>
                </a:gsLst>
                <a:lin ang="5400000" scaled="0"/>
              </a:gradFill>
              <a:prstDash val="lg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kern="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92530" y="3170710"/>
              <a:ext cx="1088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b="1" kern="0" dirty="0">
                  <a:solidFill>
                    <a:srgbClr val="0070C0">
                      <a:lumMod val="75000"/>
                    </a:srgbClr>
                  </a:solidFill>
                  <a:latin typeface="Perpetua"/>
                  <a:ea typeface="+mn-ea"/>
                </a:rPr>
                <a:t>Failure Protection </a:t>
              </a:r>
            </a:p>
            <a:p>
              <a:pPr algn="l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b="1" kern="0" dirty="0">
                  <a:solidFill>
                    <a:srgbClr val="0070C0">
                      <a:lumMod val="75000"/>
                    </a:srgbClr>
                  </a:solidFill>
                  <a:latin typeface="Perpetua"/>
                  <a:ea typeface="+mn-ea"/>
                </a:rPr>
                <a:t>Mechanisms</a:t>
              </a:r>
            </a:p>
          </p:txBody>
        </p:sp>
      </p:grpSp>
      <p:grpSp>
        <p:nvGrpSpPr>
          <p:cNvPr id="140" name="Group 56"/>
          <p:cNvGrpSpPr/>
          <p:nvPr/>
        </p:nvGrpSpPr>
        <p:grpSpPr>
          <a:xfrm>
            <a:off x="5310445" y="3957318"/>
            <a:ext cx="1496095" cy="837316"/>
            <a:chOff x="801981" y="2671948"/>
            <a:chExt cx="1496095" cy="837316"/>
          </a:xfrm>
        </p:grpSpPr>
        <p:grpSp>
          <p:nvGrpSpPr>
            <p:cNvPr id="141" name="Group 21"/>
            <p:cNvGrpSpPr/>
            <p:nvPr/>
          </p:nvGrpSpPr>
          <p:grpSpPr>
            <a:xfrm>
              <a:off x="801981" y="2816614"/>
              <a:ext cx="1496095" cy="374053"/>
              <a:chOff x="6410585" y="1313535"/>
              <a:chExt cx="1496095" cy="374053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6767212" y="1313535"/>
                <a:ext cx="835029" cy="374053"/>
              </a:xfrm>
              <a:prstGeom prst="rect">
                <a:avLst/>
              </a:prstGeom>
              <a:solidFill>
                <a:srgbClr val="6E76A9"/>
              </a:solidFill>
              <a:ln w="9525" cap="flat" cmpd="sng" algn="ctr">
                <a:solidFill>
                  <a:srgbClr val="6E76A9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050" kern="0" dirty="0">
                    <a:solidFill>
                      <a:srgbClr val="FFFFFF"/>
                    </a:solidFill>
                    <a:latin typeface="Calibri"/>
                    <a:ea typeface="+mn-ea"/>
                  </a:rPr>
                  <a:t>Component</a:t>
                </a:r>
                <a:endParaRPr lang="en-US" sz="1050" kern="0" dirty="0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cxnSp>
            <p:nvCxnSpPr>
              <p:cNvPr id="145" name="Straight Connector 144"/>
              <p:cNvCxnSpPr>
                <a:endCxn id="144" idx="1"/>
              </p:cNvCxnSpPr>
              <p:nvPr/>
            </p:nvCxnSpPr>
            <p:spPr>
              <a:xfrm flipV="1">
                <a:off x="6410585" y="1500562"/>
                <a:ext cx="356627" cy="4350"/>
              </a:xfrm>
              <a:prstGeom prst="line">
                <a:avLst/>
              </a:prstGeom>
              <a:noFill/>
              <a:ln w="25400" cap="flat" cmpd="sng" algn="ctr">
                <a:solidFill>
                  <a:srgbClr val="6E76A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6" name="Straight Connector 145"/>
              <p:cNvCxnSpPr>
                <a:stCxn id="144" idx="3"/>
              </p:cNvCxnSpPr>
              <p:nvPr/>
            </p:nvCxnSpPr>
            <p:spPr>
              <a:xfrm>
                <a:off x="7602241" y="1500562"/>
                <a:ext cx="304439" cy="1"/>
              </a:xfrm>
              <a:prstGeom prst="line">
                <a:avLst/>
              </a:prstGeom>
              <a:noFill/>
              <a:ln w="25400" cap="flat" cmpd="sng" algn="ctr">
                <a:solidFill>
                  <a:srgbClr val="6E76A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142" name="Rectangle 141"/>
            <p:cNvSpPr/>
            <p:nvPr/>
          </p:nvSpPr>
          <p:spPr>
            <a:xfrm>
              <a:off x="1080655" y="2671948"/>
              <a:ext cx="1033153" cy="819397"/>
            </a:xfrm>
            <a:prstGeom prst="rect">
              <a:avLst/>
            </a:prstGeom>
            <a:noFill/>
            <a:ln w="9525" cap="flat" cmpd="sng" algn="ctr">
              <a:gradFill>
                <a:gsLst>
                  <a:gs pos="0">
                    <a:srgbClr val="0070C0">
                      <a:tint val="66000"/>
                      <a:satMod val="160000"/>
                    </a:srgbClr>
                  </a:gs>
                  <a:gs pos="50000">
                    <a:srgbClr val="0070C0">
                      <a:tint val="44500"/>
                      <a:satMod val="160000"/>
                    </a:srgbClr>
                  </a:gs>
                  <a:gs pos="100000">
                    <a:srgbClr val="0070C0">
                      <a:tint val="23500"/>
                      <a:satMod val="160000"/>
                    </a:srgbClr>
                  </a:gs>
                </a:gsLst>
                <a:lin ang="5400000" scaled="0"/>
              </a:gradFill>
              <a:prstDash val="lg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kern="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92530" y="3170710"/>
              <a:ext cx="1088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b="1" kern="0" dirty="0">
                  <a:solidFill>
                    <a:srgbClr val="0070C0">
                      <a:lumMod val="75000"/>
                    </a:srgbClr>
                  </a:solidFill>
                  <a:latin typeface="Perpetua"/>
                  <a:ea typeface="+mn-ea"/>
                </a:rPr>
                <a:t>Failure Protection </a:t>
              </a:r>
            </a:p>
            <a:p>
              <a:pPr algn="l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b="1" kern="0" dirty="0">
                  <a:solidFill>
                    <a:srgbClr val="0070C0">
                      <a:lumMod val="75000"/>
                    </a:srgbClr>
                  </a:solidFill>
                  <a:latin typeface="Perpetua"/>
                  <a:ea typeface="+mn-ea"/>
                </a:rPr>
                <a:t>Mechanisms</a:t>
              </a:r>
            </a:p>
          </p:txBody>
        </p:sp>
      </p:grpSp>
      <p:grpSp>
        <p:nvGrpSpPr>
          <p:cNvPr id="147" name="Group 63"/>
          <p:cNvGrpSpPr/>
          <p:nvPr/>
        </p:nvGrpSpPr>
        <p:grpSpPr>
          <a:xfrm>
            <a:off x="6733505" y="3955339"/>
            <a:ext cx="1496095" cy="837316"/>
            <a:chOff x="801981" y="2671948"/>
            <a:chExt cx="1496095" cy="837316"/>
          </a:xfrm>
        </p:grpSpPr>
        <p:grpSp>
          <p:nvGrpSpPr>
            <p:cNvPr id="148" name="Group 73"/>
            <p:cNvGrpSpPr/>
            <p:nvPr/>
          </p:nvGrpSpPr>
          <p:grpSpPr>
            <a:xfrm>
              <a:off x="801981" y="2816614"/>
              <a:ext cx="1496095" cy="374053"/>
              <a:chOff x="6410585" y="1313535"/>
              <a:chExt cx="1496095" cy="374053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6767212" y="1313535"/>
                <a:ext cx="835029" cy="374053"/>
              </a:xfrm>
              <a:prstGeom prst="rect">
                <a:avLst/>
              </a:prstGeom>
              <a:solidFill>
                <a:srgbClr val="6E76A9"/>
              </a:solidFill>
              <a:ln w="9525" cap="flat" cmpd="sng" algn="ctr">
                <a:solidFill>
                  <a:srgbClr val="6E76A9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050" kern="0" dirty="0">
                    <a:solidFill>
                      <a:srgbClr val="FFFFFF"/>
                    </a:solidFill>
                    <a:latin typeface="Calibri"/>
                    <a:ea typeface="+mn-ea"/>
                  </a:rPr>
                  <a:t>Component</a:t>
                </a:r>
                <a:endParaRPr lang="en-US" sz="1050" kern="0" dirty="0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cxnSp>
            <p:nvCxnSpPr>
              <p:cNvPr id="152" name="Straight Connector 151"/>
              <p:cNvCxnSpPr>
                <a:endCxn id="151" idx="1"/>
              </p:cNvCxnSpPr>
              <p:nvPr/>
            </p:nvCxnSpPr>
            <p:spPr>
              <a:xfrm flipV="1">
                <a:off x="6410585" y="1500562"/>
                <a:ext cx="356627" cy="4350"/>
              </a:xfrm>
              <a:prstGeom prst="line">
                <a:avLst/>
              </a:prstGeom>
              <a:noFill/>
              <a:ln w="25400" cap="flat" cmpd="sng" algn="ctr">
                <a:solidFill>
                  <a:srgbClr val="6E76A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3" name="Straight Connector 152"/>
              <p:cNvCxnSpPr>
                <a:stCxn id="151" idx="3"/>
              </p:cNvCxnSpPr>
              <p:nvPr/>
            </p:nvCxnSpPr>
            <p:spPr>
              <a:xfrm>
                <a:off x="7602241" y="1500562"/>
                <a:ext cx="304439" cy="1"/>
              </a:xfrm>
              <a:prstGeom prst="line">
                <a:avLst/>
              </a:prstGeom>
              <a:noFill/>
              <a:ln w="25400" cap="flat" cmpd="sng" algn="ctr">
                <a:solidFill>
                  <a:srgbClr val="6E76A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149" name="Rectangle 148"/>
            <p:cNvSpPr/>
            <p:nvPr/>
          </p:nvSpPr>
          <p:spPr>
            <a:xfrm>
              <a:off x="1080655" y="2671948"/>
              <a:ext cx="1033153" cy="819397"/>
            </a:xfrm>
            <a:prstGeom prst="rect">
              <a:avLst/>
            </a:prstGeom>
            <a:noFill/>
            <a:ln w="9525" cap="flat" cmpd="sng" algn="ctr">
              <a:gradFill>
                <a:gsLst>
                  <a:gs pos="0">
                    <a:srgbClr val="0070C0">
                      <a:tint val="66000"/>
                      <a:satMod val="160000"/>
                    </a:srgbClr>
                  </a:gs>
                  <a:gs pos="50000">
                    <a:srgbClr val="0070C0">
                      <a:tint val="44500"/>
                      <a:satMod val="160000"/>
                    </a:srgbClr>
                  </a:gs>
                  <a:gs pos="100000">
                    <a:srgbClr val="0070C0">
                      <a:tint val="23500"/>
                      <a:satMod val="160000"/>
                    </a:srgbClr>
                  </a:gs>
                </a:gsLst>
                <a:lin ang="5400000" scaled="0"/>
              </a:gradFill>
              <a:prstDash val="lg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kern="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92530" y="3170710"/>
              <a:ext cx="1088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b="1" kern="0" dirty="0">
                  <a:solidFill>
                    <a:srgbClr val="0070C0">
                      <a:lumMod val="75000"/>
                    </a:srgbClr>
                  </a:solidFill>
                  <a:latin typeface="Perpetua"/>
                  <a:ea typeface="+mn-ea"/>
                </a:rPr>
                <a:t>Failure Protection </a:t>
              </a:r>
            </a:p>
            <a:p>
              <a:pPr algn="l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b="1" kern="0" dirty="0">
                  <a:solidFill>
                    <a:srgbClr val="0070C0">
                      <a:lumMod val="75000"/>
                    </a:srgbClr>
                  </a:solidFill>
                  <a:latin typeface="Perpetua"/>
                  <a:ea typeface="+mn-ea"/>
                </a:rPr>
                <a:t>Mechanisms</a:t>
              </a: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3918666" y="3011269"/>
            <a:ext cx="2444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kern="0" dirty="0">
                <a:solidFill>
                  <a:srgbClr val="0070C0">
                    <a:lumMod val="75000"/>
                  </a:srgbClr>
                </a:solidFill>
                <a:latin typeface="Perpetua"/>
                <a:ea typeface="+mn-ea"/>
              </a:rPr>
              <a:t>Failures Introduction (origin</a:t>
            </a:r>
            <a:r>
              <a:rPr lang="en-US" sz="1000" b="1" kern="0" dirty="0">
                <a:solidFill>
                  <a:srgbClr val="0070C0">
                    <a:lumMod val="75000"/>
                  </a:srgbClr>
                </a:solidFill>
                <a:latin typeface="Perpetua"/>
                <a:ea typeface="+mn-ea"/>
              </a:rPr>
              <a:t>)</a:t>
            </a:r>
          </a:p>
        </p:txBody>
      </p:sp>
      <p:sp>
        <p:nvSpPr>
          <p:cNvPr id="155" name="Right Bracket 154"/>
          <p:cNvSpPr/>
          <p:nvPr/>
        </p:nvSpPr>
        <p:spPr>
          <a:xfrm>
            <a:off x="3419902" y="3545658"/>
            <a:ext cx="475013" cy="2196935"/>
          </a:xfrm>
          <a:prstGeom prst="rightBracket">
            <a:avLst/>
          </a:prstGeom>
          <a:noFill/>
          <a:ln w="25400" cap="flat" cmpd="sng" algn="ctr">
            <a:solidFill>
              <a:srgbClr val="0070C0"/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kern="0">
              <a:solidFill>
                <a:srgbClr val="4E4E4E"/>
              </a:solidFill>
              <a:latin typeface="Calibri"/>
              <a:ea typeface="+mn-ea"/>
            </a:endParaRPr>
          </a:p>
        </p:txBody>
      </p:sp>
      <p:sp>
        <p:nvSpPr>
          <p:cNvPr id="156" name="Right Bracket 155"/>
          <p:cNvSpPr/>
          <p:nvPr/>
        </p:nvSpPr>
        <p:spPr>
          <a:xfrm flipH="1">
            <a:off x="5246721" y="3508053"/>
            <a:ext cx="475013" cy="2246415"/>
          </a:xfrm>
          <a:prstGeom prst="rightBracket">
            <a:avLst/>
          </a:prstGeom>
          <a:noFill/>
          <a:ln w="25400" cap="flat" cmpd="sng" algn="ctr">
            <a:solidFill>
              <a:srgbClr val="0070C0"/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kern="0">
              <a:solidFill>
                <a:srgbClr val="4E4E4E"/>
              </a:solidFill>
              <a:latin typeface="Calibri"/>
              <a:ea typeface="+mn-ea"/>
            </a:endParaRPr>
          </a:p>
        </p:txBody>
      </p:sp>
      <p:sp>
        <p:nvSpPr>
          <p:cNvPr id="157" name="Down Arrow 156"/>
          <p:cNvSpPr/>
          <p:nvPr/>
        </p:nvSpPr>
        <p:spPr>
          <a:xfrm>
            <a:off x="4548050" y="3379404"/>
            <a:ext cx="178131" cy="332509"/>
          </a:xfrm>
          <a:prstGeom prst="downArrow">
            <a:avLst/>
          </a:prstGeom>
          <a:gradFill rotWithShape="1">
            <a:gsLst>
              <a:gs pos="0">
                <a:srgbClr val="0070C0">
                  <a:tint val="100000"/>
                  <a:shade val="100000"/>
                  <a:satMod val="130000"/>
                </a:srgbClr>
              </a:gs>
              <a:gs pos="100000">
                <a:srgbClr val="0070C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kern="0">
              <a:solidFill>
                <a:srgbClr val="FFFFFF"/>
              </a:solidFill>
              <a:latin typeface="Calibri"/>
              <a:ea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851864" y="5859367"/>
            <a:ext cx="4097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kern="0" dirty="0">
                <a:solidFill>
                  <a:srgbClr val="0070C0">
                    <a:lumMod val="75000"/>
                  </a:srgbClr>
                </a:solidFill>
                <a:latin typeface="Perpetua"/>
                <a:ea typeface="+mn-ea"/>
              </a:rPr>
              <a:t>Component specific Failure Protection  Mechanism</a:t>
            </a:r>
          </a:p>
        </p:txBody>
      </p:sp>
      <p:sp>
        <p:nvSpPr>
          <p:cNvPr id="159" name="Up Arrow 158"/>
          <p:cNvSpPr/>
          <p:nvPr/>
        </p:nvSpPr>
        <p:spPr>
          <a:xfrm>
            <a:off x="4464929" y="5433835"/>
            <a:ext cx="178130" cy="391886"/>
          </a:xfrm>
          <a:prstGeom prst="upArrow">
            <a:avLst/>
          </a:prstGeom>
          <a:gradFill rotWithShape="1">
            <a:gsLst>
              <a:gs pos="0">
                <a:srgbClr val="0070C0">
                  <a:tint val="100000"/>
                  <a:shade val="100000"/>
                  <a:satMod val="130000"/>
                </a:srgbClr>
              </a:gs>
              <a:gs pos="100000">
                <a:srgbClr val="0070C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kern="0">
              <a:solidFill>
                <a:srgbClr val="FFFFFF"/>
              </a:solidFill>
              <a:latin typeface="Calibri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066800" y="5111223"/>
            <a:ext cx="2744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kern="0" dirty="0">
                <a:solidFill>
                  <a:srgbClr val="0070C0">
                    <a:lumMod val="75000"/>
                  </a:srgbClr>
                </a:solidFill>
                <a:latin typeface="Perpetua"/>
                <a:ea typeface="+mn-ea"/>
              </a:rPr>
              <a:t>Propagated </a:t>
            </a:r>
            <a:r>
              <a:rPr lang="en-US" sz="1400" b="1" kern="0" dirty="0">
                <a:solidFill>
                  <a:srgbClr val="0070C0">
                    <a:lumMod val="75000"/>
                  </a:srgbClr>
                </a:solidFill>
                <a:latin typeface="Perpetua"/>
                <a:ea typeface="+mn-ea"/>
              </a:rPr>
              <a:t>Faults from Upstream</a:t>
            </a:r>
            <a:endParaRPr lang="en-US" sz="1400" b="1" kern="0" dirty="0">
              <a:solidFill>
                <a:srgbClr val="0070C0">
                  <a:lumMod val="75000"/>
                </a:srgbClr>
              </a:solidFill>
              <a:latin typeface="Perpetua"/>
              <a:ea typeface="+mn-ea"/>
            </a:endParaRPr>
          </a:p>
        </p:txBody>
      </p:sp>
      <p:sp>
        <p:nvSpPr>
          <p:cNvPr id="161" name="Right Arrow 160"/>
          <p:cNvSpPr/>
          <p:nvPr/>
        </p:nvSpPr>
        <p:spPr>
          <a:xfrm>
            <a:off x="3360525" y="4887569"/>
            <a:ext cx="427512" cy="225631"/>
          </a:xfrm>
          <a:prstGeom prst="rightArrow">
            <a:avLst/>
          </a:prstGeom>
          <a:gradFill rotWithShape="1">
            <a:gsLst>
              <a:gs pos="0">
                <a:srgbClr val="0070C0">
                  <a:tint val="100000"/>
                  <a:shade val="100000"/>
                  <a:satMod val="130000"/>
                </a:srgbClr>
              </a:gs>
              <a:gs pos="100000">
                <a:srgbClr val="0070C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kern="0">
              <a:solidFill>
                <a:srgbClr val="FFFFFF"/>
              </a:solidFill>
              <a:latin typeface="Calibri"/>
              <a:ea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286039" y="5132993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kern="0" dirty="0">
                <a:solidFill>
                  <a:srgbClr val="0070C0">
                    <a:lumMod val="75000"/>
                  </a:srgbClr>
                </a:solidFill>
                <a:latin typeface="Perpetua"/>
                <a:ea typeface="+mn-ea"/>
              </a:rPr>
              <a:t>Propagated </a:t>
            </a:r>
            <a:r>
              <a:rPr lang="en-US" sz="1400" b="1" kern="0" dirty="0">
                <a:solidFill>
                  <a:srgbClr val="0070C0">
                    <a:lumMod val="75000"/>
                  </a:srgbClr>
                </a:solidFill>
                <a:latin typeface="Perpetua"/>
                <a:ea typeface="+mn-ea"/>
              </a:rPr>
              <a:t>Fault to Downstream</a:t>
            </a:r>
            <a:endParaRPr lang="en-US" sz="1400" b="1" kern="0" dirty="0">
              <a:solidFill>
                <a:srgbClr val="0070C0">
                  <a:lumMod val="75000"/>
                </a:srgbClr>
              </a:solidFill>
              <a:latin typeface="Perpetua"/>
              <a:ea typeface="+mn-ea"/>
            </a:endParaRPr>
          </a:p>
        </p:txBody>
      </p:sp>
      <p:sp>
        <p:nvSpPr>
          <p:cNvPr id="163" name="Right Arrow 162"/>
          <p:cNvSpPr/>
          <p:nvPr/>
        </p:nvSpPr>
        <p:spPr>
          <a:xfrm>
            <a:off x="5329848" y="4885590"/>
            <a:ext cx="427512" cy="225631"/>
          </a:xfrm>
          <a:prstGeom prst="rightArrow">
            <a:avLst/>
          </a:prstGeom>
          <a:gradFill rotWithShape="1">
            <a:gsLst>
              <a:gs pos="0">
                <a:srgbClr val="0070C0">
                  <a:tint val="100000"/>
                  <a:shade val="100000"/>
                  <a:satMod val="130000"/>
                </a:srgbClr>
              </a:gs>
              <a:gs pos="100000">
                <a:srgbClr val="0070C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kern="0">
              <a:solidFill>
                <a:srgbClr val="FFFFFF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79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Honeywell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Varadarajan, Srivatsan (MN10)</dc:creator>
  <cp:lastModifiedBy>Varadarajan, Srivatsan (MN10)</cp:lastModifiedBy>
  <cp:revision>4</cp:revision>
  <dcterms:created xsi:type="dcterms:W3CDTF">2015-07-24T17:44:01Z</dcterms:created>
  <dcterms:modified xsi:type="dcterms:W3CDTF">2015-07-24T17:54:12Z</dcterms:modified>
</cp:coreProperties>
</file>