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96" r:id="rId2"/>
  </p:sldMasterIdLst>
  <p:notesMasterIdLst>
    <p:notesMasterId r:id="rId4"/>
  </p:notesMasterIdLst>
  <p:sldIdLst>
    <p:sldId id="272" r:id="rId3"/>
  </p:sldIdLst>
  <p:sldSz cx="9144000" cy="6858000" type="screen4x3"/>
  <p:notesSz cx="7315200" cy="9601200"/>
  <p:defaultTextStyle>
    <a:defPPr>
      <a:defRPr lang="en-GB"/>
    </a:defPPr>
    <a:lvl1pPr algn="ctr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1pPr>
    <a:lvl2pPr marL="742950" indent="-285750" algn="ctr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2pPr>
    <a:lvl3pPr marL="1143000" indent="-228600" algn="ctr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3pPr>
    <a:lvl4pPr marL="1600200" indent="-228600" algn="ctr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4pPr>
    <a:lvl5pPr marL="2057400" indent="-228600" algn="ctr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radarajan, Srivatsan (MN10)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D5B7A"/>
    <a:srgbClr val="27427B"/>
    <a:srgbClr val="28437A"/>
    <a:srgbClr val="4876D3"/>
    <a:srgbClr val="666797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6" autoAdjust="0"/>
    <p:restoredTop sz="92334" autoAdjust="0"/>
  </p:normalViewPr>
  <p:slideViewPr>
    <p:cSldViewPr>
      <p:cViewPr varScale="1">
        <p:scale>
          <a:sx n="116" d="100"/>
          <a:sy n="116" d="100"/>
        </p:scale>
        <p:origin x="7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19" y="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3586163" cy="35861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2057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5538" cy="45132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0738" cy="490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0737" cy="490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0738" cy="4905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B4735062-5665-DB45-9BA4-0E603B5DBA5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992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76200"/>
            <a:ext cx="8942387" cy="674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195263" y="3810000"/>
            <a:ext cx="8801100" cy="381000"/>
          </a:xfrm>
          <a:prstGeom prst="rect">
            <a:avLst/>
          </a:prstGeom>
          <a:solidFill>
            <a:srgbClr val="385D7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" y="5474898"/>
            <a:ext cx="3276600" cy="9273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7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4013" y="231775"/>
            <a:ext cx="2132012" cy="6245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31775"/>
            <a:ext cx="6246813" cy="6245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47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3C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 userDrawn="1"/>
        </p:nvGrpSpPr>
        <p:grpSpPr bwMode="auto">
          <a:xfrm>
            <a:off x="1588" y="4803775"/>
            <a:ext cx="9140825" cy="2054225"/>
            <a:chOff x="1" y="3026"/>
            <a:chExt cx="5758" cy="1294"/>
          </a:xfrm>
        </p:grpSpPr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1" y="3026"/>
              <a:ext cx="5758" cy="288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2879" y="0"/>
                </a:cxn>
                <a:cxn ang="0">
                  <a:pos x="5758" y="314"/>
                </a:cxn>
              </a:cxnLst>
              <a:rect l="0" t="0" r="r" b="b"/>
              <a:pathLst>
                <a:path w="5758" h="314">
                  <a:moveTo>
                    <a:pt x="0" y="314"/>
                  </a:moveTo>
                  <a:cubicBezTo>
                    <a:pt x="959" y="157"/>
                    <a:pt x="1919" y="0"/>
                    <a:pt x="2879" y="0"/>
                  </a:cubicBezTo>
                  <a:cubicBezTo>
                    <a:pt x="3839" y="0"/>
                    <a:pt x="4798" y="157"/>
                    <a:pt x="5758" y="31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l" defTabSz="914400" eaLnBrk="0" hangingPunct="0">
                <a:lnSpc>
                  <a:spcPct val="110000"/>
                </a:lnSpc>
                <a:buClrTx/>
                <a:buSzTx/>
                <a:buFontTx/>
                <a:buNone/>
                <a:defRPr/>
              </a:pPr>
              <a:endParaRPr lang="en-US" sz="5400" b="1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1" y="3314"/>
              <a:ext cx="5758" cy="1006"/>
            </a:xfrm>
            <a:prstGeom prst="rect">
              <a:avLst/>
            </a:prstGeom>
            <a:solidFill>
              <a:schemeClr val="bg1"/>
            </a:solidFill>
            <a:ln w="12699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l" defTabSz="914400" eaLnBrk="0" hangingPunct="0">
                <a:lnSpc>
                  <a:spcPct val="110000"/>
                </a:lnSpc>
                <a:buClrTx/>
                <a:buSzTx/>
                <a:buFontTx/>
                <a:buNone/>
                <a:defRPr/>
              </a:pPr>
              <a:endParaRPr lang="en-US" sz="5400" b="1">
                <a:solidFill>
                  <a:srgbClr val="000000"/>
                </a:solidFill>
                <a:ea typeface="+mn-ea"/>
              </a:endParaRPr>
            </a:p>
          </p:txBody>
        </p:sp>
      </p:grpSp>
      <p:pic>
        <p:nvPicPr>
          <p:cNvPr id="7" name="Picture 7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900" y="5903913"/>
            <a:ext cx="1835150" cy="33972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sp>
        <p:nvSpPr>
          <p:cNvPr id="196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87438"/>
            <a:ext cx="7772400" cy="1905000"/>
          </a:xfrm>
        </p:spPr>
        <p:txBody>
          <a:bodyPr/>
          <a:lstStyle>
            <a:lvl1pPr algn="ctr">
              <a:lnSpc>
                <a:spcPct val="85000"/>
              </a:lnSpc>
              <a:spcBef>
                <a:spcPct val="15000"/>
              </a:spcBef>
              <a:defRPr sz="4400"/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95625"/>
            <a:ext cx="6400800" cy="1436688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rgbClr val="0053A5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3563" y="992188"/>
            <a:ext cx="3922712" cy="503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92188"/>
            <a:ext cx="3922713" cy="503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84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2725" y="106363"/>
            <a:ext cx="1998663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3563" y="106363"/>
            <a:ext cx="584676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106363"/>
            <a:ext cx="7997825" cy="468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3563" y="992188"/>
            <a:ext cx="3922712" cy="503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992188"/>
            <a:ext cx="3922713" cy="2439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584575"/>
            <a:ext cx="3922713" cy="2439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106363"/>
            <a:ext cx="7997825" cy="468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3563" y="992188"/>
            <a:ext cx="3922712" cy="503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992188"/>
            <a:ext cx="3922713" cy="2439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584575"/>
            <a:ext cx="3922713" cy="2439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106363"/>
            <a:ext cx="7997825" cy="468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3563" y="992188"/>
            <a:ext cx="3922712" cy="503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92188"/>
            <a:ext cx="3922713" cy="503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63563" y="106363"/>
            <a:ext cx="7997825" cy="591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316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4775"/>
            <a:ext cx="4189413" cy="5102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74775"/>
            <a:ext cx="4189412" cy="5102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3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0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7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230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851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theme" Target="../theme/theme2.xml"/><Relationship Id="rId17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31775"/>
            <a:ext cx="8531225" cy="896938"/>
          </a:xfrm>
          <a:prstGeom prst="rect">
            <a:avLst/>
          </a:prstGeom>
          <a:noFill/>
          <a:ln>
            <a:noFill/>
          </a:ln>
          <a:effectLst>
            <a:outerShdw blurRad="25400" dist="12700" dir="2700000" algn="ctr" rotWithShape="0">
              <a:schemeClr val="bg2">
                <a:alpha val="74998"/>
              </a:schemeClr>
            </a:outerShdw>
          </a:effectLst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4775"/>
            <a:ext cx="8531225" cy="51022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152400" y="1524000"/>
            <a:ext cx="1588" cy="1588"/>
          </a:xfrm>
          <a:prstGeom prst="line">
            <a:avLst/>
          </a:prstGeom>
          <a:noFill/>
          <a:ln w="9360">
            <a:solidFill>
              <a:srgbClr val="4F4F4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000">
          <a:solidFill>
            <a:srgbClr val="606060"/>
          </a:solidFill>
          <a:latin typeface="+mj-lt"/>
          <a:ea typeface="+mj-ea"/>
          <a:cs typeface="+mj-cs"/>
        </a:defRPr>
      </a:lvl1pPr>
      <a:lvl2pPr marL="742950" indent="-28575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FFFFFF"/>
          </a:solidFill>
          <a:latin typeface="Arial" charset="0"/>
          <a:ea typeface="Bitstream Vera Sans" charset="0"/>
          <a:cs typeface="Bitstream Vera Sans" charset="0"/>
        </a:defRPr>
      </a:lvl2pPr>
      <a:lvl3pPr marL="1143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FFFFFF"/>
          </a:solidFill>
          <a:latin typeface="Arial" charset="0"/>
          <a:ea typeface="Bitstream Vera Sans" charset="0"/>
          <a:cs typeface="Bitstream Vera Sans" charset="0"/>
        </a:defRPr>
      </a:lvl3pPr>
      <a:lvl4pPr marL="1600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FFFFFF"/>
          </a:solidFill>
          <a:latin typeface="Arial" charset="0"/>
          <a:ea typeface="Bitstream Vera Sans" charset="0"/>
          <a:cs typeface="Bitstream Vera Sans" charset="0"/>
        </a:defRPr>
      </a:lvl4pPr>
      <a:lvl5pPr marL="20574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FFFFFF"/>
          </a:solidFill>
          <a:latin typeface="Arial" charset="0"/>
          <a:ea typeface="Bitstream Vera Sans" charset="0"/>
          <a:cs typeface="Bitstream Vera Sans" charset="0"/>
        </a:defRPr>
      </a:lvl5pPr>
      <a:lvl6pPr marL="25146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FFFFFF"/>
          </a:solidFill>
          <a:latin typeface="Arial" charset="0"/>
          <a:ea typeface="Bitstream Vera Sans" charset="0"/>
          <a:cs typeface="Bitstream Vera Sans" charset="0"/>
        </a:defRPr>
      </a:lvl6pPr>
      <a:lvl7pPr marL="29718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FFFFFF"/>
          </a:solidFill>
          <a:latin typeface="Arial" charset="0"/>
          <a:ea typeface="Bitstream Vera Sans" charset="0"/>
          <a:cs typeface="Bitstream Vera Sans" charset="0"/>
        </a:defRPr>
      </a:lvl7pPr>
      <a:lvl8pPr marL="34290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FFFFFF"/>
          </a:solidFill>
          <a:latin typeface="Arial" charset="0"/>
          <a:ea typeface="Bitstream Vera Sans" charset="0"/>
          <a:cs typeface="Bitstream Vera Sans" charset="0"/>
        </a:defRPr>
      </a:lvl8pPr>
      <a:lvl9pPr marL="3886200" indent="-228600" algn="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FFFFFF"/>
          </a:solidFill>
          <a:latin typeface="Arial" charset="0"/>
          <a:ea typeface="Bitstream Vera Sans" charset="0"/>
          <a:cs typeface="Bitstream Vera Sans" charset="0"/>
        </a:defRPr>
      </a:lvl9pPr>
    </p:titleStyle>
    <p:bodyStyle>
      <a:lvl1pPr marL="342900" indent="-342900" algn="l" defTabSz="457200" rtl="0" fontAlgn="base">
        <a:spcBef>
          <a:spcPts val="800"/>
        </a:spcBef>
        <a:spcAft>
          <a:spcPct val="0"/>
        </a:spcAft>
        <a:buClr>
          <a:schemeClr val="bg2"/>
        </a:buClr>
        <a:buSzPct val="100000"/>
        <a:buFont typeface="Wingdings" charset="0"/>
        <a:buChar char="§"/>
        <a:defRPr sz="24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700"/>
        </a:spcBef>
        <a:spcAft>
          <a:spcPct val="0"/>
        </a:spcAft>
        <a:buClr>
          <a:schemeClr val="bg2"/>
        </a:buClr>
        <a:buSzPct val="100000"/>
        <a:buFont typeface="Times" charset="0"/>
        <a:buChar char="•"/>
        <a:defRPr sz="2000">
          <a:solidFill>
            <a:srgbClr val="5F5F5F"/>
          </a:solidFill>
          <a:latin typeface="+mn-lt"/>
          <a:ea typeface="Bitstream Vera Sans" charset="0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chemeClr val="bg2"/>
        </a:buClr>
        <a:buSzPct val="100000"/>
        <a:buFont typeface="Times New Roman" charset="0"/>
        <a:buChar char="–"/>
        <a:defRPr>
          <a:solidFill>
            <a:srgbClr val="5F5F5F"/>
          </a:solidFill>
          <a:latin typeface="+mn-lt"/>
          <a:ea typeface="Bitstream Vera Sans" charset="0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5F5F5F"/>
          </a:solidFill>
          <a:latin typeface="+mn-lt"/>
          <a:ea typeface="Bitstream Vera Sans" charset="0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5F5F5F"/>
          </a:solidFill>
          <a:latin typeface="+mn-lt"/>
          <a:ea typeface="Bitstream Vera Sans" charset="0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5F5F5F"/>
          </a:solidFill>
          <a:latin typeface="+mn-lt"/>
          <a:ea typeface="Bitstream Vera Sans" charset="0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5F5F5F"/>
          </a:solidFill>
          <a:latin typeface="+mn-lt"/>
          <a:ea typeface="Bitstream Vera Sans" charset="0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5F5F5F"/>
          </a:solidFill>
          <a:latin typeface="+mn-lt"/>
          <a:ea typeface="Bitstream Vera Sans" charset="0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5F5F5F"/>
          </a:solidFill>
          <a:latin typeface="+mn-lt"/>
          <a:ea typeface="Bitstream Vera Sans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106363"/>
            <a:ext cx="7997825" cy="468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#1 Title – 28 Pt. Arial Bold Title Case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563" y="992188"/>
            <a:ext cx="7997825" cy="5032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Bullet level – 24 pt. Arial bold sentence case</a:t>
            </a:r>
          </a:p>
          <a:p>
            <a:pPr lvl="1"/>
            <a:r>
              <a:rPr lang="en-US" smtClean="0"/>
              <a:t>Second level – 20 pt. Arial bold sentence case</a:t>
            </a:r>
          </a:p>
          <a:p>
            <a:pPr lvl="2"/>
            <a:r>
              <a:rPr lang="en-US" smtClean="0"/>
              <a:t>Third level – 18 pt. Arial sentence case</a:t>
            </a:r>
          </a:p>
          <a:p>
            <a:pPr lvl="3"/>
            <a:r>
              <a:rPr lang="en-US" smtClean="0"/>
              <a:t>Third level – 16 pt. Arial sentence case</a:t>
            </a:r>
          </a:p>
        </p:txBody>
      </p:sp>
      <p:sp>
        <p:nvSpPr>
          <p:cNvPr id="195588" name="Rectangle 4"/>
          <p:cNvSpPr>
            <a:spLocks noChangeArrowheads="1"/>
          </p:cNvSpPr>
          <p:nvPr userDrawn="1"/>
        </p:nvSpPr>
        <p:spPr bwMode="auto">
          <a:xfrm>
            <a:off x="49213" y="6584950"/>
            <a:ext cx="336550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914400" eaLnBrk="0" hangingPunct="0">
              <a:lnSpc>
                <a:spcPct val="90000"/>
              </a:lnSpc>
              <a:buClrTx/>
              <a:buSzTx/>
              <a:buFontTx/>
              <a:buNone/>
              <a:defRPr/>
            </a:pPr>
            <a:fld id="{402E53B7-04C5-44D7-8525-90095644AE9F}" type="slidenum">
              <a:rPr lang="en-US" sz="1000" b="1" i="1">
                <a:solidFill>
                  <a:srgbClr val="000000"/>
                </a:solidFill>
                <a:ea typeface="+mn-ea"/>
              </a:rPr>
              <a:pPr algn="l" defTabSz="914400" eaLnBrk="0" hangingPunct="0">
                <a:lnSpc>
                  <a:spcPct val="90000"/>
                </a:lnSpc>
                <a:buClrTx/>
                <a:buSzTx/>
                <a:buFontTx/>
                <a:buNone/>
                <a:defRPr/>
              </a:pPr>
              <a:t>‹#›</a:t>
            </a:fld>
            <a:endParaRPr lang="en-US" sz="1000" b="1" i="1">
              <a:solidFill>
                <a:srgbClr val="000000"/>
              </a:solidFill>
              <a:ea typeface="+mn-ea"/>
            </a:endParaRPr>
          </a:p>
        </p:txBody>
      </p:sp>
      <p:sp>
        <p:nvSpPr>
          <p:cNvPr id="195589" name="Rectangle 5"/>
          <p:cNvSpPr>
            <a:spLocks noChangeArrowheads="1"/>
          </p:cNvSpPr>
          <p:nvPr userDrawn="1"/>
        </p:nvSpPr>
        <p:spPr bwMode="auto">
          <a:xfrm>
            <a:off x="3552825" y="6584950"/>
            <a:ext cx="2019300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914400" eaLnBrk="0" hangingPunct="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lang="en-US" sz="1000">
                <a:solidFill>
                  <a:srgbClr val="000000"/>
                </a:solidFill>
                <a:ea typeface="+mn-ea"/>
              </a:rPr>
              <a:t>HONEYWELL - CONFIDENTIAL</a:t>
            </a:r>
          </a:p>
        </p:txBody>
      </p:sp>
      <p:sp>
        <p:nvSpPr>
          <p:cNvPr id="195590" name="Rectangle 6"/>
          <p:cNvSpPr>
            <a:spLocks noChangeArrowheads="1"/>
          </p:cNvSpPr>
          <p:nvPr userDrawn="1"/>
        </p:nvSpPr>
        <p:spPr bwMode="auto">
          <a:xfrm>
            <a:off x="8407400" y="6584950"/>
            <a:ext cx="735013" cy="198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914400" eaLnBrk="0" hangingPunct="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lang="en-US" sz="800">
                <a:solidFill>
                  <a:srgbClr val="000000"/>
                </a:solidFill>
                <a:ea typeface="+mn-ea"/>
              </a:rPr>
              <a:t>File Number</a:t>
            </a:r>
          </a:p>
        </p:txBody>
      </p:sp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280988" y="533400"/>
            <a:ext cx="8574087" cy="204788"/>
            <a:chOff x="183" y="456"/>
            <a:chExt cx="5401" cy="129"/>
          </a:xfrm>
        </p:grpSpPr>
        <p:pic>
          <p:nvPicPr>
            <p:cNvPr id="5128" name="Picture 8"/>
            <p:cNvPicPr>
              <a:picLocks noChangeArrowheads="1"/>
            </p:cNvPicPr>
            <p:nvPr userDrawn="1"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4990" y="456"/>
              <a:ext cx="594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5593" name="Line 9"/>
            <p:cNvSpPr>
              <a:spLocks noChangeShapeType="1"/>
            </p:cNvSpPr>
            <p:nvPr userDrawn="1"/>
          </p:nvSpPr>
          <p:spPr bwMode="auto">
            <a:xfrm>
              <a:off x="183" y="585"/>
              <a:ext cx="5401" cy="0"/>
            </a:xfrm>
            <a:prstGeom prst="line">
              <a:avLst/>
            </a:prstGeom>
            <a:noFill/>
            <a:ln w="12700">
              <a:solidFill>
                <a:srgbClr val="DC241F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/>
            <a:lstStyle/>
            <a:p>
              <a:pPr algn="l" defTabSz="914400" eaLnBrk="0" hangingPunct="0">
                <a:lnSpc>
                  <a:spcPct val="110000"/>
                </a:lnSpc>
                <a:buClrTx/>
                <a:buSzTx/>
                <a:buFontTx/>
                <a:buNone/>
                <a:defRPr/>
              </a:pPr>
              <a:endParaRPr lang="en-US" sz="5400" b="1">
                <a:solidFill>
                  <a:srgbClr val="000000"/>
                </a:solidFill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transition>
    <p:wipe dir="r"/>
  </p:transition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174625" indent="-174625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DC241F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8275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0053A5"/>
        </a:buClr>
        <a:buSzPct val="120000"/>
        <a:buFont typeface="Arial" charset="0"/>
        <a:buChar char="-"/>
        <a:defRPr sz="2000" b="1">
          <a:solidFill>
            <a:schemeClr val="tx1"/>
          </a:solidFill>
          <a:latin typeface="+mn-lt"/>
        </a:defRPr>
      </a:lvl2pPr>
      <a:lvl3pPr marL="738188" indent="-166688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317023"/>
        </a:buClr>
        <a:buSzPct val="90000"/>
        <a:buFont typeface="Wingdings" pitchFamily="2" charset="2"/>
        <a:buChar char="w"/>
        <a:defRPr>
          <a:solidFill>
            <a:schemeClr val="tx1"/>
          </a:solidFill>
          <a:latin typeface="+mn-lt"/>
        </a:defRPr>
      </a:lvl3pPr>
      <a:lvl4pPr marL="973138" indent="-12065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4pPr>
      <a:lvl5pPr marL="2330450" indent="-27146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/>
          <p:cNvSpPr/>
          <p:nvPr/>
        </p:nvSpPr>
        <p:spPr>
          <a:xfrm>
            <a:off x="2506548" y="690197"/>
            <a:ext cx="2646477" cy="1424353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430348" y="766397"/>
            <a:ext cx="2646477" cy="1424353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480039" y="5144236"/>
            <a:ext cx="1230923" cy="89681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624754" y="5141305"/>
            <a:ext cx="1230923" cy="89681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47714" y="2685316"/>
            <a:ext cx="2646477" cy="180535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3175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15117" y="2743931"/>
            <a:ext cx="2646477" cy="180535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3175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82520" y="2793754"/>
            <a:ext cx="2646477" cy="180535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3175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047421" y="2699984"/>
            <a:ext cx="2646477" cy="180535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3175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982944" y="2749807"/>
            <a:ext cx="2646477" cy="180535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3175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7347422" y="2438400"/>
            <a:ext cx="1186978" cy="2428621"/>
            <a:chOff x="6998677" y="589085"/>
            <a:chExt cx="1160600" cy="2716757"/>
          </a:xfrm>
        </p:grpSpPr>
        <p:sp>
          <p:nvSpPr>
            <p:cNvPr id="95" name="Rounded Rectangle 94"/>
            <p:cNvSpPr/>
            <p:nvPr/>
          </p:nvSpPr>
          <p:spPr>
            <a:xfrm>
              <a:off x="6998677" y="589085"/>
              <a:ext cx="1151792" cy="386861"/>
            </a:xfrm>
            <a:prstGeom prst="roundRect">
              <a:avLst/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Develop</a:t>
              </a:r>
            </a:p>
          </p:txBody>
        </p:sp>
        <p:sp>
          <p:nvSpPr>
            <p:cNvPr id="96" name="Down Arrow 95"/>
            <p:cNvSpPr/>
            <p:nvPr/>
          </p:nvSpPr>
          <p:spPr>
            <a:xfrm>
              <a:off x="7482255" y="1037493"/>
              <a:ext cx="237392" cy="290146"/>
            </a:xfrm>
            <a:prstGeom prst="downArrow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7001613" y="1365717"/>
              <a:ext cx="1151792" cy="386861"/>
            </a:xfrm>
            <a:prstGeom prst="roundRect">
              <a:avLst/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Validate</a:t>
              </a:r>
            </a:p>
          </p:txBody>
        </p:sp>
        <p:sp>
          <p:nvSpPr>
            <p:cNvPr id="98" name="Down Arrow 97"/>
            <p:cNvSpPr/>
            <p:nvPr/>
          </p:nvSpPr>
          <p:spPr>
            <a:xfrm>
              <a:off x="7485191" y="1814125"/>
              <a:ext cx="237392" cy="290146"/>
            </a:xfrm>
            <a:prstGeom prst="downArrow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7004549" y="2142349"/>
              <a:ext cx="1151792" cy="386861"/>
            </a:xfrm>
            <a:prstGeom prst="roundRect">
              <a:avLst/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Demonstrate</a:t>
              </a:r>
            </a:p>
          </p:txBody>
        </p:sp>
        <p:sp>
          <p:nvSpPr>
            <p:cNvPr id="100" name="Down Arrow 99"/>
            <p:cNvSpPr/>
            <p:nvPr/>
          </p:nvSpPr>
          <p:spPr>
            <a:xfrm>
              <a:off x="7488127" y="2590757"/>
              <a:ext cx="237392" cy="290146"/>
            </a:xfrm>
            <a:prstGeom prst="downArrow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7007485" y="2918981"/>
              <a:ext cx="1151792" cy="386861"/>
            </a:xfrm>
            <a:prstGeom prst="roundRect">
              <a:avLst/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Document</a:t>
              </a:r>
            </a:p>
          </p:txBody>
        </p:sp>
      </p:grpSp>
      <p:sp>
        <p:nvSpPr>
          <p:cNvPr id="102" name="Down Arrow 101"/>
          <p:cNvSpPr/>
          <p:nvPr/>
        </p:nvSpPr>
        <p:spPr>
          <a:xfrm>
            <a:off x="3631958" y="304810"/>
            <a:ext cx="237392" cy="290146"/>
          </a:xfrm>
          <a:prstGeom prst="downArrow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235849" y="76200"/>
            <a:ext cx="10262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sz="1050" dirty="0">
                <a:solidFill>
                  <a:prstClr val="black"/>
                </a:solidFill>
                <a:ea typeface="ＭＳ Ｐゴシック" charset="-128"/>
              </a:rPr>
              <a:t>Requirements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775342" y="346159"/>
            <a:ext cx="8675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sz="1050" dirty="0">
                <a:solidFill>
                  <a:prstClr val="black"/>
                </a:solidFill>
                <a:ea typeface="ＭＳ Ｐゴシック" charset="-128"/>
              </a:rPr>
              <a:t>Constraints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88783" y="346159"/>
            <a:ext cx="8002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sz="1050" dirty="0">
                <a:solidFill>
                  <a:prstClr val="black"/>
                </a:solidFill>
                <a:ea typeface="ＭＳ Ｐゴシック" charset="-128"/>
              </a:rPr>
              <a:t>Properties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338765" y="815497"/>
            <a:ext cx="2646477" cy="1424353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406102" y="871181"/>
            <a:ext cx="2502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sz="1100" b="1" dirty="0">
                <a:solidFill>
                  <a:prstClr val="black"/>
                </a:solidFill>
                <a:ea typeface="ＭＳ Ｐゴシック" charset="-128"/>
              </a:rPr>
              <a:t>Next Generation Architectural DSL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3080247" y="1193568"/>
            <a:ext cx="1166438" cy="360484"/>
          </a:xfrm>
          <a:prstGeom prst="roundRect">
            <a:avLst/>
          </a:prstGeom>
          <a:solidFill>
            <a:srgbClr val="9BBB59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 bwMode="auto">
          <a:xfrm>
            <a:off x="3138870" y="1193568"/>
            <a:ext cx="1055063" cy="383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lang="en-US" sz="1050" b="1" dirty="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System Architecture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2458930" y="1697661"/>
            <a:ext cx="1166438" cy="360484"/>
          </a:xfrm>
          <a:prstGeom prst="roundRect">
            <a:avLst/>
          </a:prstGeom>
          <a:solidFill>
            <a:srgbClr val="9BBB59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TextBox 110"/>
          <p:cNvSpPr txBox="1"/>
          <p:nvPr/>
        </p:nvSpPr>
        <p:spPr bwMode="auto">
          <a:xfrm>
            <a:off x="2438409" y="1759204"/>
            <a:ext cx="1178167" cy="237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lang="en-US" sz="1050" b="1" dirty="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Fault Model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3692746" y="1700597"/>
            <a:ext cx="1166438" cy="360484"/>
          </a:xfrm>
          <a:prstGeom prst="roundRect">
            <a:avLst/>
          </a:prstGeom>
          <a:solidFill>
            <a:srgbClr val="9BBB59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TextBox 112"/>
          <p:cNvSpPr txBox="1"/>
          <p:nvPr/>
        </p:nvSpPr>
        <p:spPr bwMode="auto">
          <a:xfrm>
            <a:off x="3698601" y="1762140"/>
            <a:ext cx="1178167" cy="237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lang="en-US" sz="1050" b="1" dirty="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Behavior Model</a:t>
            </a:r>
          </a:p>
        </p:txBody>
      </p:sp>
      <p:cxnSp>
        <p:nvCxnSpPr>
          <p:cNvPr id="114" name="Straight Connector 113"/>
          <p:cNvCxnSpPr>
            <a:endCxn id="146" idx="0"/>
          </p:cNvCxnSpPr>
          <p:nvPr/>
        </p:nvCxnSpPr>
        <p:spPr>
          <a:xfrm>
            <a:off x="3662004" y="2301394"/>
            <a:ext cx="4388" cy="2989382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triangle" w="med" len="lg"/>
          </a:ln>
          <a:effectLst/>
        </p:spPr>
      </p:cxnSp>
      <p:sp>
        <p:nvSpPr>
          <p:cNvPr id="115" name="Rectangle 114"/>
          <p:cNvSpPr/>
          <p:nvPr/>
        </p:nvSpPr>
        <p:spPr>
          <a:xfrm>
            <a:off x="5257800" y="827220"/>
            <a:ext cx="1790686" cy="72682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275899" y="897555"/>
            <a:ext cx="112195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ClrTx/>
              <a:buSzTx/>
              <a:buFontTx/>
              <a:buNone/>
            </a:pPr>
            <a:r>
              <a:rPr lang="en-US" sz="1050" b="1" dirty="0">
                <a:solidFill>
                  <a:prstClr val="black"/>
                </a:solidFill>
                <a:ea typeface="ＭＳ Ｐゴシック" charset="-128"/>
              </a:rPr>
              <a:t>Aerospace Development Standards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269173" y="879971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buClrTx/>
              <a:buSzTx/>
              <a:buFontTx/>
              <a:buNone/>
            </a:pPr>
            <a:r>
              <a:rPr lang="en-US" sz="900" dirty="0">
                <a:solidFill>
                  <a:prstClr val="black"/>
                </a:solidFill>
                <a:ea typeface="ＭＳ Ｐゴシック" charset="-128"/>
              </a:rPr>
              <a:t>ARP 4754A</a:t>
            </a:r>
          </a:p>
          <a:p>
            <a:pPr algn="l" defTabSz="914400">
              <a:buClrTx/>
              <a:buSzTx/>
              <a:buFontTx/>
              <a:buNone/>
            </a:pPr>
            <a:r>
              <a:rPr lang="en-US" sz="900" dirty="0">
                <a:solidFill>
                  <a:prstClr val="black"/>
                </a:solidFill>
                <a:ea typeface="ＭＳ Ｐゴシック" charset="-128"/>
              </a:rPr>
              <a:t>DO-178B/C</a:t>
            </a:r>
          </a:p>
          <a:p>
            <a:pPr algn="l" defTabSz="914400">
              <a:buClrTx/>
              <a:buSzTx/>
              <a:buFontTx/>
              <a:buNone/>
            </a:pPr>
            <a:r>
              <a:rPr lang="en-US" sz="900" dirty="0">
                <a:solidFill>
                  <a:prstClr val="black"/>
                </a:solidFill>
                <a:ea typeface="ＭＳ Ｐゴシック" charset="-128"/>
              </a:rPr>
              <a:t>DO-254</a:t>
            </a:r>
          </a:p>
          <a:p>
            <a:pPr algn="l" defTabSz="914400">
              <a:buClrTx/>
              <a:buSzTx/>
              <a:buFontTx/>
              <a:buNone/>
            </a:pPr>
            <a:r>
              <a:rPr lang="en-US" sz="900" dirty="0">
                <a:solidFill>
                  <a:prstClr val="black"/>
                </a:solidFill>
                <a:ea typeface="ＭＳ Ｐゴシック" charset="-128"/>
              </a:rPr>
              <a:t>DO-297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532412" y="2852373"/>
            <a:ext cx="11785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sz="1100" b="1" dirty="0">
                <a:solidFill>
                  <a:prstClr val="black"/>
                </a:solidFill>
                <a:ea typeface="ＭＳ Ｐゴシック" charset="-128"/>
              </a:rPr>
              <a:t>Formal Models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918467" y="2799630"/>
            <a:ext cx="2646477" cy="180535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3175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415266" y="2846525"/>
            <a:ext cx="1749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sz="1100" b="1" dirty="0">
                <a:solidFill>
                  <a:prstClr val="black"/>
                </a:solidFill>
                <a:ea typeface="ＭＳ Ｐゴシック" charset="-128"/>
              </a:rPr>
              <a:t>Implementation Models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4067932" y="3148396"/>
            <a:ext cx="2350468" cy="360484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TextBox 121"/>
          <p:cNvSpPr txBox="1"/>
          <p:nvPr/>
        </p:nvSpPr>
        <p:spPr bwMode="auto">
          <a:xfrm>
            <a:off x="4079620" y="3145471"/>
            <a:ext cx="1274911" cy="383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lang="en-US" sz="1050" b="1" dirty="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Architecture Spec</a:t>
            </a:r>
          </a:p>
        </p:txBody>
      </p:sp>
      <p:cxnSp>
        <p:nvCxnSpPr>
          <p:cNvPr id="123" name="Straight Connector 122"/>
          <p:cNvCxnSpPr/>
          <p:nvPr/>
        </p:nvCxnSpPr>
        <p:spPr>
          <a:xfrm>
            <a:off x="5196266" y="3224594"/>
            <a:ext cx="0" cy="211015"/>
          </a:xfrm>
          <a:prstGeom prst="line">
            <a:avLst/>
          </a:prstGeom>
          <a:noFill/>
          <a:ln w="19050" cap="flat" cmpd="sng" algn="ctr">
            <a:solidFill>
              <a:sysClr val="window" lastClr="FFFFFF"/>
            </a:solidFill>
            <a:prstDash val="sysDot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5230917" y="3209937"/>
            <a:ext cx="941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buClrTx/>
              <a:buSzTx/>
              <a:buFontTx/>
              <a:buNone/>
            </a:pPr>
            <a:r>
              <a:rPr lang="en-US" sz="900" dirty="0">
                <a:solidFill>
                  <a:prstClr val="white"/>
                </a:solidFill>
                <a:ea typeface="ＭＳ Ｐゴシック" charset="-128"/>
              </a:rPr>
              <a:t>AADL, SYSML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4070868" y="3617308"/>
            <a:ext cx="2350468" cy="360484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TextBox 125"/>
          <p:cNvSpPr txBox="1"/>
          <p:nvPr/>
        </p:nvSpPr>
        <p:spPr bwMode="auto">
          <a:xfrm>
            <a:off x="4082556" y="3675927"/>
            <a:ext cx="1178167" cy="237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lang="en-US" sz="1050" b="1" dirty="0" smtClean="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Hardware Spec</a:t>
            </a:r>
            <a:endParaRPr lang="en-US" sz="1050" b="1" dirty="0">
              <a:solidFill>
                <a:prstClr val="white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5199202" y="3693506"/>
            <a:ext cx="0" cy="211015"/>
          </a:xfrm>
          <a:prstGeom prst="line">
            <a:avLst/>
          </a:prstGeom>
          <a:noFill/>
          <a:ln w="19050" cap="flat" cmpd="sng" algn="ctr">
            <a:solidFill>
              <a:sysClr val="window" lastClr="FFFFFF"/>
            </a:solidFill>
            <a:prstDash val="sysDot"/>
          </a:ln>
          <a:effectLst/>
        </p:spPr>
      </p:cxnSp>
      <p:sp>
        <p:nvSpPr>
          <p:cNvPr id="128" name="TextBox 127"/>
          <p:cNvSpPr txBox="1"/>
          <p:nvPr/>
        </p:nvSpPr>
        <p:spPr>
          <a:xfrm>
            <a:off x="5233788" y="3677631"/>
            <a:ext cx="915635" cy="190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buClrTx/>
              <a:buSzTx/>
              <a:buFontTx/>
              <a:buNone/>
            </a:pPr>
            <a:r>
              <a:rPr lang="en-US" sz="900" dirty="0" smtClean="0">
                <a:solidFill>
                  <a:prstClr val="white"/>
                </a:solidFill>
                <a:ea typeface="ＭＳ Ｐゴシック" charset="-128"/>
              </a:rPr>
              <a:t>Verilog, VHDL</a:t>
            </a:r>
            <a:endParaRPr lang="en-US" sz="900" dirty="0">
              <a:solidFill>
                <a:prstClr val="white"/>
              </a:solidFill>
              <a:ea typeface="ＭＳ Ｐゴシック" charset="-128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073804" y="4086220"/>
            <a:ext cx="2350468" cy="360484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TextBox 129"/>
          <p:cNvSpPr txBox="1"/>
          <p:nvPr/>
        </p:nvSpPr>
        <p:spPr bwMode="auto">
          <a:xfrm>
            <a:off x="4085492" y="4144839"/>
            <a:ext cx="1178167" cy="237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lang="en-US" sz="1050" b="1" dirty="0" smtClean="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Software Spec</a:t>
            </a:r>
            <a:endParaRPr lang="en-US" sz="1050" b="1" dirty="0">
              <a:solidFill>
                <a:prstClr val="white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5193346" y="4162418"/>
            <a:ext cx="0" cy="211015"/>
          </a:xfrm>
          <a:prstGeom prst="line">
            <a:avLst/>
          </a:prstGeom>
          <a:noFill/>
          <a:ln w="19050" cap="flat" cmpd="sng" algn="ctr">
            <a:solidFill>
              <a:sysClr val="window" lastClr="FFFFFF"/>
            </a:solidFill>
            <a:prstDash val="sysDot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5236724" y="4114800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buClrTx/>
              <a:buSzTx/>
              <a:buFontTx/>
              <a:buNone/>
            </a:pPr>
            <a:r>
              <a:rPr lang="en-US" sz="900" dirty="0" smtClean="0">
                <a:solidFill>
                  <a:prstClr val="white"/>
                </a:solidFill>
                <a:ea typeface="ＭＳ Ｐゴシック" charset="-128"/>
              </a:rPr>
              <a:t>Simulink, C, C++</a:t>
            </a:r>
            <a:endParaRPr lang="en-US" sz="900" dirty="0">
              <a:solidFill>
                <a:prstClr val="white"/>
              </a:solidFill>
              <a:ea typeface="ＭＳ Ｐゴシック" charset="-128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1503491" y="3168899"/>
            <a:ext cx="1166438" cy="360484"/>
          </a:xfrm>
          <a:prstGeom prst="round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 bwMode="auto">
          <a:xfrm>
            <a:off x="1482970" y="3230442"/>
            <a:ext cx="1178167" cy="237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lang="en-US" sz="1050" b="1" dirty="0" smtClean="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PVS</a:t>
            </a:r>
            <a:endParaRPr lang="en-US" sz="1050" b="1" dirty="0">
              <a:solidFill>
                <a:prstClr val="white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1506427" y="3629019"/>
            <a:ext cx="1166438" cy="360484"/>
          </a:xfrm>
          <a:prstGeom prst="round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 bwMode="auto">
          <a:xfrm>
            <a:off x="1485906" y="3690562"/>
            <a:ext cx="1178167" cy="237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lang="en-US" sz="1050" b="1" dirty="0" smtClean="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SALLY</a:t>
            </a:r>
            <a:endParaRPr lang="en-US" sz="1050" b="1" dirty="0">
              <a:solidFill>
                <a:prstClr val="white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1509363" y="4089139"/>
            <a:ext cx="1166438" cy="360484"/>
          </a:xfrm>
          <a:prstGeom prst="round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TextBox 137"/>
          <p:cNvSpPr txBox="1"/>
          <p:nvPr/>
        </p:nvSpPr>
        <p:spPr bwMode="auto">
          <a:xfrm>
            <a:off x="1488842" y="4150682"/>
            <a:ext cx="1178167" cy="237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lang="en-US" sz="1050" b="1" dirty="0" smtClean="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Other solvers</a:t>
            </a:r>
            <a:endParaRPr lang="en-US" sz="1050" b="1" dirty="0">
              <a:solidFill>
                <a:prstClr val="white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545929" y="2280881"/>
            <a:ext cx="150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>
              <a:buClrTx/>
              <a:buSzTx/>
              <a:buFontTx/>
              <a:buNone/>
            </a:pPr>
            <a:r>
              <a:rPr lang="en-US" sz="900" b="1" i="1" dirty="0">
                <a:solidFill>
                  <a:prstClr val="black"/>
                </a:solidFill>
                <a:ea typeface="ＭＳ Ｐゴシック" charset="-128"/>
              </a:rPr>
              <a:t>Concurrent Synthesis and Integration</a:t>
            </a:r>
            <a:endParaRPr lang="en-US" sz="800" i="1" dirty="0">
              <a:solidFill>
                <a:prstClr val="black">
                  <a:lumMod val="50000"/>
                  <a:lumOff val="50000"/>
                </a:prstClr>
              </a:solidFill>
              <a:ea typeface="ＭＳ Ｐゴシック" charset="-128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549769" y="4663598"/>
            <a:ext cx="2242037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charset="-128"/>
              </a:rPr>
              <a:t>Generative approach ensures consistency between implementation and formal models</a:t>
            </a:r>
          </a:p>
        </p:txBody>
      </p:sp>
      <p:cxnSp>
        <p:nvCxnSpPr>
          <p:cNvPr id="141" name="Straight Connector 140"/>
          <p:cNvCxnSpPr/>
          <p:nvPr/>
        </p:nvCxnSpPr>
        <p:spPr>
          <a:xfrm>
            <a:off x="3472962" y="4534642"/>
            <a:ext cx="386862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headEnd type="triangle" w="sm" len="med"/>
            <a:tailEnd type="triangle" w="sm" len="med"/>
          </a:ln>
          <a:effectLst/>
        </p:spPr>
      </p:cxnSp>
      <p:cxnSp>
        <p:nvCxnSpPr>
          <p:cNvPr id="143" name="Straight Connector 142"/>
          <p:cNvCxnSpPr/>
          <p:nvPr/>
        </p:nvCxnSpPr>
        <p:spPr>
          <a:xfrm flipH="1">
            <a:off x="3429000" y="2298463"/>
            <a:ext cx="240324" cy="495293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triangle" w="med" len="lg"/>
          </a:ln>
          <a:effectLst/>
        </p:spPr>
      </p:cxnSp>
      <p:sp>
        <p:nvSpPr>
          <p:cNvPr id="144" name="Down Arrow 143"/>
          <p:cNvSpPr/>
          <p:nvPr/>
        </p:nvSpPr>
        <p:spPr>
          <a:xfrm>
            <a:off x="1974802" y="4737708"/>
            <a:ext cx="237392" cy="290146"/>
          </a:xfrm>
          <a:prstGeom prst="downArrow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2963007" y="5290776"/>
            <a:ext cx="1406769" cy="536330"/>
          </a:xfrm>
          <a:prstGeom prst="ellipse">
            <a:avLst/>
          </a:prstGeom>
          <a:solidFill>
            <a:srgbClr val="8064A2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7" name="TextBox 146"/>
          <p:cNvSpPr txBox="1"/>
          <p:nvPr/>
        </p:nvSpPr>
        <p:spPr bwMode="auto">
          <a:xfrm>
            <a:off x="2954190" y="5369919"/>
            <a:ext cx="1433176" cy="383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lang="en-US" sz="1050" b="1" dirty="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Automated Test Generation</a:t>
            </a:r>
          </a:p>
        </p:txBody>
      </p:sp>
      <p:cxnSp>
        <p:nvCxnSpPr>
          <p:cNvPr id="148" name="Straight Connector 147"/>
          <p:cNvCxnSpPr>
            <a:stCxn id="146" idx="4"/>
          </p:cNvCxnSpPr>
          <p:nvPr/>
        </p:nvCxnSpPr>
        <p:spPr>
          <a:xfrm flipH="1">
            <a:off x="3664935" y="5827106"/>
            <a:ext cx="1457" cy="319456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triangle" w="med" len="lg"/>
          </a:ln>
          <a:effectLst/>
        </p:spPr>
      </p:cxnSp>
      <p:sp>
        <p:nvSpPr>
          <p:cNvPr id="149" name="Can 148"/>
          <p:cNvSpPr/>
          <p:nvPr/>
        </p:nvSpPr>
        <p:spPr>
          <a:xfrm>
            <a:off x="3156439" y="6134837"/>
            <a:ext cx="1037493" cy="518744"/>
          </a:xfrm>
          <a:prstGeom prst="can">
            <a:avLst/>
          </a:prstGeom>
          <a:solidFill>
            <a:sysClr val="window" lastClr="FFFFFF">
              <a:lumMod val="65000"/>
            </a:sysClr>
          </a:solidFill>
          <a:ln w="1905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215319" y="6274713"/>
            <a:ext cx="9076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sz="1100" b="1" dirty="0" smtClean="0">
                <a:solidFill>
                  <a:prstClr val="white"/>
                </a:solidFill>
                <a:ea typeface="ＭＳ Ｐゴシック" charset="-128"/>
              </a:rPr>
              <a:t>Assurance</a:t>
            </a:r>
          </a:p>
          <a:p>
            <a:pPr defTabSz="914400">
              <a:buClrTx/>
              <a:buSzTx/>
              <a:buFontTx/>
              <a:buNone/>
            </a:pPr>
            <a:r>
              <a:rPr lang="en-US" sz="1100" b="1" dirty="0" smtClean="0">
                <a:solidFill>
                  <a:prstClr val="white"/>
                </a:solidFill>
                <a:ea typeface="ＭＳ Ｐゴシック" charset="-128"/>
              </a:rPr>
              <a:t>Case</a:t>
            </a:r>
            <a:endParaRPr lang="en-US" sz="1100" b="1" dirty="0">
              <a:solidFill>
                <a:prstClr val="white"/>
              </a:solidFill>
              <a:ea typeface="ＭＳ Ｐゴシック" charset="-128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492882" y="5132521"/>
            <a:ext cx="152986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sz="1050" b="1" dirty="0">
                <a:solidFill>
                  <a:prstClr val="white"/>
                </a:solidFill>
                <a:ea typeface="ＭＳ Ｐゴシック" charset="-128"/>
              </a:rPr>
              <a:t>Analysis:</a:t>
            </a:r>
          </a:p>
          <a:p>
            <a:pPr defTabSz="914400">
              <a:buClrTx/>
              <a:buSzTx/>
              <a:buFontTx/>
              <a:buNone/>
            </a:pPr>
            <a:r>
              <a:rPr lang="en-US" sz="1050" b="1" dirty="0">
                <a:solidFill>
                  <a:prstClr val="white"/>
                </a:solidFill>
                <a:ea typeface="ＭＳ Ｐゴシック" charset="-128"/>
              </a:rPr>
              <a:t>Cheddar, </a:t>
            </a:r>
            <a:r>
              <a:rPr lang="en-US" sz="1050" b="1" dirty="0" err="1">
                <a:solidFill>
                  <a:prstClr val="white"/>
                </a:solidFill>
                <a:ea typeface="ＭＳ Ｐゴシック" charset="-128"/>
              </a:rPr>
              <a:t>Schedulability</a:t>
            </a:r>
            <a:endParaRPr lang="en-US" sz="1050" b="1" dirty="0">
              <a:solidFill>
                <a:prstClr val="white"/>
              </a:solidFill>
              <a:ea typeface="ＭＳ Ｐゴシック" charset="-128"/>
            </a:endParaRPr>
          </a:p>
          <a:p>
            <a:pPr defTabSz="914400">
              <a:buClrTx/>
              <a:buSzTx/>
              <a:buFontTx/>
              <a:buNone/>
            </a:pPr>
            <a:r>
              <a:rPr lang="en-US" sz="1050" b="1" dirty="0">
                <a:solidFill>
                  <a:prstClr val="white"/>
                </a:solidFill>
                <a:ea typeface="ＭＳ Ｐゴシック" charset="-128"/>
              </a:rPr>
              <a:t>Fault Propagation, FPTC, FIACRA</a:t>
            </a:r>
          </a:p>
        </p:txBody>
      </p:sp>
      <p:cxnSp>
        <p:nvCxnSpPr>
          <p:cNvPr id="152" name="Straight Connector 151"/>
          <p:cNvCxnSpPr/>
          <p:nvPr/>
        </p:nvCxnSpPr>
        <p:spPr>
          <a:xfrm>
            <a:off x="4528049" y="5062174"/>
            <a:ext cx="1441939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ot"/>
          </a:ln>
          <a:effectLst/>
        </p:spPr>
      </p:cxnSp>
      <p:cxnSp>
        <p:nvCxnSpPr>
          <p:cNvPr id="153" name="Straight Connector 152"/>
          <p:cNvCxnSpPr/>
          <p:nvPr/>
        </p:nvCxnSpPr>
        <p:spPr>
          <a:xfrm>
            <a:off x="1374651" y="5065104"/>
            <a:ext cx="1441939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ot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1436083" y="5381628"/>
            <a:ext cx="13071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buClrTx/>
              <a:buSzTx/>
              <a:buFontTx/>
              <a:buNone/>
            </a:pPr>
            <a:r>
              <a:rPr lang="en-US" sz="1050" b="1" dirty="0">
                <a:solidFill>
                  <a:prstClr val="white"/>
                </a:solidFill>
                <a:ea typeface="ＭＳ Ｐゴシック" charset="-128"/>
              </a:rPr>
              <a:t>Analysis, Simulation</a:t>
            </a:r>
          </a:p>
        </p:txBody>
      </p:sp>
      <p:cxnSp>
        <p:nvCxnSpPr>
          <p:cNvPr id="155" name="Straight Connector 154"/>
          <p:cNvCxnSpPr/>
          <p:nvPr/>
        </p:nvCxnSpPr>
        <p:spPr>
          <a:xfrm>
            <a:off x="1365161" y="5056970"/>
            <a:ext cx="2352" cy="178818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ot"/>
          </a:ln>
          <a:effectLst/>
        </p:spPr>
      </p:cxnSp>
      <p:cxnSp>
        <p:nvCxnSpPr>
          <p:cNvPr id="156" name="Straight Connector 155"/>
          <p:cNvCxnSpPr/>
          <p:nvPr/>
        </p:nvCxnSpPr>
        <p:spPr>
          <a:xfrm flipH="1">
            <a:off x="5962919" y="5082727"/>
            <a:ext cx="12878" cy="177084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ot"/>
          </a:ln>
          <a:effectLst/>
        </p:spPr>
      </p:cxnSp>
      <p:cxnSp>
        <p:nvCxnSpPr>
          <p:cNvPr id="157" name="Straight Connector 156"/>
          <p:cNvCxnSpPr/>
          <p:nvPr/>
        </p:nvCxnSpPr>
        <p:spPr>
          <a:xfrm>
            <a:off x="1368790" y="6846923"/>
            <a:ext cx="4601187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ot"/>
          </a:ln>
          <a:effectLst/>
        </p:spPr>
      </p:cxnSp>
      <p:cxnSp>
        <p:nvCxnSpPr>
          <p:cNvPr id="158" name="Straight Connector 157"/>
          <p:cNvCxnSpPr/>
          <p:nvPr/>
        </p:nvCxnSpPr>
        <p:spPr>
          <a:xfrm>
            <a:off x="4525118" y="5059242"/>
            <a:ext cx="0" cy="87337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ot"/>
          </a:ln>
          <a:effectLst/>
        </p:spPr>
      </p:cxnSp>
      <p:cxnSp>
        <p:nvCxnSpPr>
          <p:cNvPr id="159" name="Straight Connector 158"/>
          <p:cNvCxnSpPr/>
          <p:nvPr/>
        </p:nvCxnSpPr>
        <p:spPr>
          <a:xfrm>
            <a:off x="2795953" y="5062173"/>
            <a:ext cx="0" cy="87337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ot"/>
          </a:ln>
          <a:effectLst/>
        </p:spPr>
      </p:cxnSp>
      <p:cxnSp>
        <p:nvCxnSpPr>
          <p:cNvPr id="160" name="Straight Connector 159"/>
          <p:cNvCxnSpPr/>
          <p:nvPr/>
        </p:nvCxnSpPr>
        <p:spPr>
          <a:xfrm>
            <a:off x="2796075" y="5923818"/>
            <a:ext cx="1731963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ot"/>
          </a:ln>
          <a:effectLst/>
        </p:spPr>
      </p:cxnSp>
      <p:cxnSp>
        <p:nvCxnSpPr>
          <p:cNvPr id="162" name="Straight Connector 161"/>
          <p:cNvCxnSpPr/>
          <p:nvPr/>
        </p:nvCxnSpPr>
        <p:spPr>
          <a:xfrm>
            <a:off x="3669324" y="2301394"/>
            <a:ext cx="240324" cy="495293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triangle" w="med" len="lg"/>
          </a:ln>
          <a:effectLst/>
        </p:spPr>
      </p:cxnSp>
      <p:sp>
        <p:nvSpPr>
          <p:cNvPr id="163" name="Circular Arrow 162"/>
          <p:cNvSpPr/>
          <p:nvPr/>
        </p:nvSpPr>
        <p:spPr>
          <a:xfrm rot="644265">
            <a:off x="5054900" y="1613017"/>
            <a:ext cx="754960" cy="754960"/>
          </a:xfrm>
          <a:prstGeom prst="circularArrow">
            <a:avLst>
              <a:gd name="adj1" fmla="val 11571"/>
              <a:gd name="adj2" fmla="val 1142319"/>
              <a:gd name="adj3" fmla="val 7214370"/>
              <a:gd name="adj4" fmla="val 10800000"/>
              <a:gd name="adj5" fmla="val 15665"/>
            </a:avLst>
          </a:prstGeom>
          <a:solidFill>
            <a:sysClr val="windowText" lastClr="000000">
              <a:lumMod val="50000"/>
              <a:lumOff val="50000"/>
            </a:sysClr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6277704" y="967902"/>
            <a:ext cx="0" cy="471839"/>
          </a:xfrm>
          <a:prstGeom prst="line">
            <a:avLst/>
          </a:prstGeom>
          <a:noFill/>
          <a:ln w="19050" cap="flat" cmpd="sng" algn="ctr">
            <a:solidFill>
              <a:sysClr val="window" lastClr="FFFFFF"/>
            </a:solidFill>
            <a:prstDash val="sysDot"/>
          </a:ln>
          <a:effectLst/>
        </p:spPr>
      </p:cxnSp>
      <p:sp>
        <p:nvSpPr>
          <p:cNvPr id="165" name="TextBox 164"/>
          <p:cNvSpPr txBox="1"/>
          <p:nvPr/>
        </p:nvSpPr>
        <p:spPr>
          <a:xfrm>
            <a:off x="5653451" y="1662492"/>
            <a:ext cx="1327640" cy="903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ClrTx/>
              <a:buSzTx/>
              <a:buFontTx/>
              <a:buNone/>
            </a:pPr>
            <a:r>
              <a:rPr lang="en-US" sz="900" b="1" i="1" dirty="0">
                <a:solidFill>
                  <a:prstClr val="black"/>
                </a:solidFill>
                <a:ea typeface="ＭＳ Ｐゴシック" charset="-128"/>
              </a:rPr>
              <a:t>Refinement Through Templates, Patterns</a:t>
            </a:r>
          </a:p>
          <a:p>
            <a:pPr algn="l" defTabSz="914400">
              <a:lnSpc>
                <a:spcPct val="30000"/>
              </a:lnSpc>
              <a:buClrTx/>
              <a:buSzTx/>
              <a:buFontTx/>
              <a:buNone/>
            </a:pPr>
            <a:endParaRPr lang="en-US" sz="900" b="1" i="1" dirty="0">
              <a:solidFill>
                <a:prstClr val="black"/>
              </a:solidFill>
              <a:ea typeface="ＭＳ Ｐゴシック" charset="-128"/>
            </a:endParaRPr>
          </a:p>
          <a:p>
            <a:pPr algn="l" defTabSz="914400">
              <a:buClrTx/>
              <a:buSzTx/>
              <a:buFontTx/>
              <a:buNone/>
            </a:pPr>
            <a:r>
              <a:rPr lang="en-US" sz="800" i="1" dirty="0">
                <a:solidFill>
                  <a:prstClr val="black"/>
                </a:solidFill>
                <a:ea typeface="ＭＳ Ｐゴシック" charset="-128"/>
              </a:rPr>
              <a:t>We will standardize templates and patterns for known architectural approaches</a:t>
            </a:r>
          </a:p>
        </p:txBody>
      </p:sp>
      <p:cxnSp>
        <p:nvCxnSpPr>
          <p:cNvPr id="166" name="Straight Connector 165"/>
          <p:cNvCxnSpPr/>
          <p:nvPr/>
        </p:nvCxnSpPr>
        <p:spPr>
          <a:xfrm>
            <a:off x="5275384" y="6117248"/>
            <a:ext cx="0" cy="307731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  <p:cxnSp>
        <p:nvCxnSpPr>
          <p:cNvPr id="167" name="Straight Connector 166"/>
          <p:cNvCxnSpPr/>
          <p:nvPr/>
        </p:nvCxnSpPr>
        <p:spPr>
          <a:xfrm>
            <a:off x="2086708" y="6093802"/>
            <a:ext cx="0" cy="322385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  <p:cxnSp>
        <p:nvCxnSpPr>
          <p:cNvPr id="168" name="Straight Connector 167"/>
          <p:cNvCxnSpPr/>
          <p:nvPr/>
        </p:nvCxnSpPr>
        <p:spPr>
          <a:xfrm>
            <a:off x="2078036" y="6427908"/>
            <a:ext cx="1008064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sm" len="med"/>
            <a:tailEnd type="triangle" w="sm" len="med"/>
          </a:ln>
          <a:effectLst/>
        </p:spPr>
      </p:cxnSp>
      <p:cxnSp>
        <p:nvCxnSpPr>
          <p:cNvPr id="169" name="Straight Connector 168"/>
          <p:cNvCxnSpPr/>
          <p:nvPr/>
        </p:nvCxnSpPr>
        <p:spPr>
          <a:xfrm flipH="1">
            <a:off x="4270180" y="6422052"/>
            <a:ext cx="1008064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sm" len="med"/>
            <a:tailEnd type="triangle" w="sm" len="med"/>
          </a:ln>
          <a:effectLst/>
        </p:spPr>
      </p:cxnSp>
      <p:sp>
        <p:nvSpPr>
          <p:cNvPr id="175" name="TextBox 174"/>
          <p:cNvSpPr txBox="1"/>
          <p:nvPr/>
        </p:nvSpPr>
        <p:spPr>
          <a:xfrm>
            <a:off x="4724400" y="438150"/>
            <a:ext cx="1327640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ClrTx/>
              <a:buSzTx/>
              <a:buFontTx/>
              <a:buNone/>
            </a:pPr>
            <a:r>
              <a:rPr lang="en-US" sz="900" b="1" i="1" dirty="0">
                <a:solidFill>
                  <a:prstClr val="black"/>
                </a:solidFill>
                <a:ea typeface="ＭＳ Ｐゴシック" charset="-128"/>
              </a:rPr>
              <a:t>Abstraction – Layers</a:t>
            </a:r>
          </a:p>
          <a:p>
            <a:pPr algn="l" defTabSz="914400">
              <a:lnSpc>
                <a:spcPct val="30000"/>
              </a:lnSpc>
              <a:buClrTx/>
              <a:buSzTx/>
              <a:buFontTx/>
              <a:buNone/>
            </a:pPr>
            <a:endParaRPr lang="en-US" sz="900" b="1" i="1" dirty="0">
              <a:solidFill>
                <a:prstClr val="black"/>
              </a:solidFill>
              <a:ea typeface="ＭＳ Ｐゴシック" charset="-128"/>
            </a:endParaRPr>
          </a:p>
        </p:txBody>
      </p:sp>
      <p:sp>
        <p:nvSpPr>
          <p:cNvPr id="176" name="Left-Right Arrow 175"/>
          <p:cNvSpPr/>
          <p:nvPr/>
        </p:nvSpPr>
        <p:spPr bwMode="auto">
          <a:xfrm rot="20134936">
            <a:off x="4743086" y="628016"/>
            <a:ext cx="248379" cy="144144"/>
          </a:xfrm>
          <a:prstGeom prst="leftRightArrow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86" name="Down Arrow 185"/>
          <p:cNvSpPr/>
          <p:nvPr/>
        </p:nvSpPr>
        <p:spPr>
          <a:xfrm>
            <a:off x="2139673" y="4806807"/>
            <a:ext cx="237392" cy="290146"/>
          </a:xfrm>
          <a:prstGeom prst="downArrow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7" name="Down Arrow 186"/>
          <p:cNvSpPr/>
          <p:nvPr/>
        </p:nvSpPr>
        <p:spPr>
          <a:xfrm>
            <a:off x="1819281" y="4678585"/>
            <a:ext cx="237392" cy="290146"/>
          </a:xfrm>
          <a:prstGeom prst="downArrow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8" name="Down Arrow 187"/>
          <p:cNvSpPr/>
          <p:nvPr/>
        </p:nvSpPr>
        <p:spPr>
          <a:xfrm>
            <a:off x="5175754" y="4713080"/>
            <a:ext cx="237392" cy="290146"/>
          </a:xfrm>
          <a:prstGeom prst="downArrow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9" name="Down Arrow 188"/>
          <p:cNvSpPr/>
          <p:nvPr/>
        </p:nvSpPr>
        <p:spPr>
          <a:xfrm>
            <a:off x="5340625" y="4648200"/>
            <a:ext cx="237392" cy="290146"/>
          </a:xfrm>
          <a:prstGeom prst="downArrow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0" name="Down Arrow 189"/>
          <p:cNvSpPr/>
          <p:nvPr/>
        </p:nvSpPr>
        <p:spPr>
          <a:xfrm>
            <a:off x="5020233" y="4815254"/>
            <a:ext cx="237392" cy="290146"/>
          </a:xfrm>
          <a:prstGeom prst="downArrow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ＭＳ Ｐゴシック"/>
        <a:cs typeface="Bitstream Vera Sans"/>
      </a:majorFont>
      <a:minorFont>
        <a:latin typeface="Arial"/>
        <a:ea typeface="ＭＳ Ｐゴシック"/>
        <a:cs typeface="Bitstream Vera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85D7C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85D7C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FFFFFF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699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699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3630</TotalTime>
  <Words>101</Words>
  <Application>Microsoft Macintosh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Bitstream Vera Sans</vt:lpstr>
      <vt:lpstr>Calibri</vt:lpstr>
      <vt:lpstr>ＭＳ Ｐゴシック</vt:lpstr>
      <vt:lpstr>Times</vt:lpstr>
      <vt:lpstr>Times New Roman</vt:lpstr>
      <vt:lpstr>Wingdings</vt:lpstr>
      <vt:lpstr>Arial</vt:lpstr>
      <vt:lpstr>Blank Presentation</vt:lpstr>
      <vt:lpstr>1_Default Design</vt:lpstr>
      <vt:lpstr>PowerPoint Presentation</vt:lpstr>
    </vt:vector>
  </TitlesOfParts>
  <Company>Galois,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Varadarajan, Srivatsan</dc:creator>
  <cp:lastModifiedBy>Lee Pike</cp:lastModifiedBy>
  <cp:revision>147</cp:revision>
  <cp:lastPrinted>2017-05-05T21:26:43Z</cp:lastPrinted>
  <dcterms:created xsi:type="dcterms:W3CDTF">2009-08-10T22:29:06Z</dcterms:created>
  <dcterms:modified xsi:type="dcterms:W3CDTF">2017-05-05T21:27:24Z</dcterms:modified>
</cp:coreProperties>
</file>