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3"/>
    <p:sldMasterId id="2147493480" r:id="rId4"/>
    <p:sldMasterId id="2147493455" r:id="rId5"/>
  </p:sldMasterIdLst>
  <p:notesMasterIdLst>
    <p:notesMasterId r:id="rId10"/>
  </p:notesMasterIdLst>
  <p:handoutMasterIdLst>
    <p:handoutMasterId r:id="rId11"/>
  </p:handoutMasterIdLst>
  <p:sldIdLst>
    <p:sldId id="267" r:id="rId6"/>
    <p:sldId id="269" r:id="rId7"/>
    <p:sldId id="264" r:id="rId8"/>
    <p:sldId id="273" r:id="rId9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2819"/>
    <a:srgbClr val="7F7F7F"/>
    <a:srgbClr val="E42020"/>
    <a:srgbClr val="CCFFCC"/>
    <a:srgbClr val="595959"/>
    <a:srgbClr val="E7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95970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013" y="58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D3F41CC-28CB-1245-A9A3-1B87F6E9A66A}" type="datetimeFigureOut">
              <a:rPr lang="en-US"/>
              <a:pPr>
                <a:defRPr/>
              </a:pPr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1398D26-946E-1444-9FD7-78A342E10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FD852FF-7CC7-3641-A133-609717ED0196}" type="datetimeFigureOut">
              <a:rPr lang="en-US"/>
              <a:pPr>
                <a:defRPr/>
              </a:pPr>
              <a:t>8/4/2016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BE59ADA-CF08-9440-BACD-BF7F5C851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138892" y="5959476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57188"/>
            <a:ext cx="8102600" cy="4984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5" y="5960246"/>
            <a:ext cx="4963415" cy="249655"/>
          </a:xfrm>
          <a:prstGeom prst="rect">
            <a:avLst/>
          </a:prstGeom>
        </p:spPr>
        <p:txBody>
          <a:bodyPr vert="horz" anchor="ctr"/>
          <a:lstStyle>
            <a:lvl1pPr>
              <a:defRPr sz="2400" b="1" i="0" cap="all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/>
          </p:nvPr>
        </p:nvSpPr>
        <p:spPr>
          <a:xfrm>
            <a:off x="200024" y="5949950"/>
            <a:ext cx="1862455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00024" y="6199311"/>
            <a:ext cx="1862456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138892" y="5959476"/>
            <a:ext cx="0" cy="49212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229600" y="6350000"/>
            <a:ext cx="685800" cy="49181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57188"/>
            <a:ext cx="8102600" cy="4984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 Single Corner Rectangle 6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 smtClean="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354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57188"/>
            <a:ext cx="8102600" cy="4984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t="8743" r="4581"/>
          <a:stretch>
            <a:fillRect/>
          </a:stretch>
        </p:blipFill>
        <p:spPr bwMode="auto">
          <a:xfrm>
            <a:off x="1" y="-28514"/>
            <a:ext cx="3481388" cy="568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1973263"/>
            <a:ext cx="2733675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Lyric_iPhone_dashboard_f.jpg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3573462" y="1973263"/>
            <a:ext cx="2751137" cy="2015873"/>
          </a:xfrm>
          <a:prstGeom prst="rect">
            <a:avLst/>
          </a:prstGeom>
        </p:spPr>
      </p:pic>
      <p:pic>
        <p:nvPicPr>
          <p:cNvPr id="9" name="Picture 8" descr="494348113_low.jpg"/>
          <p:cNvPicPr>
            <a:picLocks noChangeAspect="1"/>
          </p:cNvPicPr>
          <p:nvPr/>
        </p:nvPicPr>
        <p:blipFill>
          <a:blip r:embed="rId6" cstate="screen"/>
          <a:srcRect/>
          <a:stretch>
            <a:fillRect/>
          </a:stretch>
        </p:blipFill>
        <p:spPr>
          <a:xfrm>
            <a:off x="3573463" y="4052744"/>
            <a:ext cx="2751136" cy="1587618"/>
          </a:xfrm>
          <a:prstGeom prst="rect">
            <a:avLst/>
          </a:prstGeom>
        </p:spPr>
      </p:pic>
      <p:pic>
        <p:nvPicPr>
          <p:cNvPr id="10" name="Picture 4" descr="Corner-01 copy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" descr="Cover - Airplane.jp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9" r:link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1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4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orner-01 copy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006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5" r:link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199188"/>
            <a:ext cx="14255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1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3511" r:id="rId1"/>
    <p:sldLayoutId id="2147493516" r:id="rId2"/>
    <p:sldLayoutId id="2147493512" r:id="rId3"/>
    <p:sldLayoutId id="2147493520" r:id="rId4"/>
    <p:sldLayoutId id="2147493517" r:id="rId5"/>
    <p:sldLayoutId id="2147493518" r:id="rId6"/>
    <p:sldLayoutId id="2147493513" r:id="rId7"/>
    <p:sldLayoutId id="214749351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783771" y="1190260"/>
            <a:ext cx="7128613" cy="0"/>
          </a:xfrm>
          <a:prstGeom prst="line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>
            <a:off x="1162381" y="971185"/>
            <a:ext cx="0" cy="381000"/>
          </a:xfrm>
          <a:prstGeom prst="line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</p:spPr>
      </p:cxnSp>
      <p:cxnSp>
        <p:nvCxnSpPr>
          <p:cNvPr id="11" name="Straight Connector 10"/>
          <p:cNvCxnSpPr/>
          <p:nvPr/>
        </p:nvCxnSpPr>
        <p:spPr>
          <a:xfrm>
            <a:off x="4711984" y="1037860"/>
            <a:ext cx="0" cy="381000"/>
          </a:xfrm>
          <a:prstGeom prst="line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</p:spPr>
      </p:cxnSp>
      <p:cxnSp>
        <p:nvCxnSpPr>
          <p:cNvPr id="12" name="Straight Connector 11"/>
          <p:cNvCxnSpPr/>
          <p:nvPr/>
        </p:nvCxnSpPr>
        <p:spPr>
          <a:xfrm>
            <a:off x="7378984" y="1037860"/>
            <a:ext cx="0" cy="381000"/>
          </a:xfrm>
          <a:prstGeom prst="line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591649" y="361496"/>
            <a:ext cx="44506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b="1" dirty="0" err="1">
                <a:solidFill>
                  <a:srgbClr val="D34817"/>
                </a:solidFill>
                <a:latin typeface="Perpetua"/>
                <a:ea typeface="+mn-ea"/>
              </a:rPr>
              <a:t>hyperperiod</a:t>
            </a:r>
            <a:r>
              <a:rPr lang="en-US" sz="1100" b="1" dirty="0">
                <a:solidFill>
                  <a:srgbClr val="D34817"/>
                </a:solidFill>
                <a:latin typeface="Perpetua"/>
                <a:ea typeface="+mn-ea"/>
              </a:rPr>
              <a:t> e.g. 1sec for a major frame @1hz  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b="1" dirty="0">
                <a:solidFill>
                  <a:srgbClr val="D34817"/>
                </a:solidFill>
                <a:latin typeface="Perpetua"/>
                <a:ea typeface="+mn-ea"/>
              </a:rPr>
              <a:t>globally across the whole system, across all nodes and their Node clocks NCs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29865" y="933085"/>
            <a:ext cx="2649119" cy="0"/>
          </a:xfrm>
          <a:prstGeom prst="straightConnector1">
            <a:avLst/>
          </a:prstGeom>
          <a:noFill/>
          <a:ln w="9525" cap="flat" cmpd="sng" algn="ctr">
            <a:solidFill>
              <a:srgbClr val="D34817"/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048590" y="1292065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b="1" dirty="0" err="1">
                <a:solidFill>
                  <a:srgbClr val="FF0000"/>
                </a:solidFill>
                <a:latin typeface="Perpetua"/>
              </a:rPr>
              <a:t>NC.startup</a:t>
            </a:r>
            <a:r>
              <a:rPr lang="en-US" sz="1100" b="1" dirty="0">
                <a:solidFill>
                  <a:srgbClr val="FF0000"/>
                </a:solidFill>
                <a:latin typeface="Perpetua"/>
              </a:rPr>
              <a:t> (when node clock NC starts)</a:t>
            </a:r>
            <a:endParaRPr lang="en-US" sz="1100" b="1" baseline="-25000" dirty="0">
              <a:solidFill>
                <a:srgbClr val="FF0000"/>
              </a:solidFill>
              <a:latin typeface="Perpetua"/>
              <a:ea typeface="+mn-ea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54709" y="1302232"/>
            <a:ext cx="1494438" cy="0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18" name="Freeform 17"/>
          <p:cNvSpPr/>
          <p:nvPr/>
        </p:nvSpPr>
        <p:spPr>
          <a:xfrm>
            <a:off x="2349784" y="961660"/>
            <a:ext cx="621297" cy="2286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00B05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917016" y="933085"/>
            <a:ext cx="621297" cy="2286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00B05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3549565" y="933085"/>
            <a:ext cx="621297" cy="2286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00B05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grpSp>
        <p:nvGrpSpPr>
          <p:cNvPr id="3" name="Group 41"/>
          <p:cNvGrpSpPr/>
          <p:nvPr/>
        </p:nvGrpSpPr>
        <p:grpSpPr>
          <a:xfrm>
            <a:off x="2761608" y="2804353"/>
            <a:ext cx="3936514" cy="3501984"/>
            <a:chOff x="5267145" y="2593912"/>
            <a:chExt cx="3936514" cy="3501984"/>
          </a:xfrm>
        </p:grpSpPr>
        <p:sp>
          <p:nvSpPr>
            <p:cNvPr id="28" name="Rectangle 27"/>
            <p:cNvSpPr/>
            <p:nvPr/>
          </p:nvSpPr>
          <p:spPr>
            <a:xfrm>
              <a:off x="5309138" y="2593912"/>
              <a:ext cx="3733210" cy="3501984"/>
            </a:xfrm>
            <a:prstGeom prst="rect">
              <a:avLst/>
            </a:prstGeom>
            <a:noFill/>
            <a:ln w="38100" cap="flat" cmpd="sng" algn="ctr">
              <a:solidFill>
                <a:srgbClr val="D3481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erpetua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07379" y="3095430"/>
              <a:ext cx="2894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</a:rPr>
                <a:t>Node Clock NC = (</a:t>
              </a:r>
              <a:r>
                <a:rPr lang="en-US" sz="1200" b="1" kern="0" dirty="0">
                  <a:solidFill>
                    <a:srgbClr val="9B2D1F"/>
                  </a:solidFill>
                </a:rPr>
                <a:t>startup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</a:rPr>
                <a:t>)</a:t>
              </a:r>
            </a:p>
          </p:txBody>
        </p:sp>
        <p:pic>
          <p:nvPicPr>
            <p:cNvPr id="32" name="Picture 2" descr="C:\Users\E145685\AppData\Local\Microsoft\Windows\Temporary Internet Files\Content.IE5\GIDE5L2E\clock-spring-forward-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67145" y="2749044"/>
              <a:ext cx="865408" cy="865408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6687155" y="269305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Node</a:t>
              </a:r>
            </a:p>
          </p:txBody>
        </p:sp>
        <p:pic>
          <p:nvPicPr>
            <p:cNvPr id="35" name="Picture 2" descr="C:\Users\E145685\AppData\Local\Microsoft\Windows\Temporary Internet Files\Content.IE5\GIDE5L2E\clock-spring-forward-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09138" y="3677817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36" name="Picture 2" descr="C:\Users\E145685\AppData\Local\Microsoft\Windows\Temporary Internet Files\Content.IE5\GIDE5L2E\clock-spring-forward-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2462" y="4211217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37" name="Picture 2" descr="C:\Users\E145685\AppData\Local\Microsoft\Windows\Temporary Internet Files\Content.IE5\GIDE5L2E\clock-spring-forward-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95138" y="5351132"/>
              <a:ext cx="533400" cy="533400"/>
            </a:xfrm>
            <a:prstGeom prst="rect">
              <a:avLst/>
            </a:prstGeom>
            <a:noFill/>
          </p:spPr>
        </p:pic>
        <p:sp>
          <p:nvSpPr>
            <p:cNvPr id="38" name="TextBox 37"/>
            <p:cNvSpPr txBox="1"/>
            <p:nvPr/>
          </p:nvSpPr>
          <p:spPr>
            <a:xfrm>
              <a:off x="5803664" y="3778992"/>
              <a:ext cx="3375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</a:rPr>
                <a:t>Task  Clock TC</a:t>
              </a:r>
              <a:r>
                <a:rPr kumimoji="0" lang="en-US" sz="1200" b="1" i="0" u="none" strike="noStrike" kern="0" cap="none" spc="0" normalizeH="0" baseline="-2500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</a:rPr>
                <a:t>1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</a:rPr>
                <a:t> = (</a:t>
              </a:r>
              <a:r>
                <a:rPr lang="en-US" sz="1200" b="1" kern="0" dirty="0">
                  <a:solidFill>
                    <a:srgbClr val="9B2D1F"/>
                  </a:solidFill>
                </a:rPr>
                <a:t>phase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</a:rPr>
                <a:t>, period, duration)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06768" y="4285970"/>
              <a:ext cx="3375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</a:rPr>
                <a:t>Task  Clock TC</a:t>
              </a:r>
              <a:r>
                <a:rPr kumimoji="0" lang="en-US" sz="1200" b="1" i="0" u="none" strike="noStrike" kern="0" cap="none" spc="0" normalizeH="0" baseline="-2500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</a:rPr>
                <a:t>2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</a:rPr>
                <a:t> = (</a:t>
              </a:r>
              <a:r>
                <a:rPr lang="en-US" sz="1200" b="1" kern="0" dirty="0">
                  <a:solidFill>
                    <a:srgbClr val="9B2D1F"/>
                  </a:solidFill>
                </a:rPr>
                <a:t>phase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</a:rPr>
                <a:t>, period, duration)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828538" y="5467739"/>
              <a:ext cx="3375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</a:rPr>
                <a:t>Task  Clock </a:t>
              </a: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</a:rPr>
                <a:t>TC</a:t>
              </a:r>
              <a:r>
                <a:rPr kumimoji="0" lang="en-US" sz="12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</a:rPr>
                <a:t>n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</a:rPr>
                <a:t> = (</a:t>
              </a:r>
              <a:r>
                <a:rPr lang="en-US" sz="1200" b="1" kern="0" dirty="0">
                  <a:solidFill>
                    <a:srgbClr val="9B2D1F"/>
                  </a:solidFill>
                </a:rPr>
                <a:t>phase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</a:rPr>
                <a:t>, period, duration)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0" y="489406"/>
            <a:ext cx="2250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Relationship between </a:t>
            </a:r>
          </a:p>
          <a:p>
            <a:r>
              <a:rPr lang="en-US" sz="1200" b="1" dirty="0">
                <a:solidFill>
                  <a:schemeClr val="tx2"/>
                </a:solidFill>
              </a:rPr>
              <a:t>Node clock NC and Global Time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162381" y="2421564"/>
            <a:ext cx="7910935" cy="9525"/>
          </a:xfrm>
          <a:prstGeom prst="line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stealth" w="lg" len="lg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0" y="1742111"/>
            <a:ext cx="1892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“Relative” Relationship between NC and Task Clocks TCs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917016" y="2025200"/>
            <a:ext cx="1178807" cy="0"/>
          </a:xfrm>
          <a:prstGeom prst="straightConnector1">
            <a:avLst/>
          </a:prstGeom>
          <a:noFill/>
          <a:ln w="22225" cap="flat" cmpd="sng" algn="ctr">
            <a:solidFill>
              <a:srgbClr val="00B050"/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63" name="Freeform 62"/>
          <p:cNvSpPr/>
          <p:nvPr/>
        </p:nvSpPr>
        <p:spPr>
          <a:xfrm>
            <a:off x="1738209" y="2169367"/>
            <a:ext cx="1178807" cy="2286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00B05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2917016" y="2127841"/>
            <a:ext cx="1178807" cy="2286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00B05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4079007" y="2183827"/>
            <a:ext cx="1178807" cy="2286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00B05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67229" y="1791583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b="1" dirty="0" err="1">
                <a:solidFill>
                  <a:srgbClr val="00B050"/>
                </a:solidFill>
                <a:latin typeface="Perpetua"/>
                <a:ea typeface="+mn-ea"/>
              </a:rPr>
              <a:t>TC</a:t>
            </a:r>
            <a:r>
              <a:rPr lang="en-US" sz="1100" b="1" baseline="-25000" dirty="0" err="1">
                <a:solidFill>
                  <a:srgbClr val="00B050"/>
                </a:solidFill>
                <a:latin typeface="Perpetua"/>
                <a:ea typeface="+mn-ea"/>
              </a:rPr>
              <a:t>i</a:t>
            </a:r>
            <a:r>
              <a:rPr lang="en-US" sz="1100" b="1" dirty="0" err="1">
                <a:solidFill>
                  <a:srgbClr val="00B050"/>
                </a:solidFill>
                <a:latin typeface="Perpetua"/>
                <a:ea typeface="+mn-ea"/>
              </a:rPr>
              <a:t>.period</a:t>
            </a:r>
            <a:endParaRPr lang="en-US" sz="1100" b="1" dirty="0">
              <a:solidFill>
                <a:srgbClr val="00B050"/>
              </a:solidFill>
              <a:latin typeface="Perpetua"/>
              <a:ea typeface="+mn-ea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330351" y="2296792"/>
            <a:ext cx="318796" cy="101175"/>
          </a:xfrm>
          <a:prstGeom prst="roundRect">
            <a:avLst/>
          </a:prstGeom>
          <a:solidFill>
            <a:srgbClr val="00B050"/>
          </a:solidFill>
          <a:ln w="9525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530132" y="2287267"/>
            <a:ext cx="318796" cy="101175"/>
          </a:xfrm>
          <a:prstGeom prst="roundRect">
            <a:avLst/>
          </a:prstGeom>
          <a:solidFill>
            <a:srgbClr val="00B050"/>
          </a:solidFill>
          <a:ln w="9525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4664558" y="2278130"/>
            <a:ext cx="318796" cy="101175"/>
          </a:xfrm>
          <a:prstGeom prst="roundRect">
            <a:avLst/>
          </a:prstGeom>
          <a:solidFill>
            <a:srgbClr val="00B050"/>
          </a:solidFill>
          <a:ln w="9525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349784" y="2475719"/>
            <a:ext cx="318796" cy="0"/>
          </a:xfrm>
          <a:prstGeom prst="straightConnector1">
            <a:avLst/>
          </a:prstGeom>
          <a:noFill/>
          <a:ln w="22225" cap="flat" cmpd="sng" algn="ctr">
            <a:solidFill>
              <a:srgbClr val="00B050"/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2264236" y="2429064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b="1" dirty="0" err="1">
                <a:solidFill>
                  <a:srgbClr val="00B050"/>
                </a:solidFill>
                <a:latin typeface="Perpetua"/>
                <a:ea typeface="+mn-ea"/>
              </a:rPr>
              <a:t>TC</a:t>
            </a:r>
            <a:r>
              <a:rPr lang="en-US" sz="1100" b="1" baseline="-25000" dirty="0" err="1">
                <a:solidFill>
                  <a:srgbClr val="00B050"/>
                </a:solidFill>
                <a:latin typeface="Perpetua"/>
                <a:ea typeface="+mn-ea"/>
              </a:rPr>
              <a:t>i</a:t>
            </a:r>
            <a:r>
              <a:rPr lang="en-US" sz="1100" b="1" dirty="0" err="1">
                <a:solidFill>
                  <a:srgbClr val="00B050"/>
                </a:solidFill>
                <a:latin typeface="Perpetua"/>
                <a:ea typeface="+mn-ea"/>
              </a:rPr>
              <a:t>.duration</a:t>
            </a:r>
            <a:r>
              <a:rPr lang="en-US" sz="1100" b="1" dirty="0">
                <a:solidFill>
                  <a:srgbClr val="00B050"/>
                </a:solidFill>
                <a:latin typeface="Perpetua"/>
                <a:ea typeface="+mn-ea"/>
              </a:rPr>
              <a:t>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42378" y="242906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b="1" dirty="0" err="1">
                <a:solidFill>
                  <a:srgbClr val="00B050"/>
                </a:solidFill>
                <a:latin typeface="Perpetua"/>
                <a:ea typeface="+mn-ea"/>
              </a:rPr>
              <a:t>TC</a:t>
            </a:r>
            <a:r>
              <a:rPr lang="en-US" sz="1100" b="1" baseline="-25000" dirty="0" err="1">
                <a:solidFill>
                  <a:srgbClr val="00B050"/>
                </a:solidFill>
                <a:latin typeface="Perpetua"/>
                <a:ea typeface="+mn-ea"/>
              </a:rPr>
              <a:t>i</a:t>
            </a:r>
            <a:r>
              <a:rPr lang="en-US" sz="1100" b="1" dirty="0" err="1">
                <a:solidFill>
                  <a:srgbClr val="00B050"/>
                </a:solidFill>
                <a:latin typeface="Perpetua"/>
                <a:ea typeface="+mn-ea"/>
              </a:rPr>
              <a:t>.phase</a:t>
            </a:r>
            <a:endParaRPr lang="en-US" sz="1100" b="1" dirty="0">
              <a:solidFill>
                <a:srgbClr val="00B050"/>
              </a:solidFill>
              <a:latin typeface="Perpetua"/>
              <a:ea typeface="+mn-ea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666608" y="2475719"/>
            <a:ext cx="683176" cy="0"/>
          </a:xfrm>
          <a:prstGeom prst="straightConnector1">
            <a:avLst/>
          </a:prstGeom>
          <a:noFill/>
          <a:ln w="22225" cap="flat" cmpd="sng" algn="ctr">
            <a:solidFill>
              <a:srgbClr val="00B050"/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62" name="Freeform 61"/>
          <p:cNvSpPr/>
          <p:nvPr/>
        </p:nvSpPr>
        <p:spPr>
          <a:xfrm>
            <a:off x="4108568" y="923560"/>
            <a:ext cx="621297" cy="2286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00B05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1738209" y="933085"/>
            <a:ext cx="621297" cy="2286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00B05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1162381" y="907137"/>
            <a:ext cx="621297" cy="2286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00B05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862429" y="842270"/>
            <a:ext cx="609600" cy="0"/>
          </a:xfrm>
          <a:prstGeom prst="straightConnector1">
            <a:avLst/>
          </a:prstGeom>
          <a:noFill/>
          <a:ln w="22225" cap="flat" cmpd="sng" algn="ctr">
            <a:solidFill>
              <a:srgbClr val="D34817"/>
            </a:solidFill>
            <a:prstDash val="solid"/>
            <a:headEnd type="stealth"/>
            <a:tailEnd type="stealth"/>
          </a:ln>
          <a:effectLst/>
        </p:spPr>
      </p:cxnSp>
      <p:cxnSp>
        <p:nvCxnSpPr>
          <p:cNvPr id="79" name="Straight Connector 78"/>
          <p:cNvCxnSpPr/>
          <p:nvPr/>
        </p:nvCxnSpPr>
        <p:spPr>
          <a:xfrm>
            <a:off x="2649147" y="1123585"/>
            <a:ext cx="0" cy="22860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824645" y="513045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b="1" dirty="0" err="1">
                <a:solidFill>
                  <a:srgbClr val="00B050"/>
                </a:solidFill>
                <a:latin typeface="Perpetua"/>
                <a:ea typeface="+mn-ea"/>
              </a:rPr>
              <a:t>TC</a:t>
            </a:r>
            <a:r>
              <a:rPr lang="en-US" sz="1100" b="1" baseline="-25000" dirty="0" err="1">
                <a:solidFill>
                  <a:srgbClr val="00B050"/>
                </a:solidFill>
                <a:latin typeface="Perpetua"/>
                <a:ea typeface="+mn-ea"/>
              </a:rPr>
              <a:t>i</a:t>
            </a:r>
            <a:r>
              <a:rPr lang="en-US" sz="1100" b="1" dirty="0" err="1">
                <a:solidFill>
                  <a:srgbClr val="00B050"/>
                </a:solidFill>
                <a:latin typeface="Perpetua"/>
                <a:ea typeface="+mn-ea"/>
              </a:rPr>
              <a:t>.period</a:t>
            </a:r>
            <a:endParaRPr lang="en-US" sz="1100" b="1" dirty="0">
              <a:solidFill>
                <a:srgbClr val="00B050"/>
              </a:solidFill>
              <a:latin typeface="Perpetu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37588" y="-635000"/>
            <a:ext cx="506412" cy="5048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A011D3D-470C-6841-80D1-ED00CD694525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83771" y="1358218"/>
            <a:ext cx="7128613" cy="0"/>
          </a:xfrm>
          <a:prstGeom prst="line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>
            <a:off x="1162381" y="1139143"/>
            <a:ext cx="0" cy="381000"/>
          </a:xfrm>
          <a:prstGeom prst="line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</p:spPr>
      </p:cxnSp>
      <p:cxnSp>
        <p:nvCxnSpPr>
          <p:cNvPr id="11" name="Straight Connector 10"/>
          <p:cNvCxnSpPr/>
          <p:nvPr/>
        </p:nvCxnSpPr>
        <p:spPr>
          <a:xfrm>
            <a:off x="4711984" y="1205818"/>
            <a:ext cx="0" cy="381000"/>
          </a:xfrm>
          <a:prstGeom prst="line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</p:spPr>
      </p:cxnSp>
      <p:cxnSp>
        <p:nvCxnSpPr>
          <p:cNvPr id="12" name="Straight Connector 11"/>
          <p:cNvCxnSpPr/>
          <p:nvPr/>
        </p:nvCxnSpPr>
        <p:spPr>
          <a:xfrm>
            <a:off x="7378984" y="1205818"/>
            <a:ext cx="0" cy="381000"/>
          </a:xfrm>
          <a:prstGeom prst="line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591649" y="529454"/>
            <a:ext cx="44506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b="1" dirty="0" err="1">
                <a:solidFill>
                  <a:srgbClr val="D34817"/>
                </a:solidFill>
                <a:latin typeface="Perpetua"/>
                <a:ea typeface="+mn-ea"/>
              </a:rPr>
              <a:t>hyperperiod</a:t>
            </a:r>
            <a:r>
              <a:rPr lang="en-US" sz="1100" b="1" dirty="0">
                <a:solidFill>
                  <a:srgbClr val="D34817"/>
                </a:solidFill>
                <a:latin typeface="Perpetua"/>
                <a:ea typeface="+mn-ea"/>
              </a:rPr>
              <a:t> e.g. 1sec for a major frame @1hz  </a:t>
            </a: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b="1" dirty="0">
                <a:solidFill>
                  <a:srgbClr val="D34817"/>
                </a:solidFill>
                <a:latin typeface="Perpetua"/>
                <a:ea typeface="+mn-ea"/>
              </a:rPr>
              <a:t>globally across the whole system, across all nodes and their Node clocks NCs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29865" y="1101043"/>
            <a:ext cx="2649119" cy="0"/>
          </a:xfrm>
          <a:prstGeom prst="straightConnector1">
            <a:avLst/>
          </a:prstGeom>
          <a:noFill/>
          <a:ln w="9525" cap="flat" cmpd="sng" algn="ctr">
            <a:solidFill>
              <a:srgbClr val="D34817"/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946520" y="623501"/>
            <a:ext cx="19159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b="1" dirty="0" err="1">
                <a:solidFill>
                  <a:srgbClr val="FF0000"/>
                </a:solidFill>
                <a:latin typeface="Perpetua"/>
              </a:rPr>
              <a:t>NC.startup</a:t>
            </a:r>
            <a:endParaRPr lang="en-US" sz="1100" b="1" dirty="0">
              <a:solidFill>
                <a:srgbClr val="FF0000"/>
              </a:solidFill>
              <a:latin typeface="Perpetua"/>
            </a:endParaRP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b="1" dirty="0">
                <a:solidFill>
                  <a:srgbClr val="FF0000"/>
                </a:solidFill>
                <a:latin typeface="Perpetua"/>
              </a:rPr>
              <a:t>(when node clock NC starts)</a:t>
            </a:r>
            <a:endParaRPr lang="en-US" sz="1100" b="1" baseline="-25000" dirty="0">
              <a:solidFill>
                <a:srgbClr val="FF0000"/>
              </a:solidFill>
              <a:latin typeface="Perpetua"/>
              <a:ea typeface="+mn-ea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54709" y="1010228"/>
            <a:ext cx="1494438" cy="0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18" name="Freeform 17"/>
          <p:cNvSpPr/>
          <p:nvPr/>
        </p:nvSpPr>
        <p:spPr>
          <a:xfrm>
            <a:off x="2349784" y="1129618"/>
            <a:ext cx="621297" cy="2286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00B05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917016" y="1101043"/>
            <a:ext cx="621297" cy="2286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00B05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3549565" y="1101043"/>
            <a:ext cx="621297" cy="2286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00B05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121301" y="3968679"/>
            <a:ext cx="8952015" cy="2025"/>
          </a:xfrm>
          <a:prstGeom prst="line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stealth" w="lg" len="lg"/>
          </a:ln>
          <a:effectLst/>
        </p:spPr>
      </p:cxnSp>
      <p:cxnSp>
        <p:nvCxnSpPr>
          <p:cNvPr id="61" name="Straight Arrow Connector 60"/>
          <p:cNvCxnSpPr/>
          <p:nvPr/>
        </p:nvCxnSpPr>
        <p:spPr>
          <a:xfrm>
            <a:off x="1424614" y="3564815"/>
            <a:ext cx="1076725" cy="0"/>
          </a:xfrm>
          <a:prstGeom prst="straightConnector1">
            <a:avLst/>
          </a:prstGeom>
          <a:noFill/>
          <a:ln w="22225" cap="flat" cmpd="sng" algn="ctr">
            <a:solidFill>
              <a:srgbClr val="00B050"/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63" name="Freeform 62"/>
          <p:cNvSpPr/>
          <p:nvPr/>
        </p:nvSpPr>
        <p:spPr>
          <a:xfrm>
            <a:off x="497187" y="3708982"/>
            <a:ext cx="1002076" cy="2286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00B05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99263" y="3303205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b="1" dirty="0" err="1">
                <a:solidFill>
                  <a:srgbClr val="00B050"/>
                </a:solidFill>
                <a:latin typeface="Perpetua"/>
                <a:ea typeface="+mn-ea"/>
              </a:rPr>
              <a:t>TC</a:t>
            </a:r>
            <a:r>
              <a:rPr lang="en-US" sz="1100" b="1" baseline="-25000" dirty="0" err="1">
                <a:solidFill>
                  <a:srgbClr val="00B050"/>
                </a:solidFill>
                <a:latin typeface="Perpetua"/>
                <a:ea typeface="+mn-ea"/>
              </a:rPr>
              <a:t>i</a:t>
            </a:r>
            <a:r>
              <a:rPr lang="en-US" sz="1100" b="1" dirty="0" err="1">
                <a:solidFill>
                  <a:srgbClr val="00B050"/>
                </a:solidFill>
                <a:latin typeface="Perpetua"/>
                <a:ea typeface="+mn-ea"/>
              </a:rPr>
              <a:t>.period</a:t>
            </a:r>
            <a:endParaRPr lang="en-US" sz="1100" b="1" dirty="0">
              <a:solidFill>
                <a:srgbClr val="00B050"/>
              </a:solidFill>
              <a:latin typeface="Perpetua"/>
              <a:ea typeface="+mn-ea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014680" y="3836407"/>
            <a:ext cx="318796" cy="101175"/>
          </a:xfrm>
          <a:prstGeom prst="roundRect">
            <a:avLst/>
          </a:prstGeom>
          <a:solidFill>
            <a:srgbClr val="00B050"/>
          </a:solidFill>
          <a:ln w="9525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89582" y="401533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b="1" dirty="0" err="1">
                <a:solidFill>
                  <a:srgbClr val="00B050"/>
                </a:solidFill>
                <a:latin typeface="Perpetua"/>
                <a:ea typeface="+mn-ea"/>
              </a:rPr>
              <a:t>TC</a:t>
            </a:r>
            <a:r>
              <a:rPr lang="en-US" sz="1100" b="1" baseline="-25000" dirty="0" err="1">
                <a:solidFill>
                  <a:srgbClr val="00B050"/>
                </a:solidFill>
                <a:latin typeface="Perpetua"/>
                <a:ea typeface="+mn-ea"/>
              </a:rPr>
              <a:t>i</a:t>
            </a:r>
            <a:r>
              <a:rPr lang="en-US" sz="1100" b="1" dirty="0" err="1">
                <a:solidFill>
                  <a:srgbClr val="00B050"/>
                </a:solidFill>
                <a:latin typeface="Perpetua"/>
                <a:ea typeface="+mn-ea"/>
              </a:rPr>
              <a:t>.phase</a:t>
            </a:r>
            <a:endParaRPr lang="en-US" sz="1100" b="1" dirty="0">
              <a:solidFill>
                <a:srgbClr val="00B050"/>
              </a:solidFill>
              <a:latin typeface="Perpetua"/>
              <a:ea typeface="+mn-ea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50937" y="4015334"/>
            <a:ext cx="683176" cy="0"/>
          </a:xfrm>
          <a:prstGeom prst="straightConnector1">
            <a:avLst/>
          </a:prstGeom>
          <a:noFill/>
          <a:ln w="22225" cap="flat" cmpd="sng" algn="ctr">
            <a:solidFill>
              <a:srgbClr val="00B050"/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62" name="Freeform 61"/>
          <p:cNvSpPr/>
          <p:nvPr/>
        </p:nvSpPr>
        <p:spPr>
          <a:xfrm>
            <a:off x="4108568" y="1091518"/>
            <a:ext cx="621297" cy="2286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00B05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1738209" y="1101043"/>
            <a:ext cx="621297" cy="2286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00B05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1162381" y="1075095"/>
            <a:ext cx="621297" cy="2286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00B05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862429" y="1010228"/>
            <a:ext cx="609600" cy="0"/>
          </a:xfrm>
          <a:prstGeom prst="straightConnector1">
            <a:avLst/>
          </a:prstGeom>
          <a:noFill/>
          <a:ln w="22225" cap="flat" cmpd="sng" algn="ctr">
            <a:solidFill>
              <a:srgbClr val="00B050"/>
            </a:solidFill>
            <a:prstDash val="solid"/>
            <a:headEnd type="stealth"/>
            <a:tailEnd type="stealth"/>
          </a:ln>
          <a:effectLst/>
        </p:spPr>
      </p:cxnSp>
      <p:cxnSp>
        <p:nvCxnSpPr>
          <p:cNvPr id="79" name="Straight Connector 78"/>
          <p:cNvCxnSpPr/>
          <p:nvPr/>
        </p:nvCxnSpPr>
        <p:spPr>
          <a:xfrm>
            <a:off x="2649147" y="1010228"/>
            <a:ext cx="0" cy="509915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74646" y="1677108"/>
            <a:ext cx="2145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b="1" dirty="0">
                <a:latin typeface="Perpetua"/>
              </a:rPr>
              <a:t>Skip ‘M’  </a:t>
            </a:r>
            <a:r>
              <a:rPr lang="en-US" sz="1100" b="1" dirty="0" err="1">
                <a:latin typeface="Perpetua"/>
              </a:rPr>
              <a:t>TC</a:t>
            </a:r>
            <a:r>
              <a:rPr lang="en-US" sz="1100" b="1" baseline="-25000" dirty="0" err="1">
                <a:latin typeface="Perpetua"/>
              </a:rPr>
              <a:t>i</a:t>
            </a:r>
            <a:r>
              <a:rPr lang="en-US" sz="1100" b="1" dirty="0" err="1">
                <a:latin typeface="Perpetua"/>
              </a:rPr>
              <a:t>.period</a:t>
            </a:r>
            <a:r>
              <a:rPr lang="en-US" sz="1100" b="1" dirty="0">
                <a:latin typeface="Perpetua"/>
              </a:rPr>
              <a:t> where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latin typeface="Perpetua"/>
              </a:rPr>
              <a:t>M = ceil(</a:t>
            </a:r>
            <a:r>
              <a:rPr lang="en-US" sz="1100" b="1" dirty="0" err="1">
                <a:latin typeface="Perpetua"/>
              </a:rPr>
              <a:t>NC.startup</a:t>
            </a:r>
            <a:r>
              <a:rPr lang="en-US" sz="1100" b="1" dirty="0">
                <a:latin typeface="Perpetua"/>
              </a:rPr>
              <a:t>/</a:t>
            </a:r>
            <a:r>
              <a:rPr lang="en-US" sz="1100" b="1" dirty="0" err="1">
                <a:latin typeface="Perpetua"/>
              </a:rPr>
              <a:t>TC</a:t>
            </a:r>
            <a:r>
              <a:rPr lang="en-US" sz="1100" b="1" baseline="-25000" dirty="0" err="1">
                <a:latin typeface="Perpetua"/>
              </a:rPr>
              <a:t>i</a:t>
            </a:r>
            <a:r>
              <a:rPr lang="en-US" sz="1100" b="1" dirty="0" err="1">
                <a:latin typeface="Perpetua"/>
              </a:rPr>
              <a:t>.period</a:t>
            </a:r>
            <a:r>
              <a:rPr lang="en-US" sz="1100" b="1" dirty="0">
                <a:latin typeface="Perpetua"/>
              </a:rPr>
              <a:t>)</a:t>
            </a:r>
            <a:endParaRPr lang="en-US" sz="1100" b="1" baseline="-25000" dirty="0">
              <a:latin typeface="Perpetua"/>
              <a:ea typeface="+mn-ea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1362269" y="1358218"/>
            <a:ext cx="375940" cy="337552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424614" y="1358218"/>
            <a:ext cx="874702" cy="337552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424614" y="1418042"/>
            <a:ext cx="1492402" cy="337552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350937" y="1412647"/>
            <a:ext cx="2620148" cy="2524935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1042673" y="4015334"/>
            <a:ext cx="9707" cy="149107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0" y="5506405"/>
            <a:ext cx="8843832" cy="0"/>
          </a:xfrm>
          <a:prstGeom prst="line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stealth" w="lg" len="lg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8244311" y="5055856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B2819"/>
                </a:solidFill>
              </a:rPr>
              <a:t>Time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74646" y="5125405"/>
            <a:ext cx="0" cy="3810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headEnd type="none" w="lg" len="lg"/>
            <a:tailEnd type="stealth" w="lg" len="lg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0" y="5506405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000" b="1" dirty="0">
                <a:latin typeface="Perpetua"/>
              </a:rPr>
              <a:t>0</a:t>
            </a:r>
            <a:endParaRPr lang="en-US" sz="1000" b="1" baseline="-25000" dirty="0">
              <a:latin typeface="Perpetu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74339" y="5506405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000" b="1" dirty="0">
                <a:latin typeface="Perpetua"/>
              </a:rPr>
              <a:t>M x </a:t>
            </a:r>
            <a:r>
              <a:rPr lang="en-US" sz="1000" b="1" dirty="0" err="1">
                <a:latin typeface="Perpetua"/>
              </a:rPr>
              <a:t>TC</a:t>
            </a:r>
            <a:r>
              <a:rPr lang="en-US" sz="1000" b="1" baseline="-25000" dirty="0" err="1">
                <a:latin typeface="Perpetua"/>
              </a:rPr>
              <a:t>i</a:t>
            </a:r>
            <a:r>
              <a:rPr lang="en-US" sz="1000" b="1" dirty="0" err="1">
                <a:latin typeface="Perpetua"/>
              </a:rPr>
              <a:t>.period</a:t>
            </a:r>
            <a:endParaRPr lang="en-US" sz="1000" b="1" dirty="0">
              <a:latin typeface="Perpetua"/>
            </a:endParaRP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000" b="1" baseline="-25000" dirty="0">
                <a:latin typeface="Perpetua"/>
                <a:ea typeface="+mn-ea"/>
              </a:rPr>
              <a:t>+</a:t>
            </a:r>
            <a:r>
              <a:rPr lang="en-US" sz="1000" b="1" dirty="0">
                <a:latin typeface="Perpetua"/>
                <a:ea typeface="+mn-ea"/>
              </a:rPr>
              <a:t> </a:t>
            </a:r>
            <a:r>
              <a:rPr lang="en-US" sz="1000" b="1" dirty="0" err="1">
                <a:latin typeface="Perpetua"/>
                <a:ea typeface="+mn-ea"/>
              </a:rPr>
              <a:t>TC</a:t>
            </a:r>
            <a:r>
              <a:rPr lang="en-US" sz="1000" b="1" baseline="-25000" dirty="0" err="1">
                <a:latin typeface="Perpetua"/>
                <a:ea typeface="+mn-ea"/>
              </a:rPr>
              <a:t>i</a:t>
            </a:r>
            <a:r>
              <a:rPr lang="en-US" sz="1000" b="1" dirty="0" err="1">
                <a:latin typeface="Perpetua"/>
                <a:ea typeface="+mn-ea"/>
              </a:rPr>
              <a:t>.phase</a:t>
            </a:r>
            <a:endParaRPr lang="en-US" sz="1000" b="1" baseline="-25000" dirty="0">
              <a:latin typeface="Perpetua"/>
              <a:ea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36405" y="5506405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000" b="1" dirty="0">
                <a:latin typeface="Perpetua"/>
              </a:rPr>
              <a:t>(M+1) </a:t>
            </a:r>
            <a:r>
              <a:rPr lang="en-US" sz="1000" b="1" dirty="0" err="1">
                <a:latin typeface="Perpetua"/>
              </a:rPr>
              <a:t>xTC</a:t>
            </a:r>
            <a:r>
              <a:rPr lang="en-US" sz="1000" b="1" baseline="-25000" dirty="0" err="1">
                <a:latin typeface="Perpetua"/>
              </a:rPr>
              <a:t>i</a:t>
            </a:r>
            <a:r>
              <a:rPr lang="en-US" sz="1000" b="1" dirty="0" err="1">
                <a:latin typeface="Perpetua"/>
              </a:rPr>
              <a:t>.period</a:t>
            </a:r>
            <a:endParaRPr lang="en-US" sz="1000" b="1" dirty="0">
              <a:latin typeface="Perpetua"/>
            </a:endParaRP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000" b="1" baseline="-25000" dirty="0">
                <a:latin typeface="Perpetua"/>
                <a:ea typeface="+mn-ea"/>
              </a:rPr>
              <a:t>+</a:t>
            </a:r>
            <a:r>
              <a:rPr lang="en-US" sz="1000" b="1" dirty="0">
                <a:latin typeface="Perpetua"/>
                <a:ea typeface="+mn-ea"/>
              </a:rPr>
              <a:t>  </a:t>
            </a:r>
            <a:r>
              <a:rPr lang="en-US" sz="1000" b="1" dirty="0" err="1">
                <a:latin typeface="Perpetua"/>
                <a:ea typeface="+mn-ea"/>
              </a:rPr>
              <a:t>TC</a:t>
            </a:r>
            <a:r>
              <a:rPr lang="en-US" sz="1000" b="1" baseline="-25000" dirty="0" err="1">
                <a:latin typeface="Perpetua"/>
                <a:ea typeface="+mn-ea"/>
              </a:rPr>
              <a:t>i</a:t>
            </a:r>
            <a:r>
              <a:rPr lang="en-US" sz="1000" b="1" dirty="0" err="1">
                <a:latin typeface="Perpetua"/>
                <a:ea typeface="+mn-ea"/>
              </a:rPr>
              <a:t>.phase</a:t>
            </a:r>
            <a:endParaRPr lang="en-US" sz="1000" b="1" baseline="-25000" dirty="0">
              <a:latin typeface="Perpetua"/>
              <a:ea typeface="+mn-ea"/>
            </a:endParaRPr>
          </a:p>
        </p:txBody>
      </p:sp>
      <p:sp>
        <p:nvSpPr>
          <p:cNvPr id="137" name="Freeform 136"/>
          <p:cNvSpPr/>
          <p:nvPr/>
        </p:nvSpPr>
        <p:spPr>
          <a:xfrm>
            <a:off x="1499263" y="3708982"/>
            <a:ext cx="1002076" cy="2286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00B05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2016756" y="3836407"/>
            <a:ext cx="318796" cy="101175"/>
          </a:xfrm>
          <a:prstGeom prst="roundRect">
            <a:avLst/>
          </a:prstGeom>
          <a:solidFill>
            <a:srgbClr val="00B050"/>
          </a:solidFill>
          <a:ln w="9525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/>
          <p:cNvSpPr/>
          <p:nvPr/>
        </p:nvSpPr>
        <p:spPr>
          <a:xfrm>
            <a:off x="2501339" y="3708982"/>
            <a:ext cx="1002076" cy="2286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00B05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3018832" y="3836407"/>
            <a:ext cx="318796" cy="101175"/>
          </a:xfrm>
          <a:prstGeom prst="roundRect">
            <a:avLst/>
          </a:prstGeom>
          <a:solidFill>
            <a:srgbClr val="00B050"/>
          </a:solidFill>
          <a:ln w="9525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>
            <a:off x="3503415" y="3708982"/>
            <a:ext cx="1002076" cy="2286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00B05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4020908" y="3836407"/>
            <a:ext cx="318796" cy="101175"/>
          </a:xfrm>
          <a:prstGeom prst="roundRect">
            <a:avLst/>
          </a:prstGeom>
          <a:solidFill>
            <a:srgbClr val="00B050"/>
          </a:solidFill>
          <a:ln w="9525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4711984" y="3708982"/>
            <a:ext cx="1002076" cy="2286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00B05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5229477" y="3836407"/>
            <a:ext cx="318796" cy="101175"/>
          </a:xfrm>
          <a:prstGeom prst="roundRect">
            <a:avLst/>
          </a:prstGeom>
          <a:solidFill>
            <a:srgbClr val="00B050"/>
          </a:solidFill>
          <a:ln w="9525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2047693" y="3989366"/>
            <a:ext cx="9707" cy="149107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4011201" y="3989366"/>
            <a:ext cx="9707" cy="149107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Freeform 161"/>
          <p:cNvSpPr/>
          <p:nvPr/>
        </p:nvSpPr>
        <p:spPr>
          <a:xfrm>
            <a:off x="5723385" y="3708982"/>
            <a:ext cx="1002076" cy="228600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00B050"/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6240878" y="3836407"/>
            <a:ext cx="318796" cy="101175"/>
          </a:xfrm>
          <a:prstGeom prst="roundRect">
            <a:avLst/>
          </a:prstGeom>
          <a:solidFill>
            <a:srgbClr val="00B050"/>
          </a:solidFill>
          <a:ln w="9525" cmpd="sng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6259540" y="4015334"/>
            <a:ext cx="9707" cy="1491071"/>
          </a:xfrm>
          <a:prstGeom prst="straightConnector1">
            <a:avLst/>
          </a:prstGeom>
          <a:ln w="158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62429" y="748618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b="1" dirty="0" err="1">
                <a:solidFill>
                  <a:srgbClr val="00B050"/>
                </a:solidFill>
                <a:latin typeface="Perpetua"/>
                <a:ea typeface="+mn-ea"/>
              </a:rPr>
              <a:t>TC</a:t>
            </a:r>
            <a:r>
              <a:rPr lang="en-US" sz="1100" b="1" baseline="-25000" dirty="0" err="1">
                <a:solidFill>
                  <a:srgbClr val="00B050"/>
                </a:solidFill>
                <a:latin typeface="Perpetua"/>
                <a:ea typeface="+mn-ea"/>
              </a:rPr>
              <a:t>i</a:t>
            </a:r>
            <a:r>
              <a:rPr lang="en-US" sz="1100" b="1" dirty="0" err="1">
                <a:solidFill>
                  <a:srgbClr val="00B050"/>
                </a:solidFill>
                <a:latin typeface="Perpetua"/>
                <a:ea typeface="+mn-ea"/>
              </a:rPr>
              <a:t>.period</a:t>
            </a:r>
            <a:endParaRPr lang="en-US" sz="1100" b="1" dirty="0">
              <a:solidFill>
                <a:srgbClr val="00B050"/>
              </a:solidFill>
              <a:latin typeface="Perpetu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94708" y="5506405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000" b="1" dirty="0">
                <a:latin typeface="Perpetua"/>
              </a:rPr>
              <a:t>(M+3) </a:t>
            </a:r>
            <a:r>
              <a:rPr lang="en-US" sz="1000" b="1" dirty="0" err="1">
                <a:latin typeface="Perpetua"/>
              </a:rPr>
              <a:t>xTC</a:t>
            </a:r>
            <a:r>
              <a:rPr lang="en-US" sz="1000" b="1" baseline="-25000" dirty="0" err="1">
                <a:latin typeface="Perpetua"/>
              </a:rPr>
              <a:t>i</a:t>
            </a:r>
            <a:r>
              <a:rPr lang="en-US" sz="1000" b="1" dirty="0" err="1">
                <a:latin typeface="Perpetua"/>
              </a:rPr>
              <a:t>.period</a:t>
            </a:r>
            <a:endParaRPr lang="en-US" sz="1000" b="1" dirty="0">
              <a:latin typeface="Perpetua"/>
            </a:endParaRP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000" b="1" baseline="-25000" dirty="0">
                <a:latin typeface="Perpetua"/>
                <a:ea typeface="+mn-ea"/>
              </a:rPr>
              <a:t>+</a:t>
            </a:r>
            <a:r>
              <a:rPr lang="en-US" sz="1000" b="1" dirty="0">
                <a:latin typeface="Perpetua"/>
                <a:ea typeface="+mn-ea"/>
              </a:rPr>
              <a:t>  </a:t>
            </a:r>
            <a:r>
              <a:rPr lang="en-US" sz="1000" b="1" dirty="0" err="1">
                <a:latin typeface="Perpetua"/>
                <a:ea typeface="+mn-ea"/>
              </a:rPr>
              <a:t>TC</a:t>
            </a:r>
            <a:r>
              <a:rPr lang="en-US" sz="1000" b="1" baseline="-25000" dirty="0" err="1">
                <a:latin typeface="Perpetua"/>
                <a:ea typeface="+mn-ea"/>
              </a:rPr>
              <a:t>i</a:t>
            </a:r>
            <a:r>
              <a:rPr lang="en-US" sz="1000" b="1" dirty="0" err="1">
                <a:latin typeface="Perpetua"/>
                <a:ea typeface="+mn-ea"/>
              </a:rPr>
              <a:t>.phase</a:t>
            </a:r>
            <a:endParaRPr lang="en-US" sz="1000" b="1" baseline="-25000" dirty="0">
              <a:latin typeface="Perpetua"/>
              <a:ea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953578" y="5552571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000" b="1" dirty="0">
                <a:latin typeface="Perpetua"/>
              </a:rPr>
              <a:t>(M+5) </a:t>
            </a:r>
            <a:r>
              <a:rPr lang="en-US" sz="1000" b="1" dirty="0" err="1">
                <a:latin typeface="Perpetua"/>
              </a:rPr>
              <a:t>xTC</a:t>
            </a:r>
            <a:r>
              <a:rPr lang="en-US" sz="1000" b="1" baseline="-25000" dirty="0" err="1">
                <a:latin typeface="Perpetua"/>
              </a:rPr>
              <a:t>i</a:t>
            </a:r>
            <a:r>
              <a:rPr lang="en-US" sz="1000" b="1" dirty="0" err="1">
                <a:latin typeface="Perpetua"/>
              </a:rPr>
              <a:t>.period</a:t>
            </a:r>
            <a:endParaRPr lang="en-US" sz="1000" b="1" dirty="0">
              <a:latin typeface="Perpetua"/>
            </a:endParaRPr>
          </a:p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000" b="1" baseline="-25000" dirty="0">
                <a:latin typeface="Perpetua"/>
                <a:ea typeface="+mn-ea"/>
              </a:rPr>
              <a:t>+</a:t>
            </a:r>
            <a:r>
              <a:rPr lang="en-US" sz="1000" b="1" dirty="0">
                <a:latin typeface="Perpetua"/>
                <a:ea typeface="+mn-ea"/>
              </a:rPr>
              <a:t>  </a:t>
            </a:r>
            <a:r>
              <a:rPr lang="en-US" sz="1000" b="1" dirty="0" err="1">
                <a:latin typeface="Perpetua"/>
                <a:ea typeface="+mn-ea"/>
              </a:rPr>
              <a:t>TC</a:t>
            </a:r>
            <a:r>
              <a:rPr lang="en-US" sz="1000" b="1" baseline="-25000" dirty="0" err="1">
                <a:latin typeface="Perpetua"/>
                <a:ea typeface="+mn-ea"/>
              </a:rPr>
              <a:t>i</a:t>
            </a:r>
            <a:r>
              <a:rPr lang="en-US" sz="1000" b="1" dirty="0" err="1">
                <a:latin typeface="Perpetua"/>
                <a:ea typeface="+mn-ea"/>
              </a:rPr>
              <a:t>.phase</a:t>
            </a:r>
            <a:endParaRPr lang="en-US" sz="1000" b="1" baseline="-25000" dirty="0">
              <a:latin typeface="Perpetu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7530" y="1675065"/>
            <a:ext cx="8974818" cy="213"/>
          </a:xfrm>
          <a:prstGeom prst="line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>
            <a:off x="363894" y="1462336"/>
            <a:ext cx="0" cy="381000"/>
          </a:xfrm>
          <a:prstGeom prst="line">
            <a:avLst/>
          </a:prstGeom>
          <a:noFill/>
          <a:ln w="95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78273" y="2304661"/>
            <a:ext cx="8322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b="1" dirty="0" err="1">
                <a:solidFill>
                  <a:srgbClr val="D34817"/>
                </a:solidFill>
                <a:latin typeface="Perpetua"/>
              </a:rPr>
              <a:t>NC.startup</a:t>
            </a:r>
            <a:endParaRPr lang="en-US" sz="1100" b="1" baseline="-25000" dirty="0">
              <a:solidFill>
                <a:srgbClr val="D34817"/>
              </a:solidFill>
              <a:latin typeface="Perpetua"/>
              <a:ea typeface="+mn-ea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8273" y="2183642"/>
            <a:ext cx="968829" cy="0"/>
          </a:xfrm>
          <a:prstGeom prst="straightConnector1">
            <a:avLst/>
          </a:prstGeom>
          <a:noFill/>
          <a:ln w="22225" cap="flat" cmpd="sng" algn="ctr">
            <a:solidFill>
              <a:srgbClr val="D34817"/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18" name="Freeform 17"/>
          <p:cNvSpPr/>
          <p:nvPr/>
        </p:nvSpPr>
        <p:spPr>
          <a:xfrm>
            <a:off x="1307887" y="1087296"/>
            <a:ext cx="3548694" cy="587982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307887" y="979721"/>
            <a:ext cx="3548694" cy="0"/>
          </a:xfrm>
          <a:prstGeom prst="straightConnector1">
            <a:avLst/>
          </a:prstGeom>
          <a:noFill/>
          <a:ln w="22225" cap="flat" cmpd="sng" algn="ctr">
            <a:solidFill>
              <a:srgbClr val="D34817"/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2089673" y="1428844"/>
            <a:ext cx="928459" cy="246221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err="1">
                <a:solidFill>
                  <a:srgbClr val="00B050"/>
                </a:solidFill>
              </a:rPr>
              <a:t>TC</a:t>
            </a:r>
            <a:r>
              <a:rPr lang="en-US" sz="1000" b="1" baseline="-25000" dirty="0" err="1">
                <a:solidFill>
                  <a:srgbClr val="00B050"/>
                </a:solidFill>
              </a:rPr>
              <a:t>i</a:t>
            </a:r>
            <a:r>
              <a:rPr lang="en-US" sz="1000" b="1" dirty="0" err="1">
                <a:solidFill>
                  <a:srgbClr val="00B050"/>
                </a:solidFill>
              </a:rPr>
              <a:t>.duration</a:t>
            </a:r>
            <a:endParaRPr lang="en-US" sz="1000" b="1" dirty="0">
              <a:solidFill>
                <a:srgbClr val="00B050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884574" y="1087296"/>
            <a:ext cx="3548694" cy="587982"/>
          </a:xfrm>
          <a:custGeom>
            <a:avLst/>
            <a:gdLst>
              <a:gd name="connsiteX0" fmla="*/ 0 w 314325"/>
              <a:gd name="connsiteY0" fmla="*/ 184150 h 203200"/>
              <a:gd name="connsiteX1" fmla="*/ 171450 w 314325"/>
              <a:gd name="connsiteY1" fmla="*/ 3175 h 203200"/>
              <a:gd name="connsiteX2" fmla="*/ 314325 w 314325"/>
              <a:gd name="connsiteY2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203200">
                <a:moveTo>
                  <a:pt x="0" y="184150"/>
                </a:moveTo>
                <a:cubicBezTo>
                  <a:pt x="59531" y="92075"/>
                  <a:pt x="119063" y="0"/>
                  <a:pt x="171450" y="3175"/>
                </a:cubicBezTo>
                <a:cubicBezTo>
                  <a:pt x="223837" y="6350"/>
                  <a:pt x="269081" y="104775"/>
                  <a:pt x="314325" y="203200"/>
                </a:cubicBezTo>
              </a:path>
            </a:pathLst>
          </a:custGeom>
          <a:noFill/>
          <a:ln w="22225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58255" y="1428844"/>
            <a:ext cx="952505" cy="246221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err="1">
                <a:solidFill>
                  <a:srgbClr val="0070C0"/>
                </a:solidFill>
              </a:rPr>
              <a:t>TC</a:t>
            </a:r>
            <a:r>
              <a:rPr lang="en-US" sz="1000" b="1" baseline="-25000" dirty="0" err="1">
                <a:solidFill>
                  <a:srgbClr val="0070C0"/>
                </a:solidFill>
              </a:rPr>
              <a:t>j</a:t>
            </a:r>
            <a:r>
              <a:rPr lang="en-US" sz="1000" b="1" dirty="0" err="1">
                <a:solidFill>
                  <a:srgbClr val="0070C0"/>
                </a:solidFill>
              </a:rPr>
              <a:t>.duration</a:t>
            </a:r>
            <a:endParaRPr lang="en-US" sz="1000" b="1" dirty="0">
              <a:solidFill>
                <a:srgbClr val="0070C0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342036" y="1740789"/>
            <a:ext cx="747637" cy="0"/>
          </a:xfrm>
          <a:prstGeom prst="straightConnector1">
            <a:avLst/>
          </a:prstGeom>
          <a:noFill/>
          <a:ln w="22225" cap="flat" cmpd="sng" algn="ctr">
            <a:solidFill>
              <a:srgbClr val="00B050"/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1342036" y="1707032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b="1" dirty="0" err="1">
                <a:solidFill>
                  <a:srgbClr val="00B050"/>
                </a:solidFill>
                <a:latin typeface="Perpetua"/>
              </a:rPr>
              <a:t>TC</a:t>
            </a:r>
            <a:r>
              <a:rPr lang="en-US" sz="1100" b="1" baseline="-25000" dirty="0" err="1">
                <a:solidFill>
                  <a:srgbClr val="00B050"/>
                </a:solidFill>
                <a:latin typeface="Perpetua"/>
              </a:rPr>
              <a:t>i</a:t>
            </a:r>
            <a:r>
              <a:rPr lang="en-US" sz="1100" b="1" dirty="0" err="1">
                <a:solidFill>
                  <a:srgbClr val="00B050"/>
                </a:solidFill>
                <a:latin typeface="Perpetua"/>
              </a:rPr>
              <a:t>.phase</a:t>
            </a:r>
            <a:endParaRPr lang="en-US" sz="1100" b="1" baseline="-25000" dirty="0">
              <a:solidFill>
                <a:srgbClr val="00B050"/>
              </a:solidFill>
              <a:latin typeface="Perpetua"/>
              <a:ea typeface="+mn-ea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347102" y="1968642"/>
            <a:ext cx="2111153" cy="0"/>
          </a:xfrm>
          <a:prstGeom prst="straightConnector1">
            <a:avLst/>
          </a:prstGeom>
          <a:noFill/>
          <a:ln w="22225" cap="flat" cmpd="sng" algn="ctr">
            <a:solidFill>
              <a:schemeClr val="accent6">
                <a:lumMod val="75000"/>
              </a:schemeClr>
            </a:solidFill>
            <a:prstDash val="solid"/>
            <a:headEnd type="stealth"/>
            <a:tailEnd type="stealth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1727718" y="1922032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Perpetua"/>
              </a:rPr>
              <a:t>TC</a:t>
            </a:r>
            <a:r>
              <a:rPr lang="en-US" sz="1100" b="1" baseline="-25000" dirty="0" err="1">
                <a:solidFill>
                  <a:schemeClr val="accent6">
                    <a:lumMod val="75000"/>
                  </a:schemeClr>
                </a:solidFill>
                <a:latin typeface="Perpetua"/>
              </a:rPr>
              <a:t>j</a:t>
            </a:r>
            <a:r>
              <a:rPr lang="en-US" sz="1100" b="1" dirty="0" err="1">
                <a:solidFill>
                  <a:schemeClr val="accent6">
                    <a:lumMod val="75000"/>
                  </a:schemeClr>
                </a:solidFill>
                <a:latin typeface="Perpetua"/>
              </a:rPr>
              <a:t>.phase</a:t>
            </a:r>
            <a:endParaRPr lang="en-US" sz="1100" b="1" baseline="-25000" dirty="0">
              <a:solidFill>
                <a:schemeClr val="accent6">
                  <a:lumMod val="75000"/>
                </a:schemeClr>
              </a:solidFill>
              <a:latin typeface="Perpetua"/>
              <a:ea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89673" y="718111"/>
            <a:ext cx="16417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100" b="1" dirty="0" err="1">
                <a:solidFill>
                  <a:srgbClr val="00B050"/>
                </a:solidFill>
                <a:latin typeface="Perpetua"/>
              </a:rPr>
              <a:t>TC</a:t>
            </a:r>
            <a:r>
              <a:rPr lang="en-US" sz="1100" b="1" baseline="-25000" dirty="0" err="1">
                <a:solidFill>
                  <a:srgbClr val="00B050"/>
                </a:solidFill>
                <a:latin typeface="Perpetua"/>
              </a:rPr>
              <a:t>i</a:t>
            </a:r>
            <a:r>
              <a:rPr lang="en-US" sz="1100" b="1" dirty="0" err="1">
                <a:solidFill>
                  <a:srgbClr val="00B050"/>
                </a:solidFill>
                <a:latin typeface="Perpetua"/>
              </a:rPr>
              <a:t>.period</a:t>
            </a:r>
            <a:r>
              <a:rPr lang="en-US" sz="1100" b="1" dirty="0">
                <a:solidFill>
                  <a:srgbClr val="00B050"/>
                </a:solidFill>
                <a:latin typeface="Perpetua"/>
              </a:rPr>
              <a:t> </a:t>
            </a:r>
            <a:r>
              <a:rPr lang="en-US" sz="1100" b="1" dirty="0">
                <a:solidFill>
                  <a:schemeClr val="tx2"/>
                </a:solidFill>
                <a:latin typeface="Perpetua"/>
              </a:rPr>
              <a:t>=</a:t>
            </a:r>
            <a:r>
              <a:rPr lang="en-US" sz="1100" b="1" dirty="0">
                <a:solidFill>
                  <a:srgbClr val="00B050"/>
                </a:solidFill>
                <a:latin typeface="Perpetua"/>
              </a:rPr>
              <a:t> </a:t>
            </a:r>
            <a:r>
              <a:rPr lang="en-US" sz="1100" b="1" dirty="0" err="1">
                <a:solidFill>
                  <a:schemeClr val="accent6">
                    <a:lumMod val="50000"/>
                  </a:schemeClr>
                </a:solidFill>
                <a:latin typeface="Perpetua"/>
              </a:rPr>
              <a:t>TC</a:t>
            </a:r>
            <a:r>
              <a:rPr lang="en-US" sz="1100" b="1" baseline="-25000" dirty="0" err="1">
                <a:solidFill>
                  <a:schemeClr val="accent6">
                    <a:lumMod val="50000"/>
                  </a:schemeClr>
                </a:solidFill>
                <a:latin typeface="Perpetua"/>
              </a:rPr>
              <a:t>j</a:t>
            </a:r>
            <a:r>
              <a:rPr lang="en-US" sz="1100" b="1" dirty="0" err="1">
                <a:solidFill>
                  <a:schemeClr val="accent6">
                    <a:lumMod val="50000"/>
                  </a:schemeClr>
                </a:solidFill>
                <a:latin typeface="Perpetua"/>
              </a:rPr>
              <a:t>.period</a:t>
            </a: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Perpetua"/>
              </a:rPr>
              <a:t> </a:t>
            </a:r>
            <a:endParaRPr lang="en-US" sz="1100" b="1" baseline="-25000" dirty="0">
              <a:solidFill>
                <a:schemeClr val="accent6">
                  <a:lumMod val="50000"/>
                </a:schemeClr>
              </a:solidFill>
              <a:latin typeface="Perpetu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57" y="787635"/>
            <a:ext cx="3926006" cy="448759"/>
          </a:xfrm>
        </p:spPr>
        <p:txBody>
          <a:bodyPr/>
          <a:lstStyle/>
          <a:p>
            <a:r>
              <a:rPr lang="en-US" dirty="0"/>
              <a:t>Computation Task</a:t>
            </a:r>
          </a:p>
        </p:txBody>
      </p:sp>
      <p:sp>
        <p:nvSpPr>
          <p:cNvPr id="7" name="Rectangle 6"/>
          <p:cNvSpPr/>
          <p:nvPr/>
        </p:nvSpPr>
        <p:spPr>
          <a:xfrm>
            <a:off x="3595286" y="539336"/>
            <a:ext cx="3733210" cy="1001878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73303" y="5393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Node</a:t>
            </a:r>
          </a:p>
        </p:txBody>
      </p:sp>
      <p:pic>
        <p:nvPicPr>
          <p:cNvPr id="11" name="Picture 2" descr="C:\Users\E145685\AppData\Local\Microsoft\Windows\Temporary Internet Files\Content.IE5\GIDE5L2E\clock-spring-forward-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3719" y="1046688"/>
            <a:ext cx="494526" cy="49452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089812" y="1124029"/>
            <a:ext cx="3375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Task  Clock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TC</a:t>
            </a:r>
            <a:r>
              <a:rPr kumimoji="0" lang="en-US" sz="1200" b="1" i="0" u="none" strike="noStrike" kern="0" cap="none" spc="0" normalizeH="0" baseline="-25000" noProof="0" dirty="0" err="1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 = (</a:t>
            </a:r>
            <a:r>
              <a:rPr lang="en-US" sz="1200" b="1" kern="0" dirty="0">
                <a:solidFill>
                  <a:srgbClr val="EB2819"/>
                </a:solidFill>
              </a:rPr>
              <a:t>phase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,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period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,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duration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38017" y="847030"/>
            <a:ext cx="2894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Node Clock NC = (</a:t>
            </a:r>
            <a:r>
              <a:rPr lang="en-US" sz="1200" b="1" kern="0" dirty="0">
                <a:solidFill>
                  <a:srgbClr val="EB2819"/>
                </a:solidFill>
              </a:rPr>
              <a:t>startup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)</a:t>
            </a:r>
          </a:p>
        </p:txBody>
      </p:sp>
      <p:pic>
        <p:nvPicPr>
          <p:cNvPr id="18" name="Picture 2" descr="C:\Users\E145685\AppData\Local\Microsoft\Windows\Temporary Internet Files\Content.IE5\GIDE5L2E\clock-spring-forward-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285" y="474413"/>
            <a:ext cx="649615" cy="64961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469883" y="5336489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B2819"/>
                </a:solidFill>
              </a:rPr>
              <a:t>Model variables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9883" y="5807569"/>
            <a:ext cx="159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Model constants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2447" y="3013167"/>
            <a:ext cx="3675418" cy="1466849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2313" y="3057100"/>
            <a:ext cx="85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Node T</a:t>
            </a:r>
          </a:p>
        </p:txBody>
      </p:sp>
      <p:pic>
        <p:nvPicPr>
          <p:cNvPr id="25" name="Picture 2" descr="C:\Users\E145685\AppData\Local\Microsoft\Windows\Temporary Internet Files\Content.IE5\GIDE5L2E\clock-spring-forward-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257" y="3013166"/>
            <a:ext cx="533400" cy="533400"/>
          </a:xfrm>
          <a:prstGeom prst="rect">
            <a:avLst/>
          </a:prstGeom>
          <a:noFill/>
        </p:spPr>
      </p:pic>
      <p:cxnSp>
        <p:nvCxnSpPr>
          <p:cNvPr id="26" name="Straight Arrow Connector 25"/>
          <p:cNvCxnSpPr/>
          <p:nvPr/>
        </p:nvCxnSpPr>
        <p:spPr>
          <a:xfrm>
            <a:off x="2810783" y="4089491"/>
            <a:ext cx="1688854" cy="19050"/>
          </a:xfrm>
          <a:prstGeom prst="straightConnector1">
            <a:avLst/>
          </a:prstGeom>
          <a:noFill/>
          <a:ln w="381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2674359" y="3705365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</a:rPr>
              <a:t>Tx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</a:rPr>
              <a:t> Time: T</a:t>
            </a:r>
            <a:r>
              <a:rPr kumimoji="0" lang="en-US" sz="1400" b="1" i="0" u="none" strike="noStrike" kern="0" cap="none" spc="0" normalizeH="0" baseline="-25000" noProof="0" dirty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</a:rPr>
              <a:t>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261008" y="3898986"/>
            <a:ext cx="549775" cy="485780"/>
            <a:chOff x="1005369" y="1752600"/>
            <a:chExt cx="709131" cy="515845"/>
          </a:xfrm>
        </p:grpSpPr>
        <p:grpSp>
          <p:nvGrpSpPr>
            <p:cNvPr id="29" name="Group 92"/>
            <p:cNvGrpSpPr/>
            <p:nvPr/>
          </p:nvGrpSpPr>
          <p:grpSpPr>
            <a:xfrm>
              <a:off x="1076325" y="1752600"/>
              <a:ext cx="638175" cy="323850"/>
              <a:chOff x="1076325" y="1752600"/>
              <a:chExt cx="638175" cy="323850"/>
            </a:xfrm>
          </p:grpSpPr>
          <p:sp>
            <p:nvSpPr>
              <p:cNvPr id="31" name="Curved Right Arrow 30"/>
              <p:cNvSpPr/>
              <p:nvPr/>
            </p:nvSpPr>
            <p:spPr>
              <a:xfrm>
                <a:off x="1076325" y="1771650"/>
                <a:ext cx="304800" cy="304800"/>
              </a:xfrm>
              <a:prstGeom prst="curvedRightArrow">
                <a:avLst/>
              </a:prstGeom>
              <a:solidFill>
                <a:srgbClr val="D34817"/>
              </a:solidFill>
              <a:ln w="12700" cap="flat" cmpd="sng" algn="ctr">
                <a:solidFill>
                  <a:srgbClr val="D3481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erpetua"/>
                  <a:ea typeface="+mn-ea"/>
                  <a:cs typeface="+mn-cs"/>
                </a:endParaRPr>
              </a:p>
            </p:txBody>
          </p:sp>
          <p:sp>
            <p:nvSpPr>
              <p:cNvPr id="32" name="Curved Left Arrow 31"/>
              <p:cNvSpPr/>
              <p:nvPr/>
            </p:nvSpPr>
            <p:spPr>
              <a:xfrm>
                <a:off x="1409700" y="1752600"/>
                <a:ext cx="304800" cy="304800"/>
              </a:xfrm>
              <a:prstGeom prst="curvedLeftArrow">
                <a:avLst/>
              </a:prstGeom>
              <a:solidFill>
                <a:srgbClr val="D34817"/>
              </a:solidFill>
              <a:ln w="12700" cap="flat" cmpd="sng" algn="ctr">
                <a:solidFill>
                  <a:srgbClr val="D34817">
                    <a:shade val="50000"/>
                  </a:srgbClr>
                </a:solidFill>
                <a:prstDash val="solid"/>
              </a:ln>
              <a:effectLst/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erpetua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005369" y="2006834"/>
              <a:ext cx="688008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</a:rPr>
                <a:t>Produce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H="1" flipV="1">
            <a:off x="4483985" y="3227781"/>
            <a:ext cx="15652" cy="3175922"/>
          </a:xfrm>
          <a:prstGeom prst="straightConnector1">
            <a:avLst/>
          </a:prstGeom>
          <a:noFill/>
          <a:ln w="381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none"/>
          </a:ln>
          <a:effectLst/>
        </p:spPr>
      </p:cxnSp>
      <p:cxnSp>
        <p:nvCxnSpPr>
          <p:cNvPr id="34" name="Straight Arrow Connector 33"/>
          <p:cNvCxnSpPr/>
          <p:nvPr/>
        </p:nvCxnSpPr>
        <p:spPr>
          <a:xfrm>
            <a:off x="4462506" y="3227780"/>
            <a:ext cx="1131049" cy="0"/>
          </a:xfrm>
          <a:prstGeom prst="straightConnector1">
            <a:avLst/>
          </a:prstGeom>
          <a:noFill/>
          <a:ln w="381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415864" y="2217411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Channel Modeled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Uni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-directional (1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sym typeface="Wingdings" pitchFamily="2" charset="2"/>
              </a:rPr>
              <a:t>m)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9B2D1F"/>
              </a:solidFill>
              <a:effectLst/>
              <a:uLnTx/>
              <a:uFillTx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88755" y="2221428"/>
            <a:ext cx="3800422" cy="2163337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2155" y="218663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Node R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0686" y="4897477"/>
            <a:ext cx="228600" cy="2154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pic>
        <p:nvPicPr>
          <p:cNvPr id="39" name="Picture 2" descr="C:\Users\E145685\AppData\Local\Microsoft\Windows\Temporary Internet Files\Content.IE5\GIDE5L2E\clock-spring-forward-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8755" y="2221429"/>
            <a:ext cx="533400" cy="533400"/>
          </a:xfrm>
          <a:prstGeom prst="rect">
            <a:avLst/>
          </a:prstGeom>
          <a:noFill/>
        </p:spPr>
      </p:pic>
      <p:grpSp>
        <p:nvGrpSpPr>
          <p:cNvPr id="40" name="Group 39"/>
          <p:cNvGrpSpPr/>
          <p:nvPr/>
        </p:nvGrpSpPr>
        <p:grpSpPr>
          <a:xfrm>
            <a:off x="5999892" y="2893211"/>
            <a:ext cx="739305" cy="501027"/>
            <a:chOff x="1005369" y="1752600"/>
            <a:chExt cx="953598" cy="532036"/>
          </a:xfrm>
        </p:grpSpPr>
        <p:grpSp>
          <p:nvGrpSpPr>
            <p:cNvPr id="41" name="Group 92"/>
            <p:cNvGrpSpPr/>
            <p:nvPr/>
          </p:nvGrpSpPr>
          <p:grpSpPr>
            <a:xfrm>
              <a:off x="1076325" y="1752600"/>
              <a:ext cx="638175" cy="323850"/>
              <a:chOff x="1076325" y="1752600"/>
              <a:chExt cx="638175" cy="323850"/>
            </a:xfrm>
          </p:grpSpPr>
          <p:sp>
            <p:nvSpPr>
              <p:cNvPr id="43" name="Curved Right Arrow 42"/>
              <p:cNvSpPr/>
              <p:nvPr/>
            </p:nvSpPr>
            <p:spPr>
              <a:xfrm>
                <a:off x="1076325" y="1771650"/>
                <a:ext cx="304800" cy="304800"/>
              </a:xfrm>
              <a:prstGeom prst="curvedRightArrow">
                <a:avLst/>
              </a:prstGeom>
              <a:solidFill>
                <a:srgbClr val="D34817"/>
              </a:solidFill>
              <a:ln w="12700" cap="flat" cmpd="sng" algn="ctr">
                <a:solidFill>
                  <a:srgbClr val="D3481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erpetua"/>
                  <a:ea typeface="+mn-ea"/>
                  <a:cs typeface="+mn-cs"/>
                </a:endParaRPr>
              </a:p>
            </p:txBody>
          </p:sp>
          <p:sp>
            <p:nvSpPr>
              <p:cNvPr id="44" name="Curved Left Arrow 43"/>
              <p:cNvSpPr/>
              <p:nvPr/>
            </p:nvSpPr>
            <p:spPr>
              <a:xfrm>
                <a:off x="1409700" y="1752600"/>
                <a:ext cx="304800" cy="304800"/>
              </a:xfrm>
              <a:prstGeom prst="curvedLeftArrow">
                <a:avLst/>
              </a:prstGeom>
              <a:solidFill>
                <a:srgbClr val="D34817"/>
              </a:solidFill>
              <a:ln w="12700" cap="flat" cmpd="sng" algn="ctr">
                <a:solidFill>
                  <a:srgbClr val="D34817">
                    <a:shade val="50000"/>
                  </a:srgbClr>
                </a:solidFill>
                <a:prstDash val="solid"/>
              </a:ln>
              <a:effectLst/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Perpetua"/>
                  <a:ea typeface="+mn-ea"/>
                  <a:cs typeface="+mn-cs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005369" y="2006835"/>
              <a:ext cx="953598" cy="277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9B2D1F"/>
                  </a:solidFill>
                  <a:effectLst/>
                  <a:uLnTx/>
                  <a:uFillTx/>
                </a:rPr>
                <a:t>Consume</a:t>
              </a:r>
            </a:p>
          </p:txBody>
        </p:sp>
      </p:grpSp>
      <p:sp>
        <p:nvSpPr>
          <p:cNvPr id="45" name="Arc 44"/>
          <p:cNvSpPr/>
          <p:nvPr/>
        </p:nvSpPr>
        <p:spPr>
          <a:xfrm rot="5400000">
            <a:off x="5888232" y="2797494"/>
            <a:ext cx="306929" cy="335790"/>
          </a:xfrm>
          <a:prstGeom prst="arc">
            <a:avLst>
              <a:gd name="adj1" fmla="val 15191563"/>
              <a:gd name="adj2" fmla="val 5403337"/>
            </a:avLst>
          </a:prstGeom>
          <a:noFill/>
          <a:ln w="254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stealth" w="lg" len="lg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22625" y="2964802"/>
            <a:ext cx="228600" cy="2154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8257" y="3479207"/>
            <a:ext cx="3375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Task  Clock TC</a:t>
            </a:r>
            <a:r>
              <a:rPr kumimoji="0" lang="en-US" sz="1200" b="1" i="0" u="none" strike="noStrike" kern="0" cap="none" spc="0" normalizeH="0" baseline="-2500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T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 = (</a:t>
            </a:r>
            <a:r>
              <a:rPr lang="en-US" sz="1200" b="1" kern="0" dirty="0">
                <a:solidFill>
                  <a:srgbClr val="EB2819"/>
                </a:solidFill>
              </a:rPr>
              <a:t>phase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,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period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,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duration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14057" y="2496425"/>
            <a:ext cx="3375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Task  Clock TC</a:t>
            </a:r>
            <a:r>
              <a:rPr kumimoji="0" lang="en-US" sz="1200" b="1" i="0" u="none" strike="noStrike" kern="0" cap="none" spc="0" normalizeH="0" baseline="-2500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R1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 = (</a:t>
            </a:r>
            <a:r>
              <a:rPr lang="en-US" sz="1200" b="1" kern="0" dirty="0">
                <a:solidFill>
                  <a:srgbClr val="EB2819"/>
                </a:solidFill>
              </a:rPr>
              <a:t>phase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,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period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,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duration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51225" y="2726281"/>
            <a:ext cx="20656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Sampling Port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Wingdings" pitchFamily="2" charset="2"/>
              </a:rPr>
              <a:t>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Wingdings" pitchFamily="2" charset="2"/>
              </a:rPr>
              <a:t>NEW message produced overwrites OLD message if not consumed at receiver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kern="0" dirty="0">
              <a:solidFill>
                <a:srgbClr val="FF0000"/>
              </a:solidFill>
              <a:sym typeface="Wingdings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dirty="0">
                <a:solidFill>
                  <a:srgbClr val="FF0000"/>
                </a:solidFill>
                <a:sym typeface="Wingdings" pitchFamily="2" charset="2"/>
              </a:rPr>
              <a:t>Receiver consumes OLD message if producer message is not received on time when it reads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499637" y="5051854"/>
            <a:ext cx="1131049" cy="0"/>
          </a:xfrm>
          <a:prstGeom prst="straightConnector1">
            <a:avLst/>
          </a:prstGeom>
          <a:noFill/>
          <a:ln w="381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5405819" y="3325318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</a:rPr>
              <a:t>Rx Time: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</a:rPr>
              <a:t>T</a:t>
            </a:r>
            <a:r>
              <a:rPr kumimoji="0" lang="en-US" sz="1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</a:rPr>
              <a:t>R1</a:t>
            </a:r>
            <a:endParaRPr kumimoji="0" lang="en-US" sz="1400" b="1" i="0" u="none" strike="noStrike" kern="0" cap="none" spc="0" normalizeH="0" baseline="-25000" noProof="0" dirty="0">
              <a:ln>
                <a:noFill/>
              </a:ln>
              <a:solidFill>
                <a:srgbClr val="D34817"/>
              </a:solidFill>
              <a:effectLst/>
              <a:uLnTx/>
              <a:uFillTx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88754" y="4480017"/>
            <a:ext cx="3800423" cy="856472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45955" y="3209500"/>
            <a:ext cx="228600" cy="2154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44979" y="5037916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</a:rPr>
              <a:t>Rx Time: T</a:t>
            </a:r>
            <a:r>
              <a:rPr kumimoji="0" lang="en-US" sz="1400" b="1" i="0" u="none" strike="noStrike" kern="0" cap="none" spc="0" normalizeH="0" baseline="-25000" noProof="0" dirty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</a:rPr>
              <a:t>R2</a:t>
            </a:r>
          </a:p>
        </p:txBody>
      </p:sp>
      <p:pic>
        <p:nvPicPr>
          <p:cNvPr id="55" name="Picture 2" descr="C:\Users\E145685\AppData\Local\Microsoft\Windows\Temporary Internet Files\Content.IE5\GIDE5L2E\clock-spring-forward-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9286" y="4416164"/>
            <a:ext cx="533400" cy="533400"/>
          </a:xfrm>
          <a:prstGeom prst="rect">
            <a:avLst/>
          </a:prstGeom>
          <a:noFill/>
        </p:spPr>
      </p:pic>
      <p:sp>
        <p:nvSpPr>
          <p:cNvPr id="56" name="TextBox 55"/>
          <p:cNvSpPr txBox="1"/>
          <p:nvPr/>
        </p:nvSpPr>
        <p:spPr>
          <a:xfrm>
            <a:off x="6392686" y="449819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Node R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98711" y="4867530"/>
            <a:ext cx="3375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Task  Clock TC</a:t>
            </a:r>
            <a:r>
              <a:rPr kumimoji="0" lang="en-US" sz="1200" b="1" i="0" u="none" strike="noStrike" kern="0" cap="none" spc="0" normalizeH="0" baseline="-2500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R2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 = (</a:t>
            </a:r>
            <a:r>
              <a:rPr lang="en-US" sz="1200" b="1" kern="0" dirty="0">
                <a:solidFill>
                  <a:srgbClr val="EB2819"/>
                </a:solidFill>
              </a:rPr>
              <a:t>phase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,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period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,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duration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05797" y="6206921"/>
            <a:ext cx="228600" cy="2154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474748" y="6361298"/>
            <a:ext cx="1131049" cy="0"/>
          </a:xfrm>
          <a:prstGeom prst="straightConnector1">
            <a:avLst/>
          </a:prstGeom>
          <a:noFill/>
          <a:ln w="38100" cap="flat" cmpd="sng" algn="ctr">
            <a:solidFill>
              <a:srgbClr val="D34817">
                <a:shade val="60000"/>
                <a:satMod val="110000"/>
              </a:srgbClr>
            </a:solidFill>
            <a:prstDash val="solid"/>
            <a:tailEnd type="arrow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5263865" y="5789461"/>
            <a:ext cx="3800423" cy="856472"/>
          </a:xfrm>
          <a:prstGeom prst="rect">
            <a:avLst/>
          </a:prstGeom>
          <a:noFill/>
          <a:ln w="38100" cap="flat" cmpd="sng" algn="ctr">
            <a:solidFill>
              <a:srgbClr val="D3481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20090" y="6347360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</a:rPr>
              <a:t>Rx Time: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</a:rPr>
              <a:t>T</a:t>
            </a:r>
            <a:r>
              <a:rPr kumimoji="0" lang="en-US" sz="1400" b="1" i="0" u="none" strike="noStrike" kern="0" cap="none" spc="0" normalizeH="0" baseline="-25000" noProof="0" dirty="0" err="1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</a:rPr>
              <a:t>Rm</a:t>
            </a:r>
            <a:endParaRPr kumimoji="0" lang="en-US" sz="1400" b="1" i="0" u="none" strike="noStrike" kern="0" cap="none" spc="0" normalizeH="0" baseline="-25000" noProof="0" dirty="0">
              <a:ln>
                <a:noFill/>
              </a:ln>
              <a:solidFill>
                <a:srgbClr val="D34817"/>
              </a:solidFill>
              <a:effectLst/>
              <a:uLnTx/>
              <a:uFillTx/>
            </a:endParaRPr>
          </a:p>
        </p:txBody>
      </p:sp>
      <p:pic>
        <p:nvPicPr>
          <p:cNvPr id="62" name="Picture 2" descr="C:\Users\E145685\AppData\Local\Microsoft\Windows\Temporary Internet Files\Content.IE5\GIDE5L2E\clock-spring-forward-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4397" y="5725608"/>
            <a:ext cx="533400" cy="53340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6367797" y="580764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Node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R</a:t>
            </a:r>
            <a:r>
              <a:rPr kumimoji="0" lang="en-US" sz="1800" b="1" i="0" u="none" strike="noStrike" kern="0" cap="none" spc="0" normalizeH="0" baseline="-25000" noProof="0" dirty="0" err="1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m</a:t>
            </a:r>
            <a:endParaRPr kumimoji="0" lang="en-US" sz="1800" b="1" i="0" u="none" strike="noStrike" kern="0" cap="none" spc="0" normalizeH="0" baseline="-25000" noProof="0" dirty="0">
              <a:ln>
                <a:noFill/>
              </a:ln>
              <a:solidFill>
                <a:srgbClr val="9B2D1F"/>
              </a:solidFill>
              <a:effectLst/>
              <a:uLnTx/>
              <a:uFillTx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73822" y="6176974"/>
            <a:ext cx="3483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Task  Clock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TC</a:t>
            </a:r>
            <a:r>
              <a:rPr kumimoji="0" lang="en-US" sz="1200" b="1" i="0" u="none" strike="noStrike" kern="0" cap="none" spc="0" normalizeH="0" baseline="-25000" noProof="0" dirty="0" err="1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Rm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 = (</a:t>
            </a:r>
            <a:r>
              <a:rPr lang="en-US" sz="1200" b="1" kern="0" dirty="0">
                <a:solidFill>
                  <a:srgbClr val="EB2819"/>
                </a:solidFill>
              </a:rPr>
              <a:t>phase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,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period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,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duration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92447" y="1730948"/>
            <a:ext cx="8123010" cy="51186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lang="en-US" sz="2800" b="1" kern="1200" dirty="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mtClean="0"/>
              <a:t>Communication (channel) Task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neywell PPT Template V3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0AE24637-CCFE-4DFE-8374-B5CBDEF1DD3F}"/>
    </a:ext>
  </a:extLst>
</a:theme>
</file>

<file path=ppt/theme/theme2.xml><?xml version="1.0" encoding="utf-8"?>
<a:theme xmlns:a="http://schemas.openxmlformats.org/drawingml/2006/main" name="Honeywell Single Image Cover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D5389DCF-B3B7-4988-BC2C-C1307C17B2C7}"/>
    </a:ext>
  </a:extLst>
</a:theme>
</file>

<file path=ppt/theme/theme3.xml><?xml version="1.0" encoding="utf-8"?>
<a:theme xmlns:a="http://schemas.openxmlformats.org/drawingml/2006/main" name="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" id="{2DCAC84F-1F30-4D0B-BC88-96741765A615}" vid="{CDC1EF7F-B8E5-4BA3-82AB-55A46E06576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2AEA34-0FE5-4161-8619-2C42421968B4}">
  <ds:schemaRefs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Honeywell PPT Template V3</Template>
  <TotalTime>2084</TotalTime>
  <Words>311</Words>
  <Application>Microsoft Office PowerPoint</Application>
  <PresentationFormat>On-screen Show (4:3)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Perpetua</vt:lpstr>
      <vt:lpstr>Wingdings</vt:lpstr>
      <vt:lpstr>Honeywell PPT Template V3</vt:lpstr>
      <vt:lpstr>Honeywell Single Image Cover</vt:lpstr>
      <vt:lpstr>Honeywell Theme</vt:lpstr>
      <vt:lpstr>PowerPoint Presentation</vt:lpstr>
      <vt:lpstr>PowerPoint Presentation</vt:lpstr>
      <vt:lpstr>PowerPoint Presentation</vt:lpstr>
      <vt:lpstr>Computation Task</vt:lpstr>
    </vt:vector>
  </TitlesOfParts>
  <Company>Honeywell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E295718</dc:creator>
  <cp:lastModifiedBy>Varadarajan, Srivatsan (MN10)</cp:lastModifiedBy>
  <cp:revision>210</cp:revision>
  <cp:lastPrinted>2015-07-29T21:30:37Z</cp:lastPrinted>
  <dcterms:created xsi:type="dcterms:W3CDTF">2015-08-12T14:55:07Z</dcterms:created>
  <dcterms:modified xsi:type="dcterms:W3CDTF">2016-08-05T03:37:30Z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0x01010001EB125E098E7F49A0205A16AC239CE8</vt:lpwstr>
  </property>
</Properties>
</file>