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9" r:id="rId3"/>
    <p:sldId id="279" r:id="rId4"/>
    <p:sldId id="280" r:id="rId5"/>
    <p:sldId id="281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7" r:id="rId15"/>
    <p:sldId id="267" r:id="rId16"/>
    <p:sldId id="268" r:id="rId17"/>
    <p:sldId id="269" r:id="rId18"/>
    <p:sldId id="270" r:id="rId19"/>
    <p:sldId id="271" r:id="rId20"/>
    <p:sldId id="283" r:id="rId21"/>
    <p:sldId id="284" r:id="rId22"/>
    <p:sldId id="285" r:id="rId23"/>
    <p:sldId id="273" r:id="rId24"/>
    <p:sldId id="274" r:id="rId25"/>
    <p:sldId id="275" r:id="rId26"/>
    <p:sldId id="278" r:id="rId27"/>
    <p:sldId id="276" r:id="rId28"/>
    <p:sldId id="282" r:id="rId29"/>
    <p:sldId id="288" r:id="rId30"/>
    <p:sldId id="277" r:id="rId31"/>
    <p:sldId id="286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030A0"/>
    <a:srgbClr val="FF3399"/>
    <a:srgbClr val="FF00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8" autoAdjust="0"/>
    <p:restoredTop sz="94985" autoAdjust="0"/>
  </p:normalViewPr>
  <p:slideViewPr>
    <p:cSldViewPr snapToGrid="0">
      <p:cViewPr varScale="1">
        <p:scale>
          <a:sx n="108" d="100"/>
          <a:sy n="108" d="100"/>
        </p:scale>
        <p:origin x="7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D49C-DF67-4623-BE63-28C119690B4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20D39-0A47-48E1-B9B8-9C3BDF015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318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8775E-F167-4A4A-939D-B93712356D7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1B59-50C9-45E2-9A04-86A4E7872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727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1B59-50C9-45E2-9A04-86A4E7872B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46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9D65-BCFA-4A26-AE4F-AE9AC2A90883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83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A252-B060-416A-8120-C797C0D2959C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70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F8C2-B10A-4274-B8B0-C37CA05E1A87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9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D9B5-80FF-4234-BDD9-1C1D7BC30C00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圓角矩形 6"/>
          <p:cNvSpPr/>
          <p:nvPr userDrawn="1"/>
        </p:nvSpPr>
        <p:spPr>
          <a:xfrm>
            <a:off x="168270" y="2747146"/>
            <a:ext cx="11908399" cy="1380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5399" y="2933603"/>
            <a:ext cx="10161201" cy="1007095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Gadugi" panose="020B0502040204020203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日期版面配置區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0A88E5-BDD9-459A-A597-7B7247DD04AF}" type="datetime1">
              <a:rPr lang="zh-TW" altLang="en-US" smtClean="0"/>
              <a:pPr/>
              <a:t>2022/3/28</a:t>
            </a:fld>
            <a:endParaRPr lang="zh-TW" altLang="en-US" dirty="0"/>
          </a:p>
        </p:txBody>
      </p:sp>
      <p:sp>
        <p:nvSpPr>
          <p:cNvPr id="12" name="圓角矩形 11"/>
          <p:cNvSpPr/>
          <p:nvPr userDrawn="1"/>
        </p:nvSpPr>
        <p:spPr>
          <a:xfrm>
            <a:off x="946894" y="744707"/>
            <a:ext cx="10014922" cy="698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38D27273-DF81-439F-B6D2-85EF08173F5D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0A88E5-BDD9-459A-A597-7B7247DD04AF}" type="datetime1">
              <a:rPr lang="zh-TW" altLang="en-US" smtClean="0"/>
              <a:pPr/>
              <a:t>2022/3/28</a:t>
            </a:fld>
            <a:endParaRPr lang="zh-TW" altLang="en-US" dirty="0"/>
          </a:p>
        </p:txBody>
      </p:sp>
      <p:sp>
        <p:nvSpPr>
          <p:cNvPr id="18" name="圓角矩形 6">
            <a:extLst>
              <a:ext uri="{FF2B5EF4-FFF2-40B4-BE49-F238E27FC236}">
                <a16:creationId xmlns:a16="http://schemas.microsoft.com/office/drawing/2014/main" id="{696D639E-7A68-41C1-8958-1848C508EB47}"/>
              </a:ext>
            </a:extLst>
          </p:cNvPr>
          <p:cNvSpPr/>
          <p:nvPr userDrawn="1"/>
        </p:nvSpPr>
        <p:spPr>
          <a:xfrm>
            <a:off x="-53546" y="6591300"/>
            <a:ext cx="12299092" cy="2692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1701EF8-3014-463C-AF5D-EC81E3819EB4}"/>
              </a:ext>
            </a:extLst>
          </p:cNvPr>
          <p:cNvSpPr/>
          <p:nvPr userDrawn="1"/>
        </p:nvSpPr>
        <p:spPr>
          <a:xfrm>
            <a:off x="30965" y="6284652"/>
            <a:ext cx="1280526" cy="9272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BB6EE7-4696-4464-ABE7-1D504DEF805E}"/>
              </a:ext>
            </a:extLst>
          </p:cNvPr>
          <p:cNvSpPr/>
          <p:nvPr userDrawn="1"/>
        </p:nvSpPr>
        <p:spPr>
          <a:xfrm>
            <a:off x="30965" y="6503428"/>
            <a:ext cx="1276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chemeClr val="bg1"/>
                </a:solidFill>
                <a:latin typeface="Bahnschrift" panose="020B0502040204020203" pitchFamily="34" charset="0"/>
                <a:ea typeface="微軟正黑體" panose="020B0604030504040204" pitchFamily="34" charset="-120"/>
              </a:rPr>
              <a:t>GUESS365</a:t>
            </a:r>
            <a:endParaRPr lang="zh-TW" altLang="en-US" sz="1800" b="1" dirty="0">
              <a:solidFill>
                <a:schemeClr val="bg1"/>
              </a:solidFill>
              <a:latin typeface="Bahnschrift" panose="020B05020402040202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42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3038" y="103665"/>
            <a:ext cx="11467070" cy="614729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>
                    <a:lumMod val="95000"/>
                    <a:lumOff val="5000"/>
                  </a:schemeClr>
                </a:solidFill>
                <a:latin typeface="Calibri (本文)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038" y="1069878"/>
            <a:ext cx="11467070" cy="5107085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88E5-BDD9-459A-A597-7B7247DD04AF}" type="datetime1">
              <a:rPr lang="zh-TW" altLang="en-US" smtClean="0"/>
              <a:t>2022/3/28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97283" y="597063"/>
            <a:ext cx="457200" cy="365125"/>
          </a:xfr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82F25A1C-07AE-4BAA-8DB9-82F74EF2944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圓角矩形 6"/>
          <p:cNvSpPr/>
          <p:nvPr userDrawn="1"/>
        </p:nvSpPr>
        <p:spPr>
          <a:xfrm>
            <a:off x="-53546" y="6591300"/>
            <a:ext cx="12299092" cy="2692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563533" y="6546435"/>
            <a:ext cx="94397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教戰手冊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Jake</a:t>
            </a:r>
          </a:p>
        </p:txBody>
      </p:sp>
      <p:sp>
        <p:nvSpPr>
          <p:cNvPr id="14" name="橢圓 13"/>
          <p:cNvSpPr/>
          <p:nvPr userDrawn="1"/>
        </p:nvSpPr>
        <p:spPr>
          <a:xfrm>
            <a:off x="30965" y="6284652"/>
            <a:ext cx="1280526" cy="9272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 userDrawn="1"/>
        </p:nvSpPr>
        <p:spPr>
          <a:xfrm>
            <a:off x="946894" y="744707"/>
            <a:ext cx="10014922" cy="698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D53F936-21DC-499F-B4F0-0C3541B46CED}"/>
              </a:ext>
            </a:extLst>
          </p:cNvPr>
          <p:cNvSpPr/>
          <p:nvPr userDrawn="1"/>
        </p:nvSpPr>
        <p:spPr>
          <a:xfrm>
            <a:off x="30965" y="6503428"/>
            <a:ext cx="1276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chemeClr val="bg1"/>
                </a:solidFill>
                <a:latin typeface="Bahnschrift" panose="020B0502040204020203" pitchFamily="34" charset="0"/>
                <a:ea typeface="微軟正黑體" panose="020B0604030504040204" pitchFamily="34" charset="-120"/>
              </a:rPr>
              <a:t>GUESS365</a:t>
            </a:r>
            <a:endParaRPr lang="zh-TW" altLang="en-US" sz="1800" b="1" dirty="0">
              <a:solidFill>
                <a:schemeClr val="bg1"/>
              </a:solidFill>
              <a:latin typeface="Bahnschrift" panose="020B05020402040202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26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660D-727D-4F6A-9ED0-2C21C05ED094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58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016-B017-40D0-94A8-EDEF33696821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30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F0D8-4387-43C8-BC54-B4A9FFF355D9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28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E1A6-5383-4E71-B5BE-CE4EE45D5F26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7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1EEF-3D4E-423D-AD3A-909331412B60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44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C989-A881-4614-BBC6-31487FE648DA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64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1DBE9E3-CC2D-42C9-AB61-E778CDF082A4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2F25A1C-07AE-4BAA-8DB9-82F74EF294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77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uRLgoofqvlJUVAtvt-aUaiOPSKeYgBmD/view?usp=sharing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900508/Jetson-Nano-YoloV4-tiny" TargetMode="External"/><Relationship Id="rId2" Type="http://schemas.openxmlformats.org/officeDocument/2006/relationships/hyperlink" Target="https://blog.csdn.net/qq_40927867/article/details/11537224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cQTSSSQ7WHK4x_m_nseBhzkLkCCJ3SWV/view?usp=shari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handwriting/t/thank-you.html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169535D-2822-47C6-9435-0E77D3A896BD}"/>
              </a:ext>
            </a:extLst>
          </p:cNvPr>
          <p:cNvSpPr/>
          <p:nvPr/>
        </p:nvSpPr>
        <p:spPr>
          <a:xfrm>
            <a:off x="818142" y="647700"/>
            <a:ext cx="11029950" cy="15957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投影片編號版面配置區 5">
            <a:extLst>
              <a:ext uri="{FF2B5EF4-FFF2-40B4-BE49-F238E27FC236}">
                <a16:creationId xmlns:a16="http://schemas.microsoft.com/office/drawing/2014/main" id="{3BFB54E2-8C62-4826-ACB0-AAA7E929F8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F25A1C-07AE-4BAA-8DB9-82F74EF2944A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19" name="圓角矩形 8">
            <a:extLst>
              <a:ext uri="{FF2B5EF4-FFF2-40B4-BE49-F238E27FC236}">
                <a16:creationId xmlns:a16="http://schemas.microsoft.com/office/drawing/2014/main" id="{517FB7DF-8E7C-4FC6-8912-593BB34D52AA}"/>
              </a:ext>
            </a:extLst>
          </p:cNvPr>
          <p:cNvSpPr/>
          <p:nvPr/>
        </p:nvSpPr>
        <p:spPr>
          <a:xfrm>
            <a:off x="-53546" y="6591300"/>
            <a:ext cx="12299092" cy="2692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8142" y="271974"/>
            <a:ext cx="11029950" cy="1858452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bg1"/>
                </a:solidFill>
              </a:rPr>
              <a:t>Yolov4</a:t>
            </a:r>
            <a:r>
              <a:rPr lang="zh-TW" altLang="en-US" sz="4400" dirty="0">
                <a:solidFill>
                  <a:schemeClr val="bg1"/>
                </a:solidFill>
              </a:rPr>
              <a:t> </a:t>
            </a:r>
            <a:r>
              <a:rPr lang="en-US" altLang="zh-TW" sz="4400" dirty="0" err="1">
                <a:solidFill>
                  <a:schemeClr val="bg1"/>
                </a:solidFill>
              </a:rPr>
              <a:t>DarkNet</a:t>
            </a:r>
            <a:r>
              <a:rPr lang="en-US" altLang="zh-TW" sz="4400" dirty="0">
                <a:solidFill>
                  <a:schemeClr val="bg1"/>
                </a:solidFill>
              </a:rPr>
              <a:t> </a:t>
            </a:r>
            <a:r>
              <a:rPr lang="zh-TW" altLang="en-US" sz="4400" dirty="0">
                <a:solidFill>
                  <a:schemeClr val="bg1"/>
                </a:solidFill>
              </a:rPr>
              <a:t>教戰手冊</a:t>
            </a:r>
            <a:br>
              <a:rPr lang="en-US" altLang="zh-TW" sz="4400" dirty="0">
                <a:solidFill>
                  <a:schemeClr val="bg1"/>
                </a:solidFill>
              </a:rPr>
            </a:br>
            <a:r>
              <a:rPr lang="zh-TW" altLang="en-US" sz="4400" dirty="0">
                <a:solidFill>
                  <a:schemeClr val="bg1"/>
                </a:solidFill>
              </a:rPr>
              <a:t>使用水錶訓練集手把手實戰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000500"/>
            <a:ext cx="12191999" cy="12668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16039" y="4133223"/>
            <a:ext cx="2385811" cy="1040760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編輯：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Jake</a:t>
            </a:r>
          </a:p>
          <a:p>
            <a:pPr algn="l"/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報告：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Jake</a:t>
            </a: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478E2F-C100-4A08-A505-CABD6DB337D2}"/>
              </a:ext>
            </a:extLst>
          </p:cNvPr>
          <p:cNvSpPr/>
          <p:nvPr/>
        </p:nvSpPr>
        <p:spPr>
          <a:xfrm>
            <a:off x="258610" y="4396457"/>
            <a:ext cx="2235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Bahnschrift" panose="020B0502040204020203" pitchFamily="34" charset="0"/>
                <a:ea typeface="微軟正黑體" panose="020B0604030504040204" pitchFamily="34" charset="-120"/>
              </a:rPr>
              <a:t>Guess365</a:t>
            </a:r>
            <a:endParaRPr lang="zh-TW" altLang="en-US" sz="3600" b="1" dirty="0">
              <a:solidFill>
                <a:schemeClr val="bg1"/>
              </a:solidFill>
              <a:latin typeface="Bahnschrift" panose="020B0502040204020203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88F1253-F6A0-4F70-BD2B-025811B8B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3" y="4331441"/>
            <a:ext cx="3426177" cy="6463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D01E5F-83F8-4631-A626-5C595794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8" y="858504"/>
            <a:ext cx="2036465" cy="1174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45F5027D-77E4-4A5C-9767-C6C2D883D6DE}"/>
              </a:ext>
            </a:extLst>
          </p:cNvPr>
          <p:cNvSpPr txBox="1">
            <a:spLocks/>
          </p:cNvSpPr>
          <p:nvPr/>
        </p:nvSpPr>
        <p:spPr>
          <a:xfrm>
            <a:off x="9390185" y="4417857"/>
            <a:ext cx="3169546" cy="1040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聆聽時間：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分鐘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9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DF16F-0FEB-4BD5-A761-63074ECD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編譯環境 （４／４）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C1D88-4E73-468A-87BD-0F9F00F6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092CA0-A953-4CC8-B9B3-338909D4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290182"/>
            <a:ext cx="5325961" cy="39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A6F222D-40CE-4BC2-94EA-255B2B4B09F6}"/>
              </a:ext>
            </a:extLst>
          </p:cNvPr>
          <p:cNvSpPr txBox="1"/>
          <p:nvPr/>
        </p:nvSpPr>
        <p:spPr>
          <a:xfrm>
            <a:off x="717081" y="1405340"/>
            <a:ext cx="100317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PIL </a:t>
            </a:r>
            <a:r>
              <a:rPr lang="en-US" altLang="zh-TW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Image</a:t>
            </a:r>
          </a:p>
          <a:p>
            <a:r>
              <a:rPr lang="en-US" altLang="zh-TW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Image.</a:t>
            </a:r>
            <a:r>
              <a:rPr lang="en-US" altLang="zh-TW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"/content/darknet/predictions.jpg"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66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DF16F-0FEB-4BD5-A761-63074ECD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資料集準備（１／４）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C1D88-4E73-468A-87BD-0F9F00F6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8EB773-8A3C-4AF1-A75E-DC6CC1EC474C}"/>
              </a:ext>
            </a:extLst>
          </p:cNvPr>
          <p:cNvSpPr txBox="1"/>
          <p:nvPr/>
        </p:nvSpPr>
        <p:spPr>
          <a:xfrm>
            <a:off x="442217" y="1304500"/>
            <a:ext cx="1146707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Drive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下載水表資料集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--load-cookies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tmp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/cookies.txt"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"https://docs.google.com/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uc?export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download&amp;confirm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--quiet --save-cookies /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tmp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/cookies.txt --keep-session-cookies --no-check-certificate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'https://docs.google.com/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uc?export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download&amp;id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=1H1xdlN9uxvCrwKDcWSkbjgn3xDlMNmmn'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-O- | sed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's/.*confirm=([0-9A-Za-z_]+).*/\1\n/p'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&amp;id=1H1xdlN9uxvCrwKDcWSkbjgn3xDlMNmmn"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-O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"GCP_Project_WaterMeterAMR.v1i.darknet.rar"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&amp;&amp; rm -rf /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tmp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/cookies.txt</a:t>
            </a:r>
          </a:p>
        </p:txBody>
      </p:sp>
    </p:spTree>
    <p:extLst>
      <p:ext uri="{BB962C8B-B14F-4D97-AF65-F5344CB8AC3E}">
        <p14:creationId xmlns:p14="http://schemas.microsoft.com/office/powerpoint/2010/main" val="137350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AF3C3-9134-4872-831C-48C5945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資料集準備（２／４）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A7AFDB-7830-474B-9A55-C70FD3E1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864080A-C47D-4169-8D79-F962015EE106}"/>
              </a:ext>
            </a:extLst>
          </p:cNvPr>
          <p:cNvSpPr txBox="1"/>
          <p:nvPr/>
        </p:nvSpPr>
        <p:spPr>
          <a:xfrm>
            <a:off x="562680" y="1173178"/>
            <a:ext cx="111331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解壓縮到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zh-TW" sz="2400" b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mkdir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./datasets</a:t>
            </a:r>
          </a:p>
          <a:p>
            <a:r>
              <a:rPr lang="en-US" altLang="zh-TW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mv /content/GCP_Project_WaterMeterAMR.v1i.darknet.rar ./datasets</a:t>
            </a:r>
          </a:p>
          <a:p>
            <a:r>
              <a:rPr lang="en-US" altLang="zh-TW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 ./datasets &amp;&amp; </a:t>
            </a:r>
            <a:r>
              <a:rPr lang="en-US" altLang="zh-TW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unrar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GCP_Project_WaterMeterAMR.v1i.darknet.rar</a:t>
            </a:r>
          </a:p>
          <a:p>
            <a:r>
              <a:rPr lang="en-US" altLang="zh-TW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rm /content/datasets/GCP_Project_WaterMeterAMR.v1i.darknet.rar</a:t>
            </a:r>
          </a:p>
        </p:txBody>
      </p:sp>
    </p:spTree>
    <p:extLst>
      <p:ext uri="{BB962C8B-B14F-4D97-AF65-F5344CB8AC3E}">
        <p14:creationId xmlns:p14="http://schemas.microsoft.com/office/powerpoint/2010/main" val="278543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C732C-BB35-4BE2-81EB-D5BDC571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資料集準備（３／４）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756419-EBE6-4839-BD6E-C9A76D6B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59B8CC-053B-436F-89C7-C706E70BC5A9}"/>
              </a:ext>
            </a:extLst>
          </p:cNvPr>
          <p:cNvSpPr txBox="1"/>
          <p:nvPr/>
        </p:nvSpPr>
        <p:spPr>
          <a:xfrm>
            <a:off x="720831" y="1080108"/>
            <a:ext cx="1044271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到這邊應該會有 </a:t>
            </a:r>
            <a:r>
              <a:rPr lang="en-US" altLang="zh-TW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vaild</a:t>
            </a:r>
            <a:r>
              <a:rPr lang="zh-TW" altLang="en-US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test </a:t>
            </a:r>
            <a:r>
              <a:rPr lang="zh-TW" altLang="en-US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資料夾，裡面分別有對應的 </a:t>
            </a:r>
            <a:r>
              <a:rPr lang="en-US" altLang="zh-TW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jpg </a:t>
            </a:r>
            <a:r>
              <a:rPr lang="zh-TW" altLang="en-US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圖片檔案以及 </a:t>
            </a:r>
            <a:r>
              <a:rPr lang="en-US" altLang="zh-TW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YOLO </a:t>
            </a:r>
            <a:r>
              <a:rPr lang="zh-TW" altLang="en-US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影像標註檔案</a:t>
            </a:r>
            <a:r>
              <a:rPr lang="en-US" altLang="zh-TW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(.txt)</a:t>
            </a:r>
            <a:r>
              <a:rPr lang="zh-TW" altLang="en-US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，在訓練前我們需要把資料輸出成一個 </a:t>
            </a:r>
            <a:r>
              <a:rPr lang="en-US" altLang="zh-TW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file list (</a:t>
            </a:r>
            <a:r>
              <a:rPr lang="zh-TW" altLang="en-US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圖片的絕對路徑</a:t>
            </a:r>
            <a:r>
              <a:rPr lang="en-US" altLang="zh-TW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這樣跑訓練時才會讓 </a:t>
            </a:r>
            <a:r>
              <a:rPr lang="en-US" altLang="zh-TW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YOLO </a:t>
            </a:r>
            <a:r>
              <a:rPr lang="zh-TW" altLang="en-US" sz="20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知道你的檔案在哪裡，待會會用到這兩個檔案。此步驟操作如下：</a:t>
            </a:r>
            <a:endParaRPr lang="en-US" altLang="zh-TW" sz="20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輸出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train.txt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 /content/datasets/GCP_Project_WaterMeterAMR.v1i.darknet/train ; ls -d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"$PWD"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/*.jpg &gt; /content/datasets/GCP_Project_WaterMeterAMR.v1i.darknet/train.txt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輸出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vaild.txt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 /content/datasets/GCP_Project_WaterMeterAMR.v1i.darknet/valid ; ls -d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"$PWD"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/*.jpg &gt; /content/datasets/GCP_Project_WaterMeterAMR.v1i.darknet/vaild.txt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輸出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vaild.txt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 /content/datasets/GCP_Project_WaterMeterAMR.v1i.darknet/test ; ls -d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"$PWD"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/*.jpg &gt; /content/datasets/GCP_Project_WaterMeterAMR.v1i.darknet/test.txt</a:t>
            </a:r>
          </a:p>
        </p:txBody>
      </p:sp>
    </p:spTree>
    <p:extLst>
      <p:ext uri="{BB962C8B-B14F-4D97-AF65-F5344CB8AC3E}">
        <p14:creationId xmlns:p14="http://schemas.microsoft.com/office/powerpoint/2010/main" val="35344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73757-D493-4D78-8D50-A38A9A32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資料集準備（４／４）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740D4-5C9E-457F-BFF6-9194079EC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6" y="1069878"/>
            <a:ext cx="10825951" cy="510708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若要自己準備資料集，請使用標註軟體標註資料集。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Ex. </a:t>
            </a:r>
            <a:r>
              <a:rPr lang="en-US" altLang="zh-TW" dirty="0" err="1"/>
              <a:t>Labelimg</a:t>
            </a:r>
            <a:r>
              <a:rPr lang="zh-TW" altLang="en-US" dirty="0"/>
              <a:t>、</a:t>
            </a:r>
            <a:r>
              <a:rPr lang="en-US" altLang="zh-TW" dirty="0" err="1"/>
              <a:t>Roboflow</a:t>
            </a:r>
            <a:r>
              <a:rPr lang="zh-TW" altLang="en-US" dirty="0"/>
              <a:t>、</a:t>
            </a:r>
            <a:r>
              <a:rPr lang="en-US" altLang="zh-TW" dirty="0"/>
              <a:t>CVAT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B5BBD5-DEF3-4DAB-A51B-2B36EA48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B049FC-B96B-49F1-B097-E21DE042F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42" y="2240308"/>
            <a:ext cx="6933095" cy="38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6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686D6-F0D4-40D2-AD93-7D06ABF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訓練 </a:t>
            </a:r>
            <a:r>
              <a:rPr lang="en-US" altLang="zh-TW" dirty="0"/>
              <a:t>YOLOv4 </a:t>
            </a:r>
            <a:r>
              <a:rPr lang="zh-TW" altLang="en-US" dirty="0"/>
              <a:t>前準備（１／５）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ABA9A-4120-4DE6-8B76-35256198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8" y="1069878"/>
            <a:ext cx="10120245" cy="510708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這邊需要準備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個配置檔案，分別是：</a:t>
            </a:r>
            <a:endParaRPr lang="en-US" altLang="zh-TW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zh-TW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names file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存放要辨識的物件名稱。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file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存放一些參數，物件類別數量、路徑 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前面步驟的 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train.txt &amp; vaild.txt &amp; test.txt)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TW" sz="2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cfg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file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存放 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yolo 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的結構以及各種參數，先到 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darknet/</a:t>
            </a:r>
            <a:r>
              <a:rPr lang="en-US" altLang="zh-TW" sz="2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cfg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資料夾裡面複製一份 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yolov4.cfg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。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C00CC0-9D85-4B21-88B5-8680111E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35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BA0C4-A54B-4B9E-9991-55801978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訓練 </a:t>
            </a:r>
            <a:r>
              <a:rPr lang="en-US" altLang="zh-TW" dirty="0"/>
              <a:t>YOLOv4 </a:t>
            </a:r>
            <a:r>
              <a:rPr lang="zh-TW" altLang="en-US" dirty="0"/>
              <a:t>前準備（２／５）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C2138D-DE5F-457F-A2E8-0F14C1FB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6" y="1069878"/>
            <a:ext cx="10262397" cy="5107085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212121"/>
                </a:solidFill>
                <a:effectLst/>
              </a:rPr>
              <a:t>因此，我們建立名為</a:t>
            </a:r>
            <a:r>
              <a:rPr lang="en-US" altLang="zh-TW" b="0" i="0" dirty="0" err="1">
                <a:solidFill>
                  <a:srgbClr val="212121"/>
                </a:solidFill>
                <a:effectLst/>
              </a:rPr>
              <a:t>WaterMeter.names</a:t>
            </a:r>
            <a:r>
              <a:rPr lang="zh-TW" altLang="en-US" b="0" i="0" dirty="0">
                <a:solidFill>
                  <a:srgbClr val="212121"/>
                </a:solidFill>
                <a:effectLst/>
              </a:rPr>
              <a:t>的</a:t>
            </a:r>
            <a:r>
              <a:rPr lang="en-US" altLang="zh-TW" b="0" i="0" dirty="0">
                <a:solidFill>
                  <a:srgbClr val="212121"/>
                </a:solidFill>
                <a:effectLst/>
              </a:rPr>
              <a:t>names file</a:t>
            </a:r>
            <a:r>
              <a:rPr lang="zh-TW" altLang="en-US" b="0" i="0" dirty="0">
                <a:solidFill>
                  <a:srgbClr val="212121"/>
                </a:solidFill>
                <a:effectLst/>
              </a:rPr>
              <a:t>，並寫入：</a:t>
            </a:r>
            <a:endParaRPr lang="en-US" altLang="zh-TW" b="0" i="0" dirty="0">
              <a:solidFill>
                <a:srgbClr val="212121"/>
              </a:solidFill>
              <a:effectLst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FF0000"/>
                </a:solidFill>
                <a:effectLst/>
              </a:rPr>
              <a:t>Ex.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E8D57D-E79F-49DC-87A0-095129E8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09DC37-3A48-4A7E-8CBB-BDB66910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70" y="1696481"/>
            <a:ext cx="1094930" cy="44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8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AE37D-188D-4871-8007-F8986049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訓練 </a:t>
            </a:r>
            <a:r>
              <a:rPr lang="en-US" altLang="zh-TW" dirty="0"/>
              <a:t>YOLOv4 </a:t>
            </a:r>
            <a:r>
              <a:rPr lang="zh-TW" altLang="en-US" dirty="0"/>
              <a:t>前準備（３／５）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D0373-E015-4BDB-BFE6-058139E7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2" y="1069878"/>
            <a:ext cx="10905465" cy="5107085"/>
          </a:xfrm>
        </p:spPr>
        <p:txBody>
          <a:bodyPr/>
          <a:lstStyle/>
          <a:p>
            <a:pPr marL="0" indent="0" algn="l">
              <a:buNone/>
            </a:pPr>
            <a:r>
              <a:rPr lang="zh-TW" altLang="en-US" sz="2400" b="0" i="0" dirty="0">
                <a:solidFill>
                  <a:srgbClr val="212121"/>
                </a:solidFill>
                <a:effectLst/>
              </a:rPr>
              <a:t>建立名為</a:t>
            </a:r>
            <a:r>
              <a:rPr lang="en-US" altLang="zh-TW" sz="2400" b="0" i="0" dirty="0" err="1">
                <a:solidFill>
                  <a:srgbClr val="212121"/>
                </a:solidFill>
                <a:effectLst/>
              </a:rPr>
              <a:t>WaterMeter.data</a:t>
            </a:r>
            <a:r>
              <a:rPr lang="zh-TW" altLang="en-US" sz="2400" b="0" i="0" dirty="0">
                <a:solidFill>
                  <a:srgbClr val="212121"/>
                </a:solidFill>
                <a:effectLst/>
              </a:rPr>
              <a:t>的</a:t>
            </a:r>
            <a:r>
              <a:rPr lang="en-US" altLang="zh-TW" sz="2400" b="0" i="0" dirty="0">
                <a:solidFill>
                  <a:srgbClr val="212121"/>
                </a:solidFill>
                <a:effectLst/>
              </a:rPr>
              <a:t>data file</a:t>
            </a:r>
            <a:r>
              <a:rPr lang="zh-TW" altLang="en-US" sz="2400" b="0" i="0" dirty="0">
                <a:solidFill>
                  <a:srgbClr val="212121"/>
                </a:solidFill>
                <a:effectLst/>
              </a:rPr>
              <a:t>，並寫入：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12121"/>
                </a:solidFill>
                <a:effectLst/>
              </a:rPr>
              <a:t>classes </a:t>
            </a:r>
            <a:r>
              <a:rPr lang="zh-TW" altLang="en-US" sz="2400" b="0" i="0" dirty="0">
                <a:solidFill>
                  <a:srgbClr val="212121"/>
                </a:solidFill>
                <a:effectLst/>
              </a:rPr>
              <a:t>類別數量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12121"/>
                </a:solidFill>
                <a:effectLst/>
              </a:rPr>
              <a:t>train train.txt</a:t>
            </a:r>
            <a:r>
              <a:rPr lang="zh-TW" altLang="en-US" sz="2400" b="0" i="0" dirty="0">
                <a:solidFill>
                  <a:srgbClr val="212121"/>
                </a:solidFill>
                <a:effectLst/>
              </a:rPr>
              <a:t>位置</a:t>
            </a:r>
            <a:r>
              <a:rPr lang="en-US" altLang="zh-TW" sz="2400" b="0" i="0" dirty="0">
                <a:solidFill>
                  <a:srgbClr val="212121"/>
                </a:solidFill>
                <a:effectLst/>
              </a:rPr>
              <a:t>(train</a:t>
            </a:r>
            <a:r>
              <a:rPr lang="zh-TW" altLang="en-US" sz="2400" b="0" i="0" dirty="0">
                <a:solidFill>
                  <a:srgbClr val="212121"/>
                </a:solidFill>
                <a:effectLst/>
              </a:rPr>
              <a:t>資料集絕對路徑</a:t>
            </a:r>
            <a:r>
              <a:rPr lang="en-US" altLang="zh-TW" sz="2400" b="0" i="0" dirty="0">
                <a:solidFill>
                  <a:srgbClr val="212121"/>
                </a:solidFill>
                <a:effectLst/>
              </a:rPr>
              <a:t>List)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 err="1">
                <a:solidFill>
                  <a:srgbClr val="212121"/>
                </a:solidFill>
                <a:effectLst/>
              </a:rPr>
              <a:t>vaild</a:t>
            </a:r>
            <a:r>
              <a:rPr lang="en-US" altLang="zh-TW" sz="2400" b="0" i="0" dirty="0">
                <a:solidFill>
                  <a:srgbClr val="212121"/>
                </a:solidFill>
                <a:effectLst/>
              </a:rPr>
              <a:t> vaild.txt</a:t>
            </a:r>
            <a:r>
              <a:rPr lang="zh-TW" altLang="en-US" sz="2400" b="0" i="0" dirty="0">
                <a:solidFill>
                  <a:srgbClr val="212121"/>
                </a:solidFill>
                <a:effectLst/>
              </a:rPr>
              <a:t>位置</a:t>
            </a:r>
            <a:r>
              <a:rPr lang="en-US" altLang="zh-TW" sz="2400" b="0" i="0" dirty="0">
                <a:solidFill>
                  <a:srgbClr val="212121"/>
                </a:solidFill>
                <a:effectLst/>
              </a:rPr>
              <a:t>(</a:t>
            </a:r>
            <a:r>
              <a:rPr lang="en-US" altLang="zh-TW" sz="2400" b="0" i="0" dirty="0" err="1">
                <a:solidFill>
                  <a:srgbClr val="212121"/>
                </a:solidFill>
                <a:effectLst/>
              </a:rPr>
              <a:t>vaild</a:t>
            </a:r>
            <a:r>
              <a:rPr lang="zh-TW" altLang="en-US" sz="2400" b="0" i="0" dirty="0">
                <a:solidFill>
                  <a:srgbClr val="212121"/>
                </a:solidFill>
                <a:effectLst/>
              </a:rPr>
              <a:t>資料集絕對路徑</a:t>
            </a:r>
            <a:r>
              <a:rPr lang="en-US" altLang="zh-TW" sz="2400" b="0" i="0" dirty="0">
                <a:solidFill>
                  <a:srgbClr val="212121"/>
                </a:solidFill>
                <a:effectLst/>
              </a:rPr>
              <a:t>List)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12121"/>
                </a:solidFill>
                <a:effectLst/>
              </a:rPr>
              <a:t>模型存放位置</a:t>
            </a:r>
            <a:endParaRPr lang="en-US" altLang="zh-TW" sz="2400" b="0" i="0" dirty="0">
              <a:solidFill>
                <a:srgbClr val="21212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TW" sz="2400" b="0" i="0" dirty="0">
                <a:solidFill>
                  <a:srgbClr val="FF0000"/>
                </a:solidFill>
                <a:effectLst/>
              </a:rPr>
              <a:t>Ex.</a:t>
            </a:r>
            <a:endParaRPr lang="zh-TW" altLang="en-US" sz="2400" b="0" i="0" dirty="0">
              <a:solidFill>
                <a:srgbClr val="FF0000"/>
              </a:solidFill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01343E-2D69-46DF-9AB3-B846DFCF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A66057-1FFA-4E27-ACA9-0D551389B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70" y="3824612"/>
            <a:ext cx="9261116" cy="235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0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FA728-A4EB-4A6C-B206-78EF23B8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訓練 </a:t>
            </a:r>
            <a:r>
              <a:rPr lang="en-US" altLang="zh-TW" dirty="0"/>
              <a:t>YOLOv4 </a:t>
            </a:r>
            <a:r>
              <a:rPr lang="zh-TW" altLang="en-US" dirty="0"/>
              <a:t>前準備（４／５）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431D76-1A88-4424-B6B9-15DDB89E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990" y="1069878"/>
            <a:ext cx="10817117" cy="5107085"/>
          </a:xfrm>
        </p:spPr>
        <p:txBody>
          <a:bodyPr/>
          <a:lstStyle/>
          <a:p>
            <a:pPr marL="0" indent="0" algn="l">
              <a:buNone/>
            </a:pP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建立名為</a:t>
            </a:r>
            <a:r>
              <a:rPr lang="en-US" altLang="zh-TW" sz="2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WaterMeter.cfg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的</a:t>
            </a:r>
            <a:r>
              <a:rPr lang="en-US" altLang="zh-TW" sz="2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cfg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file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。</a:t>
            </a:r>
          </a:p>
          <a:p>
            <a:pPr marL="0" indent="0" algn="l">
              <a:buNone/>
            </a:pP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我們可以先到 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darknet/</a:t>
            </a:r>
            <a:r>
              <a:rPr lang="en-US" altLang="zh-TW" sz="2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cfg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資料夾裡面複製一份 </a:t>
            </a:r>
            <a:r>
              <a:rPr lang="en-US" altLang="zh-TW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yolov4.cfg 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並改名為</a:t>
            </a:r>
            <a:endParaRPr lang="en-US" altLang="zh-TW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sz="2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WaterMeter.cfg</a:t>
            </a:r>
            <a:r>
              <a:rPr lang="zh-TW" alt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，複製好後裡面有幾個地方需要變更。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ACE0D0-D640-41A6-BF9D-EA35467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419929-A9C1-4A95-8B1E-F04235002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15" y="2753681"/>
            <a:ext cx="10146226" cy="33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9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2479-034A-4B70-A77B-1E8B2666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訓練 </a:t>
            </a:r>
            <a:r>
              <a:rPr lang="en-US" altLang="zh-TW" dirty="0"/>
              <a:t>YOLOv4 </a:t>
            </a:r>
            <a:r>
              <a:rPr lang="zh-TW" altLang="en-US" dirty="0"/>
              <a:t>前準備（５／５）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105321-4761-4B8E-92EF-0E6DD51A7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" y="962188"/>
            <a:ext cx="10609770" cy="534292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76CD28-5743-4A3F-9FDF-DCF7B91E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977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DD16723-A8EB-4D65-AE57-AF747B050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0745833-B3E9-4E92-ABA1-153E8AD3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B2CD99A-3323-44CF-8F64-54920A27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簡介篇</a:t>
            </a:r>
          </a:p>
        </p:txBody>
      </p:sp>
    </p:spTree>
    <p:extLst>
      <p:ext uri="{BB962C8B-B14F-4D97-AF65-F5344CB8AC3E}">
        <p14:creationId xmlns:p14="http://schemas.microsoft.com/office/powerpoint/2010/main" val="343717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9D77B-F3C5-400F-81CD-2638953E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38" y="66308"/>
            <a:ext cx="11467070" cy="614729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Cfg</a:t>
            </a:r>
            <a:r>
              <a:rPr lang="zh-TW" altLang="en-US" dirty="0"/>
              <a:t> 參數補充（１／３）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B0CB544-04D7-41C4-9A5A-7AEAF5560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3" y="1211792"/>
            <a:ext cx="11380133" cy="478918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2E814-FDB6-4049-9C26-E0F4D548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62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5491A-1338-42A0-9873-7EEF13F1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Cfg</a:t>
            </a:r>
            <a:r>
              <a:rPr lang="zh-TW" altLang="en-US" dirty="0"/>
              <a:t> 參數補充（２／３）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461FB35-B1F3-4049-841D-97A0D013D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39" y="1455586"/>
            <a:ext cx="11195102" cy="395924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EBCFCD-E7B6-4C65-B388-D3C3B2F7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815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5531F-8598-47B4-9A46-C7B10E1F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Cfg</a:t>
            </a:r>
            <a:r>
              <a:rPr lang="zh-TW" altLang="en-US" dirty="0"/>
              <a:t> 參數補充（３／３）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3A819E9-43C5-4004-A3AC-94F6B960A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57" y="1069975"/>
            <a:ext cx="9898344" cy="547568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506B68-6DA4-4AE0-B623-1619DDE2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43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B1499-943C-4392-92E3-7201AFF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模型訓練（１／４）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6F318E-79BF-4069-BB51-D2621AA5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070" y="1696278"/>
            <a:ext cx="10848038" cy="4811989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下載預訓練權重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yolov4.conv.137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707AC2-7A10-4AAE-8C2A-4069B340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8785254-A16D-43EB-B4EC-BDF17EE4F70B}"/>
              </a:ext>
            </a:extLst>
          </p:cNvPr>
          <p:cNvSpPr txBox="1"/>
          <p:nvPr/>
        </p:nvSpPr>
        <p:spPr>
          <a:xfrm>
            <a:off x="1169503" y="2872142"/>
            <a:ext cx="10209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24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wget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https://github.com/AlexeyAB/darknet/releases/download/darknet_yolo_v3_optimal/yolov4.conv</a:t>
            </a:r>
            <a:r>
              <a:rPr lang="en-US" altLang="zh-TW" sz="24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.137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-P /content/</a:t>
            </a:r>
          </a:p>
        </p:txBody>
      </p:sp>
    </p:spTree>
    <p:extLst>
      <p:ext uri="{BB962C8B-B14F-4D97-AF65-F5344CB8AC3E}">
        <p14:creationId xmlns:p14="http://schemas.microsoft.com/office/powerpoint/2010/main" val="81007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49AA6-FA86-4A64-AF7F-ABC7D8AD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模型訓練（２／４）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693FE-53E2-447E-860B-3615990F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730" y="1069878"/>
            <a:ext cx="10883378" cy="510708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b="0" dirty="0"/>
              <a:t>訓練模型</a:t>
            </a:r>
            <a:endParaRPr lang="en-US" altLang="zh-TW" sz="2400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r>
              <a:rPr lang="zh-TW" altLang="en-US" sz="2000" b="0" dirty="0"/>
              <a:t>如果中途停止後，想要再繼續訓練，請更換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{pre-trained weights}</a:t>
            </a:r>
            <a:r>
              <a:rPr lang="zh-TW" altLang="en-US" sz="2000" b="0" dirty="0">
                <a:effectLst/>
                <a:latin typeface="Courier New" panose="02070309020205020404" pitchFamily="49" charset="0"/>
              </a:rPr>
              <a:t>為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{.data file}</a:t>
            </a:r>
            <a:r>
              <a:rPr lang="zh-TW" altLang="en-US" sz="2000" b="0" dirty="0">
                <a:effectLst/>
                <a:latin typeface="Courier New" panose="02070309020205020404" pitchFamily="49" charset="0"/>
              </a:rPr>
              <a:t>的</a:t>
            </a:r>
            <a:r>
              <a:rPr lang="en-US" altLang="zh-TW" sz="2000" b="0" dirty="0">
                <a:effectLst/>
                <a:latin typeface="Courier New" panose="02070309020205020404" pitchFamily="49" charset="0"/>
              </a:rPr>
              <a:t>backup</a:t>
            </a:r>
            <a:r>
              <a:rPr lang="zh-TW" altLang="en-US" sz="2000" b="0" dirty="0">
                <a:effectLst/>
                <a:latin typeface="Courier New" panose="02070309020205020404" pitchFamily="49" charset="0"/>
              </a:rPr>
              <a:t>權重。</a:t>
            </a:r>
            <a:endParaRPr lang="en-US" altLang="zh-TW" sz="2000" b="0" dirty="0"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avg_loss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zh-TW" altLang="en-US" sz="2000" b="0" dirty="0"/>
              <a:t>介於 </a:t>
            </a:r>
            <a:r>
              <a:rPr lang="en-US" altLang="zh-TW" sz="2000" dirty="0">
                <a:solidFill>
                  <a:srgbClr val="FF0000"/>
                </a:solidFill>
              </a:rPr>
              <a:t>0.05(</a:t>
            </a:r>
            <a:r>
              <a:rPr lang="zh-TW" altLang="en-US" sz="2000" dirty="0">
                <a:solidFill>
                  <a:srgbClr val="FF0000"/>
                </a:solidFill>
              </a:rPr>
              <a:t>小模型、簡易資料集</a:t>
            </a:r>
            <a:r>
              <a:rPr lang="en-US" altLang="zh-TW" sz="2000" dirty="0">
                <a:solidFill>
                  <a:srgbClr val="FF0000"/>
                </a:solidFill>
              </a:rPr>
              <a:t>) ~ 3.0(</a:t>
            </a:r>
            <a:r>
              <a:rPr lang="zh-TW" altLang="en-US" sz="2000" dirty="0">
                <a:solidFill>
                  <a:srgbClr val="FF0000"/>
                </a:solidFill>
              </a:rPr>
              <a:t>大模型、複雜資料集</a:t>
            </a:r>
            <a:r>
              <a:rPr lang="en-US" altLang="zh-TW" sz="2000" dirty="0">
                <a:solidFill>
                  <a:srgbClr val="FF0000"/>
                </a:solidFill>
              </a:rPr>
              <a:t>) </a:t>
            </a:r>
            <a:r>
              <a:rPr lang="zh-TW" altLang="en-US" sz="2000" b="0" dirty="0"/>
              <a:t>即可中止訓練，它會將權重存到 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{.data file} </a:t>
            </a:r>
            <a:r>
              <a:rPr lang="zh-TW" altLang="en-US" sz="2000" b="0" dirty="0">
                <a:effectLst/>
              </a:rPr>
              <a:t>的</a:t>
            </a:r>
            <a:r>
              <a:rPr lang="en-US" altLang="zh-TW" sz="2000" b="0" dirty="0">
                <a:effectLst/>
              </a:rPr>
              <a:t>backup</a:t>
            </a:r>
            <a:r>
              <a:rPr lang="zh-TW" altLang="en-US" sz="2000" b="0" dirty="0">
                <a:effectLst/>
              </a:rPr>
              <a:t>目錄</a:t>
            </a:r>
            <a:r>
              <a:rPr lang="zh-TW" altLang="en-US" sz="2000" b="0" dirty="0">
                <a:effectLst/>
                <a:latin typeface="Courier New" panose="02070309020205020404" pitchFamily="49" charset="0"/>
              </a:rPr>
              <a:t>。</a:t>
            </a:r>
            <a:endParaRPr lang="en-US" altLang="zh-TW" sz="20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8AD657-6EDB-4EE1-9DA8-9E7C32D9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3B53D1-E422-4D04-BDA0-D804C52183C9}"/>
              </a:ext>
            </a:extLst>
          </p:cNvPr>
          <p:cNvSpPr txBox="1"/>
          <p:nvPr/>
        </p:nvSpPr>
        <p:spPr>
          <a:xfrm>
            <a:off x="896730" y="1561236"/>
            <a:ext cx="104700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cd /content/darknet; ./darknet detector train 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TW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/GCP_Project_WaterMeterAMR.v1i.darknet/</a:t>
            </a:r>
            <a:r>
              <a:rPr lang="en-US" altLang="zh-TW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WaterMeter.data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TW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/GCP_Project_WaterMeterAMR.v1i.darknet/yolov4-WaterMeter.cfg'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'/content/yolov4.conv.137'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-</a:t>
            </a:r>
            <a:r>
              <a:rPr lang="en-US" altLang="zh-TW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dont_show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-map</a:t>
            </a:r>
          </a:p>
          <a:p>
            <a:endParaRPr lang="en-US" altLang="zh-TW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E6F77C-4E62-4060-BF9A-08096B7FB72F}"/>
              </a:ext>
            </a:extLst>
          </p:cNvPr>
          <p:cNvSpPr txBox="1"/>
          <p:nvPr/>
        </p:nvSpPr>
        <p:spPr>
          <a:xfrm>
            <a:off x="1303699" y="5426348"/>
            <a:ext cx="107322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*info </a:t>
            </a:r>
          </a:p>
          <a:p>
            <a:r>
              <a:rPr lang="en-US" altLang="zh-TW" sz="1800" b="1" dirty="0">
                <a:effectLst/>
                <a:latin typeface="Courier New" panose="02070309020205020404" pitchFamily="49" charset="0"/>
              </a:rPr>
              <a:t>./darknet detector train 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{.data file} {.</a:t>
            </a:r>
            <a:r>
              <a:rPr lang="en-US" altLang="zh-TW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cfg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file} {pre-trained weights} -</a:t>
            </a:r>
            <a:r>
              <a:rPr lang="en-US" altLang="zh-TW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dont_show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 -map</a:t>
            </a:r>
          </a:p>
        </p:txBody>
      </p:sp>
    </p:spTree>
    <p:extLst>
      <p:ext uri="{BB962C8B-B14F-4D97-AF65-F5344CB8AC3E}">
        <p14:creationId xmlns:p14="http://schemas.microsoft.com/office/powerpoint/2010/main" val="255105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2EAD0-03A0-48E7-B2EC-3E74469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模型訓練（３／４）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16535-9267-4D66-A310-BCCC3ECBB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078" y="1069878"/>
            <a:ext cx="10795030" cy="5107085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dirty="0"/>
              <a:t>測試模型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AC9D62-3D3E-4580-A961-707AB3CA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C34B33-CFF3-4B72-9C82-224C672EABCF}"/>
              </a:ext>
            </a:extLst>
          </p:cNvPr>
          <p:cNvSpPr txBox="1"/>
          <p:nvPr/>
        </p:nvSpPr>
        <p:spPr>
          <a:xfrm>
            <a:off x="1007960" y="1684109"/>
            <a:ext cx="110037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 /content/darknet; ./darknet detector test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/GCP_Project_WaterMeterAMR.v1i.darknet/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WaterMeter.data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/GCP_Project_WaterMeterAMR.v1i.darknet/yolov4-WaterMeter.cfg'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/GCP_Project_WaterMeterAMR.v1i.darknet/backup/yolov4-WaterMeter_last.weights'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'/content/datasets/GCP_Project_WaterMeterAMR.v1i.darknet/test/PXL_20220307_064859410_jpg.rf.7b30a74be39de79d6888c96e881b8afb.jpg’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154FE1-6B76-475A-9618-32D2D3695FDE}"/>
              </a:ext>
            </a:extLst>
          </p:cNvPr>
          <p:cNvSpPr txBox="1"/>
          <p:nvPr/>
        </p:nvSpPr>
        <p:spPr>
          <a:xfrm>
            <a:off x="936487" y="5322337"/>
            <a:ext cx="11003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*info </a:t>
            </a:r>
          </a:p>
          <a:p>
            <a:r>
              <a:rPr lang="en-US" altLang="zh-TW" sz="1800" b="1" dirty="0">
                <a:effectLst/>
                <a:latin typeface="Courier New" panose="02070309020205020404" pitchFamily="49" charset="0"/>
              </a:rPr>
              <a:t>/darknet detector test </a:t>
            </a:r>
            <a:r>
              <a:rPr lang="en-US" altLang="zh-TW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{.data file} {.</a:t>
            </a:r>
            <a:r>
              <a:rPr lang="en-US" altLang="zh-TW" sz="18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cfg</a:t>
            </a:r>
            <a:r>
              <a:rPr lang="en-US" altLang="zh-TW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file} {.weights} {.[jpg, </a:t>
            </a:r>
            <a:r>
              <a:rPr lang="en-US" altLang="zh-TW" sz="18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png</a:t>
            </a:r>
            <a:r>
              <a:rPr lang="en-US" altLang="zh-TW" b="1" dirty="0">
                <a:solidFill>
                  <a:srgbClr val="C00000"/>
                </a:solidFill>
                <a:latin typeface="Courier New" panose="02070309020205020404" pitchFamily="49" charset="0"/>
              </a:rPr>
              <a:t>, bmp…</a:t>
            </a:r>
            <a:r>
              <a:rPr lang="en-US" altLang="zh-TW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491492-755A-48BF-9643-71EB0ABE9CE9}"/>
              </a:ext>
            </a:extLst>
          </p:cNvPr>
          <p:cNvSpPr txBox="1"/>
          <p:nvPr/>
        </p:nvSpPr>
        <p:spPr>
          <a:xfrm>
            <a:off x="1007960" y="3834039"/>
            <a:ext cx="7028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想直接測試者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，可下載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此權重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，並更換</a:t>
            </a:r>
            <a:r>
              <a:rPr lang="en-US" altLang="zh-TW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{.weights} </a:t>
            </a:r>
            <a:r>
              <a:rPr lang="zh-TW" altLang="en-US" sz="1800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183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A0B87-8ED5-46EF-8E48-C29B1D18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626C79-2538-4161-83B2-30139183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58AEF2-2232-4D0F-9888-71CA7C155847}"/>
              </a:ext>
            </a:extLst>
          </p:cNvPr>
          <p:cNvSpPr txBox="1"/>
          <p:nvPr/>
        </p:nvSpPr>
        <p:spPr>
          <a:xfrm>
            <a:off x="894522" y="962188"/>
            <a:ext cx="7028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PIL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Image</a:t>
            </a: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"/content/darknet/predictions.jpg"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8C8044-35DB-4DD1-AF03-73C4D4888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391" y="1940339"/>
            <a:ext cx="4481443" cy="44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08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859B6-CCFF-47F1-9ABB-C4710639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模型訓練（４／４）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03540C-44CA-487A-902F-26923D50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52" y="1069878"/>
            <a:ext cx="11208055" cy="5107085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dirty="0"/>
              <a:t>評估模型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19F649-0305-4FB6-921C-686C9B84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D02262-4019-4251-A017-66D9C387CCA7}"/>
              </a:ext>
            </a:extLst>
          </p:cNvPr>
          <p:cNvSpPr txBox="1"/>
          <p:nvPr/>
        </p:nvSpPr>
        <p:spPr>
          <a:xfrm>
            <a:off x="572053" y="1545968"/>
            <a:ext cx="104405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#mAP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 /content/darknet;./darknet detector map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/GCP_Project_WaterMeterAMR.v1i.darknet/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WaterMeter.data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/GCP_Project_WaterMeterAMR.v1i.darknet/yolov4-WaterMeter.cfg'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/GCP_Project_WaterMeterAMR.v1i.darknet/backup/yolov4-WaterMeter_last.weights'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7328CE3-DA8F-433E-B9A7-61E16B0137B1}"/>
              </a:ext>
            </a:extLst>
          </p:cNvPr>
          <p:cNvSpPr txBox="1"/>
          <p:nvPr/>
        </p:nvSpPr>
        <p:spPr>
          <a:xfrm>
            <a:off x="572053" y="3477781"/>
            <a:ext cx="103874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#recall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 /content/darknet;./darknet recall precision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/GCP_Project_WaterMeterAMR.v1i.darknet/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WaterMeter.data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/GCP_Project_WaterMeterAMR.v1i.darknet/yolov4-WaterMeter.cfg'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/GCP_Project_WaterMeterAMR.v1i.darknet/backup/yolov4-WaterMeter_last.weights'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013B50A-623D-4B0D-9C6B-5C3CAD1DF9FB}"/>
              </a:ext>
            </a:extLst>
          </p:cNvPr>
          <p:cNvSpPr txBox="1"/>
          <p:nvPr/>
        </p:nvSpPr>
        <p:spPr>
          <a:xfrm>
            <a:off x="936487" y="5322337"/>
            <a:ext cx="11003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*info </a:t>
            </a:r>
          </a:p>
          <a:p>
            <a:r>
              <a:rPr lang="en-US" altLang="zh-TW" sz="1800" b="1" dirty="0">
                <a:effectLst/>
                <a:latin typeface="Courier New" panose="02070309020205020404" pitchFamily="49" charset="0"/>
              </a:rPr>
              <a:t>/darknet detector map </a:t>
            </a:r>
            <a:r>
              <a:rPr lang="en-US" altLang="zh-TW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{.data file} {.</a:t>
            </a:r>
            <a:r>
              <a:rPr lang="en-US" altLang="zh-TW" sz="18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cfg</a:t>
            </a:r>
            <a:r>
              <a:rPr lang="en-US" altLang="zh-TW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file} {.weights}</a:t>
            </a:r>
          </a:p>
          <a:p>
            <a:r>
              <a:rPr lang="en-US" altLang="zh-TW" b="1" dirty="0">
                <a:solidFill>
                  <a:srgbClr val="C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TW" sz="1800" b="1" dirty="0">
                <a:effectLst/>
                <a:latin typeface="Courier New" panose="02070309020205020404" pitchFamily="49" charset="0"/>
              </a:rPr>
              <a:t>darknet detector recall </a:t>
            </a:r>
            <a:r>
              <a:rPr lang="en-US" altLang="zh-TW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{.data file} {.</a:t>
            </a:r>
            <a:r>
              <a:rPr lang="en-US" altLang="zh-TW" sz="18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cfg</a:t>
            </a:r>
            <a:r>
              <a:rPr lang="en-US" altLang="zh-TW" sz="18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file} {.weights}</a:t>
            </a:r>
          </a:p>
        </p:txBody>
      </p:sp>
    </p:spTree>
    <p:extLst>
      <p:ext uri="{BB962C8B-B14F-4D97-AF65-F5344CB8AC3E}">
        <p14:creationId xmlns:p14="http://schemas.microsoft.com/office/powerpoint/2010/main" val="2379462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BECEA-B2DA-40CB-8E3D-99AD114F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777A66-FA76-43BD-9325-5DCF1654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E9AD79-E53B-4D0B-9A1F-324D09B9F4E0}"/>
              </a:ext>
            </a:extLst>
          </p:cNvPr>
          <p:cNvSpPr txBox="1"/>
          <p:nvPr/>
        </p:nvSpPr>
        <p:spPr>
          <a:xfrm>
            <a:off x="1132753" y="1483339"/>
            <a:ext cx="1019313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class_id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0, name = 0, ap = 92.58% (TP = 117, FP = 24) 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class_id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1, name = 1, ap = 96.37% (TP = 110, FP = 22) 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class_id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2, name = 2, ap = 93.69% (TP = 48, FP = 4) 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class_id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3, name = 3, ap = 93.50% (TP = 91, FP = 16) 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class_id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4, name = 4, ap = 92.65% (TP = 90, FP = 26) 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class_id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5, name = 5, ap = 92.79% (TP = 80, FP = 11) 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class_id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6, name = 6, ap = 93.62% (TP = 88, FP = 28) 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class_id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7, name = 7, ap = 97.48% (TP = 77, FP = 9) 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class_id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8, name = 8, ap = 69.99% (TP = 11, FP = 8) 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class_id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9, name = 9, ap = 89.28% (TP = 30, FP = 25) 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class_id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10, name = counter, ap = 98.54% (TP = 220, FP = 64) 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class_id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11, name = liters, ap = 93.76% (TP = 220, FP = 20) 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for 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conf_thresh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0.25, precision = 0.82, recall = 0.92, F1-score = 0.87 for 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conf_thresh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0.25, TP = 1182, FP = 257, FN = 99, average 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IoU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62.41 % 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IoU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threshold = 50 %, used Area-Under-Curve for each unique Recall mean average precision (mAP@0.50) = 0.920203, or 92.02 % Total Detection Time: 31 Seconds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A647B71-72C1-490F-A496-00DF60F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52" y="1069878"/>
            <a:ext cx="11208055" cy="5107085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663364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5D26E-9190-401D-A8B5-E4BA9AA1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5CF2159-7B66-4417-98B2-4AAA963C1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059" y="913597"/>
            <a:ext cx="5606532" cy="560653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563E7E-5CA5-4224-960E-080C9505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00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DD87B-BEB7-44B1-A745-8095A33F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簡介（１／３）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24B8E-48C4-4CA8-9AFF-F2E63995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38" y="1069878"/>
            <a:ext cx="11329718" cy="510708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000" dirty="0"/>
              <a:t>YOLO </a:t>
            </a:r>
            <a:r>
              <a:rPr lang="zh-TW" altLang="en-US" sz="2000" dirty="0"/>
              <a:t>是由 </a:t>
            </a:r>
            <a:r>
              <a:rPr lang="en-US" altLang="zh-TW" sz="2000" dirty="0" err="1"/>
              <a:t>GoogLeNET</a:t>
            </a:r>
            <a:r>
              <a:rPr lang="en-US" altLang="zh-TW" sz="2000" dirty="0"/>
              <a:t> </a:t>
            </a:r>
            <a:r>
              <a:rPr lang="zh-TW" altLang="en-US" sz="2000" dirty="0"/>
              <a:t>結構所開發的</a:t>
            </a:r>
            <a:r>
              <a:rPr lang="en-US" altLang="zh-TW" sz="2000" dirty="0"/>
              <a:t>One Stage</a:t>
            </a:r>
            <a:r>
              <a:rPr lang="zh-TW" altLang="en-US" sz="2000" dirty="0"/>
              <a:t>物件檢測系統。採用端對端</a:t>
            </a:r>
            <a:r>
              <a:rPr lang="en-US" altLang="zh-TW" sz="2000" dirty="0"/>
              <a:t>(End to End)</a:t>
            </a:r>
            <a:r>
              <a:rPr lang="zh-TW" altLang="en-US" sz="2000" dirty="0"/>
              <a:t>學習方式，將每個物件檢測框</a:t>
            </a:r>
            <a:r>
              <a:rPr lang="en-US" altLang="zh-TW" sz="2000" dirty="0"/>
              <a:t>(Bounding box)</a:t>
            </a:r>
            <a:r>
              <a:rPr lang="zh-TW" altLang="en-US" sz="2000" dirty="0"/>
              <a:t>視為回歸問題，因此只要使用單一神經網路</a:t>
            </a:r>
            <a:r>
              <a:rPr lang="en-US" altLang="zh-TW" sz="2000" dirty="0"/>
              <a:t>(CNN)</a:t>
            </a:r>
            <a:r>
              <a:rPr lang="zh-TW" altLang="en-US" sz="2000" dirty="0"/>
              <a:t>，就能達到「</a:t>
            </a:r>
            <a:r>
              <a:rPr lang="en-US" altLang="zh-TW" sz="2000" dirty="0"/>
              <a:t>You Only Look</a:t>
            </a:r>
            <a:r>
              <a:rPr lang="zh-TW" altLang="en-US" sz="2000" dirty="0"/>
              <a:t> </a:t>
            </a:r>
            <a:r>
              <a:rPr lang="en-US" altLang="zh-TW" sz="2000" dirty="0"/>
              <a:t>Once</a:t>
            </a:r>
            <a:r>
              <a:rPr lang="zh-TW" altLang="en-US" sz="2000" dirty="0"/>
              <a:t>」。</a:t>
            </a:r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DD0DD8-A87D-4DA9-B2C2-7049770C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038C08-144C-49CC-BA45-F9C3BDC5A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46" y="2626781"/>
            <a:ext cx="6278821" cy="342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7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FC3F4-D0A6-485C-B650-9EAAA8FC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後記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45963D-C592-47A6-991E-F9DE120C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486" y="1069878"/>
            <a:ext cx="10843621" cy="5107085"/>
          </a:xfrm>
        </p:spPr>
        <p:txBody>
          <a:bodyPr/>
          <a:lstStyle/>
          <a:p>
            <a:r>
              <a:rPr lang="en-US" altLang="zh-TW" b="0" dirty="0" err="1">
                <a:hlinkClick r:id="rId2"/>
              </a:rPr>
              <a:t>Tensorflow</a:t>
            </a:r>
            <a:r>
              <a:rPr lang="en-US" altLang="zh-TW" b="0" dirty="0">
                <a:hlinkClick r:id="rId2"/>
              </a:rPr>
              <a:t> 2.0 </a:t>
            </a:r>
            <a:r>
              <a:rPr lang="zh-TW" altLang="en-US" b="0" dirty="0">
                <a:hlinkClick r:id="rId2"/>
              </a:rPr>
              <a:t>訓練</a:t>
            </a:r>
            <a:r>
              <a:rPr lang="en-US" altLang="zh-TW" b="0" dirty="0">
                <a:hlinkClick r:id="rId2"/>
              </a:rPr>
              <a:t>YoloV4</a:t>
            </a:r>
            <a:endParaRPr lang="en-US" altLang="zh-TW" b="0" dirty="0"/>
          </a:p>
          <a:p>
            <a:r>
              <a:rPr lang="en-US" altLang="zh-TW" b="0" dirty="0">
                <a:hlinkClick r:id="rId3"/>
              </a:rPr>
              <a:t>YoloV4 Tiny </a:t>
            </a:r>
            <a:r>
              <a:rPr lang="zh-TW" altLang="en-US" b="0" dirty="0">
                <a:hlinkClick r:id="rId3"/>
              </a:rPr>
              <a:t>在</a:t>
            </a:r>
            <a:r>
              <a:rPr lang="en-US" altLang="zh-TW" b="0" dirty="0">
                <a:hlinkClick r:id="rId3"/>
              </a:rPr>
              <a:t>Nvidia Jetson Nano</a:t>
            </a:r>
            <a:endParaRPr lang="en-US" altLang="zh-TW" b="0" dirty="0"/>
          </a:p>
          <a:p>
            <a:r>
              <a:rPr lang="zh-TW" altLang="en-US" b="0" dirty="0">
                <a:hlinkClick r:id="rId4"/>
              </a:rPr>
              <a:t>本範例可在</a:t>
            </a:r>
            <a:r>
              <a:rPr lang="en-US" altLang="zh-TW" b="0" dirty="0" err="1">
                <a:hlinkClick r:id="rId4"/>
              </a:rPr>
              <a:t>Colab</a:t>
            </a:r>
            <a:r>
              <a:rPr lang="zh-TW" altLang="en-US" b="0" dirty="0">
                <a:hlinkClick r:id="rId4"/>
              </a:rPr>
              <a:t>執行</a:t>
            </a:r>
            <a:endParaRPr lang="zh-TW" altLang="en-US" b="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58CC7E-D76A-4BC2-8C19-3BBDB36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2399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E03E4-49D8-4B8B-BCE2-2644831E3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44DD1E-6231-45CB-93D5-75BAB0997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2E21CD-A25D-4361-B763-3587B8B1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33651C7-B638-48D8-96EF-A72131CC2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9723" y="0"/>
            <a:ext cx="10287000" cy="6858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790652E-0BB1-4737-8D0C-CEFB3B072215}"/>
              </a:ext>
            </a:extLst>
          </p:cNvPr>
          <p:cNvSpPr txBox="1"/>
          <p:nvPr/>
        </p:nvSpPr>
        <p:spPr>
          <a:xfrm>
            <a:off x="999723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>
                <a:hlinkClick r:id="rId3" tooltip="https://www.thebluediamondgallery.com/handwriting/t/thank-you.html"/>
              </a:rPr>
              <a:t>此相片</a:t>
            </a:r>
            <a:r>
              <a:rPr lang="zh-TW" altLang="en-US" sz="900"/>
              <a:t> (作者: 未知的作者) 已透過 </a:t>
            </a:r>
            <a:r>
              <a:rPr lang="zh-TW" altLang="en-US" sz="900">
                <a:hlinkClick r:id="rId4" tooltip="https://creativecommons.org/licenses/by-sa/3.0/"/>
              </a:rPr>
              <a:t>CC BY-SA</a:t>
            </a:r>
            <a:r>
              <a:rPr lang="zh-TW" altLang="en-US" sz="900"/>
              <a:t> 授權</a:t>
            </a:r>
          </a:p>
        </p:txBody>
      </p:sp>
    </p:spTree>
    <p:extLst>
      <p:ext uri="{BB962C8B-B14F-4D97-AF65-F5344CB8AC3E}">
        <p14:creationId xmlns:p14="http://schemas.microsoft.com/office/powerpoint/2010/main" val="148766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4F5B4-68BA-4ABC-9FE3-55627211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簡介（２／３）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B038761-2FC5-4CAE-B39E-8F6F60979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82" y="2449117"/>
            <a:ext cx="5712177" cy="423428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7178D8-D6AA-47E4-89D4-3B39B261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3C6E2DC-8035-437A-A32A-A58170982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5" y="3429000"/>
            <a:ext cx="5215628" cy="407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1DBB748-5FD0-4C81-9734-F97FEE3A57BE}"/>
              </a:ext>
            </a:extLst>
          </p:cNvPr>
          <p:cNvSpPr txBox="1"/>
          <p:nvPr/>
        </p:nvSpPr>
        <p:spPr>
          <a:xfrm>
            <a:off x="909637" y="971789"/>
            <a:ext cx="106448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只需要使用單一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，就能針對整張圖片提取圖形所有特徵，並處理預測物件檢測框與影像分類。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影像會先劃分為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 x S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網格，並分為「物件檢測框」與「類別分類」兩步驟同時運行，針對每個有偵測到物體的網格去預測出有幾個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Bounding boxes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與其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Confidence score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，以下公式為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Confidence score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的運算：</a:t>
            </a:r>
          </a:p>
        </p:txBody>
      </p:sp>
    </p:spTree>
    <p:extLst>
      <p:ext uri="{BB962C8B-B14F-4D97-AF65-F5344CB8AC3E}">
        <p14:creationId xmlns:p14="http://schemas.microsoft.com/office/powerpoint/2010/main" val="429432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90EF915F-F324-4C78-BEC0-773449DC8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1" y="2914739"/>
            <a:ext cx="8175642" cy="3592582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B2A2FA-D9CD-4A6B-822A-D8C74EFB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簡介（３／３）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E0D828-7C0B-4F0E-8293-069C2AF1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C855B6B-623E-46ED-9A99-C08B21CCEBCC}"/>
              </a:ext>
            </a:extLst>
          </p:cNvPr>
          <p:cNvSpPr txBox="1"/>
          <p:nvPr/>
        </p:nvSpPr>
        <p:spPr>
          <a:xfrm>
            <a:off x="996949" y="962188"/>
            <a:ext cx="106225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「類別分類」是將每個網格對該模型所訓練的類別範例計算出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Conditional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Probabilities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，過程中如果物件檢測框中心落在網格，則該網格將辨識該物件，以獲取每個預測框的類別分數並整合結果。兩步驟處理後，將產生多重重疊的物件檢測框。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我們能看出即使透過兩步驟刪減不符合的物件檢測框後，還是會殘留一些重疊的框架。此時，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演算法最後步驟是藉由非極大值抑制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(NMS)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模型，替各類別尋找最為合適的物件檢測框。</a:t>
            </a:r>
          </a:p>
        </p:txBody>
      </p:sp>
    </p:spTree>
    <p:extLst>
      <p:ext uri="{BB962C8B-B14F-4D97-AF65-F5344CB8AC3E}">
        <p14:creationId xmlns:p14="http://schemas.microsoft.com/office/powerpoint/2010/main" val="90234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DD16723-A8EB-4D65-AE57-AF747B050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0745833-B3E9-4E92-ABA1-153E8AD3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B2CD99A-3323-44CF-8F64-54920A27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實作篇</a:t>
            </a:r>
          </a:p>
        </p:txBody>
      </p:sp>
    </p:spTree>
    <p:extLst>
      <p:ext uri="{BB962C8B-B14F-4D97-AF65-F5344CB8AC3E}">
        <p14:creationId xmlns:p14="http://schemas.microsoft.com/office/powerpoint/2010/main" val="292394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93D4E-DE56-49E1-A493-6B879B98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編譯環境 （１／４）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16BCF1-60D4-498C-8664-2CCB1BFA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9517F1-DAB6-43CF-A706-3B66F07B4FA7}"/>
              </a:ext>
            </a:extLst>
          </p:cNvPr>
          <p:cNvSpPr txBox="1"/>
          <p:nvPr/>
        </p:nvSpPr>
        <p:spPr>
          <a:xfrm>
            <a:off x="614017" y="1548248"/>
            <a:ext cx="102483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step 1. </a:t>
            </a:r>
            <a:r>
              <a:rPr lang="zh-TW" alt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使用 </a:t>
            </a:r>
            <a:r>
              <a:rPr lang="en-US" altLang="zh-TW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git clone </a:t>
            </a:r>
            <a:r>
              <a:rPr lang="zh-TW" alt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下載 </a:t>
            </a:r>
            <a:r>
              <a:rPr lang="en-US" altLang="zh-TW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Darknet</a:t>
            </a:r>
            <a:endParaRPr lang="en-US" altLang="zh-TW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git clone https://github.com/AlexeyAB/darknet.git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89ACE6-516E-4A2C-BB15-9569C68F782E}"/>
              </a:ext>
            </a:extLst>
          </p:cNvPr>
          <p:cNvSpPr txBox="1"/>
          <p:nvPr/>
        </p:nvSpPr>
        <p:spPr>
          <a:xfrm>
            <a:off x="614017" y="3232306"/>
            <a:ext cx="98132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step 2. </a:t>
            </a:r>
            <a:r>
              <a:rPr lang="zh-TW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修改</a:t>
            </a:r>
            <a:r>
              <a:rPr lang="en-US" altLang="zh-TW" sz="2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Makefile</a:t>
            </a:r>
            <a:r>
              <a:rPr lang="en-US" altLang="zh-TW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打開</a:t>
            </a:r>
            <a:r>
              <a:rPr lang="en-US" altLang="zh-TW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GPU OPENCV CUDNN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sed -</a:t>
            </a:r>
            <a:r>
              <a:rPr lang="en-US" altLang="zh-TW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"s/GPU=0/GPU=1/g"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/content/darknet/</a:t>
            </a:r>
            <a:r>
              <a:rPr lang="en-US" altLang="zh-TW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Makefile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sed -</a:t>
            </a:r>
            <a:r>
              <a:rPr lang="en-US" altLang="zh-TW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"s/CUDNN=0/CUDNN=1/g"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/content/darknet/</a:t>
            </a:r>
            <a:r>
              <a:rPr lang="en-US" altLang="zh-TW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Makefile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sed -</a:t>
            </a:r>
            <a:r>
              <a:rPr lang="en-US" altLang="zh-TW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"s/OPENCV=0/OPENCV=1/g"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/content/darknet/</a:t>
            </a:r>
            <a:r>
              <a:rPr lang="en-US" altLang="zh-TW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Makefile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8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93D4E-DE56-49E1-A493-6B879B98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編譯環境 （２／４）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16BCF1-60D4-498C-8664-2CCB1BFA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E960FE-C960-45E0-AD80-09B47F825F78}"/>
              </a:ext>
            </a:extLst>
          </p:cNvPr>
          <p:cNvSpPr txBox="1"/>
          <p:nvPr/>
        </p:nvSpPr>
        <p:spPr>
          <a:xfrm>
            <a:off x="823844" y="1576312"/>
            <a:ext cx="7028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</a:rPr>
              <a:t>Step 3. </a:t>
            </a:r>
            <a:r>
              <a:rPr lang="en-US" altLang="zh-TW" sz="2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Markfile</a:t>
            </a:r>
            <a:r>
              <a:rPr lang="zh-TW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編譯</a:t>
            </a:r>
            <a:endParaRPr lang="zh-TW" alt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zh-TW" alt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 darknet; make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ACCCE9-1B85-4E14-9078-4C430887AD45}"/>
              </a:ext>
            </a:extLst>
          </p:cNvPr>
          <p:cNvSpPr txBox="1"/>
          <p:nvPr/>
        </p:nvSpPr>
        <p:spPr>
          <a:xfrm>
            <a:off x="823844" y="3691971"/>
            <a:ext cx="99722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</a:rPr>
              <a:t>Step 4. </a:t>
            </a:r>
            <a:r>
              <a:rPr lang="zh-TW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下載作者已經訓練好的</a:t>
            </a:r>
            <a:r>
              <a:rPr lang="en-US" altLang="zh-TW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coco</a:t>
            </a:r>
            <a:r>
              <a:rPr lang="zh-TW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權重</a:t>
            </a:r>
            <a:endParaRPr lang="zh-TW" alt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zh-TW" alt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wget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https://github.com/AlexeyAB/darknet/releases/download/darknet_yolo_v3_optimal/yolov4.weights</a:t>
            </a:r>
          </a:p>
        </p:txBody>
      </p:sp>
    </p:spTree>
    <p:extLst>
      <p:ext uri="{BB962C8B-B14F-4D97-AF65-F5344CB8AC3E}">
        <p14:creationId xmlns:p14="http://schemas.microsoft.com/office/powerpoint/2010/main" val="203554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3746E-F6A7-4487-AA30-3B90A03D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編譯環境 （３／４）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5F0984-FE75-4A68-9019-72A6E2D5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5A1C-07AE-4BAA-8DB9-82F74EF2944A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D2A30A-E817-48E6-A67D-2A40BB0BC082}"/>
              </a:ext>
            </a:extLst>
          </p:cNvPr>
          <p:cNvSpPr txBox="1"/>
          <p:nvPr/>
        </p:nvSpPr>
        <p:spPr>
          <a:xfrm>
            <a:off x="1077843" y="1599697"/>
            <a:ext cx="103190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</a:rPr>
              <a:t>Step 5. </a:t>
            </a:r>
            <a:r>
              <a:rPr lang="zh-TW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辨識影像</a:t>
            </a:r>
            <a:endParaRPr lang="zh-TW" alt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zh-TW" alt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 darknet; ./darknet detect /content/darknet/</a:t>
            </a:r>
            <a:r>
              <a:rPr lang="en-US" altLang="zh-TW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cfg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/yolov4.cfg </a:t>
            </a:r>
            <a:r>
              <a:rPr lang="en-US" altLang="zh-TW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'/content/yolov4.weights'</a:t>
            </a:r>
            <a:r>
              <a:rPr lang="en-US" altLang="zh-TW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/content/darknet/data/dog.jpg</a:t>
            </a:r>
          </a:p>
          <a:p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TW" sz="2400" b="1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29AA78-3405-4E2A-AD89-7FD62C06D695}"/>
              </a:ext>
            </a:extLst>
          </p:cNvPr>
          <p:cNvSpPr txBox="1"/>
          <p:nvPr/>
        </p:nvSpPr>
        <p:spPr>
          <a:xfrm>
            <a:off x="2850015" y="5465921"/>
            <a:ext cx="87044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*info </a:t>
            </a:r>
          </a:p>
          <a:p>
            <a:r>
              <a:rPr lang="zh-TW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{/content/darknet/data/dog.jpg}</a:t>
            </a:r>
            <a:r>
              <a:rPr lang="zh-TW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可替換為其他圖片檔</a:t>
            </a:r>
            <a:endParaRPr lang="en-US" altLang="zh-TW" sz="1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{‘/content/yolov4.weights’}</a:t>
            </a:r>
            <a:r>
              <a:rPr lang="zh-TW" alt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為作者已經訓練好的權重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(coco dataset) </a:t>
            </a:r>
            <a:endParaRPr lang="en-US" altLang="zh-TW" sz="1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4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2308</Words>
  <Application>Microsoft Office PowerPoint</Application>
  <PresentationFormat>寬螢幕</PresentationFormat>
  <Paragraphs>169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Calibri (本文)</vt:lpstr>
      <vt:lpstr>微軟正黑體</vt:lpstr>
      <vt:lpstr>Arial</vt:lpstr>
      <vt:lpstr>Bahnschrift</vt:lpstr>
      <vt:lpstr>Calibri</vt:lpstr>
      <vt:lpstr>Courier New</vt:lpstr>
      <vt:lpstr>Gadugi</vt:lpstr>
      <vt:lpstr>Roboto</vt:lpstr>
      <vt:lpstr>Times New Roman</vt:lpstr>
      <vt:lpstr>Office 佈景主題</vt:lpstr>
      <vt:lpstr>Yolov4 DarkNet 教戰手冊 使用水錶訓練集手把手實戰</vt:lpstr>
      <vt:lpstr>簡介篇</vt:lpstr>
      <vt:lpstr>簡介（１／３）</vt:lpstr>
      <vt:lpstr>簡介（２／３）</vt:lpstr>
      <vt:lpstr>簡介（３／３）</vt:lpstr>
      <vt:lpstr>實作篇</vt:lpstr>
      <vt:lpstr>編譯環境 （１／４）</vt:lpstr>
      <vt:lpstr>編譯環境 （２／４）</vt:lpstr>
      <vt:lpstr>編譯環境 （３／４）</vt:lpstr>
      <vt:lpstr>編譯環境 （４／４）</vt:lpstr>
      <vt:lpstr>資料集準備（１／４）</vt:lpstr>
      <vt:lpstr>資料集準備（２／４）</vt:lpstr>
      <vt:lpstr>資料集準備（３／４）</vt:lpstr>
      <vt:lpstr>資料集準備（４／４）</vt:lpstr>
      <vt:lpstr>訓練 YOLOv4 前準備（１／５）</vt:lpstr>
      <vt:lpstr>訓練 YOLOv4 前準備（２／５）</vt:lpstr>
      <vt:lpstr>訓練 YOLOv4 前準備（３／５）</vt:lpstr>
      <vt:lpstr>訓練 YOLOv4 前準備（４／５）</vt:lpstr>
      <vt:lpstr>訓練 YOLOv4 前準備（５／５）</vt:lpstr>
      <vt:lpstr>Cfg 參數補充（１／３）</vt:lpstr>
      <vt:lpstr>Cfg 參數補充（２／３）</vt:lpstr>
      <vt:lpstr>Cfg 參數補充（３／３）</vt:lpstr>
      <vt:lpstr>模型訓練（１／４）</vt:lpstr>
      <vt:lpstr>模型訓練（２／４）</vt:lpstr>
      <vt:lpstr>模型訓練（３／４）</vt:lpstr>
      <vt:lpstr>PowerPoint 簡報</vt:lpstr>
      <vt:lpstr>模型訓練（４／４）</vt:lpstr>
      <vt:lpstr>PowerPoint 簡報</vt:lpstr>
      <vt:lpstr>PowerPoint 簡報</vt:lpstr>
      <vt:lpstr>後記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坪鑫 李</dc:creator>
  <cp:lastModifiedBy>886966220277</cp:lastModifiedBy>
  <cp:revision>474</cp:revision>
  <dcterms:created xsi:type="dcterms:W3CDTF">2021-01-11T11:58:58Z</dcterms:created>
  <dcterms:modified xsi:type="dcterms:W3CDTF">2022-03-28T01:44:12Z</dcterms:modified>
</cp:coreProperties>
</file>