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74320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D90"/>
    <a:srgbClr val="20556F"/>
    <a:srgbClr val="E65952"/>
    <a:srgbClr val="D7E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95" autoAdjust="0"/>
  </p:normalViewPr>
  <p:slideViewPr>
    <p:cSldViewPr snapToGrid="0">
      <p:cViewPr>
        <p:scale>
          <a:sx n="25" d="100"/>
          <a:sy n="25" d="100"/>
        </p:scale>
        <p:origin x="2616" y="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387342"/>
            <a:ext cx="23317200" cy="1146048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7289782"/>
            <a:ext cx="20574000" cy="794765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D9080-DB2F-4ACC-8C71-F42DE70CEBA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408691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D9080-DB2F-4ACC-8C71-F42DE70CEBA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103671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752600"/>
            <a:ext cx="591502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752600"/>
            <a:ext cx="1740217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D9080-DB2F-4ACC-8C71-F42DE70CEBA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378647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D9080-DB2F-4ACC-8C71-F42DE70CEBA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244960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8206749"/>
            <a:ext cx="23660100" cy="13693138"/>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2029429"/>
            <a:ext cx="23660100" cy="7200898"/>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D9080-DB2F-4ACC-8C71-F42DE70CEBA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62167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8763000"/>
            <a:ext cx="116586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8763000"/>
            <a:ext cx="116586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D9080-DB2F-4ACC-8C71-F42DE70CEBAF}"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424044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752607"/>
            <a:ext cx="236601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069582"/>
            <a:ext cx="11605020" cy="395477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2024360"/>
            <a:ext cx="1160502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069582"/>
            <a:ext cx="11662173" cy="395477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2024360"/>
            <a:ext cx="1166217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D9080-DB2F-4ACC-8C71-F42DE70CEBAF}" type="datetimeFigureOut">
              <a:rPr lang="en-US" smtClean="0"/>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178922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D9080-DB2F-4ACC-8C71-F42DE70CEBAF}" type="datetimeFigureOut">
              <a:rPr lang="en-US" smtClean="0"/>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49515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D9080-DB2F-4ACC-8C71-F42DE70CEBAF}" type="datetimeFigureOut">
              <a:rPr lang="en-US" smtClean="0"/>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40317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194560"/>
            <a:ext cx="8847534" cy="768096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4739647"/>
            <a:ext cx="13887450" cy="233934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9875520"/>
            <a:ext cx="8847534" cy="1829562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85D9080-DB2F-4ACC-8C71-F42DE70CEBAF}"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339060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194560"/>
            <a:ext cx="8847534" cy="768096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4739647"/>
            <a:ext cx="13887450" cy="233934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9875520"/>
            <a:ext cx="8847534" cy="1829562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85D9080-DB2F-4ACC-8C71-F42DE70CEBAF}"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18272-3D4E-4CFA-8591-6DB31B93B93A}" type="slidenum">
              <a:rPr lang="en-US" smtClean="0"/>
              <a:t>‹#›</a:t>
            </a:fld>
            <a:endParaRPr lang="en-US"/>
          </a:p>
        </p:txBody>
      </p:sp>
    </p:spTree>
    <p:extLst>
      <p:ext uri="{BB962C8B-B14F-4D97-AF65-F5344CB8AC3E}">
        <p14:creationId xmlns:p14="http://schemas.microsoft.com/office/powerpoint/2010/main" val="402714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752607"/>
            <a:ext cx="236601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8763000"/>
            <a:ext cx="2366010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0510487"/>
            <a:ext cx="6172200" cy="1752600"/>
          </a:xfrm>
          <a:prstGeom prst="rect">
            <a:avLst/>
          </a:prstGeom>
        </p:spPr>
        <p:txBody>
          <a:bodyPr vert="horz" lIns="91440" tIns="45720" rIns="91440" bIns="45720" rtlCol="0" anchor="ctr"/>
          <a:lstStyle>
            <a:lvl1pPr algn="l">
              <a:defRPr sz="3600">
                <a:solidFill>
                  <a:schemeClr val="tx1">
                    <a:tint val="75000"/>
                  </a:schemeClr>
                </a:solidFill>
              </a:defRPr>
            </a:lvl1pPr>
          </a:lstStyle>
          <a:p>
            <a:fld id="{085D9080-DB2F-4ACC-8C71-F42DE70CEBAF}" type="datetimeFigureOut">
              <a:rPr lang="en-US" smtClean="0"/>
              <a:t>7/4/2023</a:t>
            </a:fld>
            <a:endParaRPr lang="en-US"/>
          </a:p>
        </p:txBody>
      </p:sp>
      <p:sp>
        <p:nvSpPr>
          <p:cNvPr id="5" name="Footer Placeholder 4"/>
          <p:cNvSpPr>
            <a:spLocks noGrp="1"/>
          </p:cNvSpPr>
          <p:nvPr>
            <p:ph type="ftr" sz="quarter" idx="3"/>
          </p:nvPr>
        </p:nvSpPr>
        <p:spPr>
          <a:xfrm>
            <a:off x="9086850" y="30510487"/>
            <a:ext cx="9258300" cy="17526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0510487"/>
            <a:ext cx="6172200" cy="1752600"/>
          </a:xfrm>
          <a:prstGeom prst="rect">
            <a:avLst/>
          </a:prstGeom>
        </p:spPr>
        <p:txBody>
          <a:bodyPr vert="horz" lIns="91440" tIns="45720" rIns="91440" bIns="45720" rtlCol="0" anchor="ctr"/>
          <a:lstStyle>
            <a:lvl1pPr algn="r">
              <a:defRPr sz="3600">
                <a:solidFill>
                  <a:schemeClr val="tx1">
                    <a:tint val="75000"/>
                  </a:schemeClr>
                </a:solidFill>
              </a:defRPr>
            </a:lvl1pPr>
          </a:lstStyle>
          <a:p>
            <a:fld id="{92D18272-3D4E-4CFA-8591-6DB31B93B93A}" type="slidenum">
              <a:rPr lang="en-US" smtClean="0"/>
              <a:t>‹#›</a:t>
            </a:fld>
            <a:endParaRPr lang="en-US"/>
          </a:p>
        </p:txBody>
      </p:sp>
    </p:spTree>
    <p:extLst>
      <p:ext uri="{BB962C8B-B14F-4D97-AF65-F5344CB8AC3E}">
        <p14:creationId xmlns:p14="http://schemas.microsoft.com/office/powerpoint/2010/main" val="3909726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3.wdp"/><Relationship Id="rId18" Type="http://schemas.openxmlformats.org/officeDocument/2006/relationships/hyperlink" Target="https://apps.apple.com/us/app/rise-up-recover-an-eating-disorder-monitoring/id509287014" TargetMode="External"/><Relationship Id="rId26" Type="http://schemas.openxmlformats.org/officeDocument/2006/relationships/image" Target="../media/image13.png"/><Relationship Id="rId3" Type="http://schemas.microsoft.com/office/2007/relationships/hdphoto" Target="../media/hdphoto1.wdp"/><Relationship Id="rId21" Type="http://schemas.openxmlformats.org/officeDocument/2006/relationships/image" Target="../media/image11.jpe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hyperlink" Target="https://www.womenshealth.gov/mental-health/mental-health-conditions/eating-disorders" TargetMode="External"/><Relationship Id="rId25" Type="http://schemas.openxmlformats.org/officeDocument/2006/relationships/hyperlink" Target="https://www.youtube.com/watch?v=rFTwuYN9Wa8" TargetMode="External"/><Relationship Id="rId2" Type="http://schemas.openxmlformats.org/officeDocument/2006/relationships/image" Target="../media/image1.png"/><Relationship Id="rId16" Type="http://schemas.openxmlformats.org/officeDocument/2006/relationships/hyperlink" Target="http://www.youtube.com/watch?v=rFTwuYN9Wa8" TargetMode="External"/><Relationship Id="rId20" Type="http://schemas.openxmlformats.org/officeDocument/2006/relationships/hyperlink" Target="https://www.nimh.nih.gov/health/topics/eating-disorders" TargetMode="External"/><Relationship Id="rId29"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8.jpeg"/><Relationship Id="rId24" Type="http://schemas.openxmlformats.org/officeDocument/2006/relationships/hyperlink" Target="https://www.nationaleatingdisorders.org/blog/healing-hidden-wounds-understanding-intersection-eating-disorders-and-ptsd" TargetMode="External"/><Relationship Id="rId5" Type="http://schemas.openxmlformats.org/officeDocument/2006/relationships/image" Target="../media/image3.png"/><Relationship Id="rId15" Type="http://schemas.openxmlformats.org/officeDocument/2006/relationships/hyperlink" Target="https://healtheducation.stanford.edu/" TargetMode="External"/><Relationship Id="rId23" Type="http://schemas.microsoft.com/office/2007/relationships/hdphoto" Target="../media/hdphoto4.wdp"/><Relationship Id="rId28" Type="http://schemas.openxmlformats.org/officeDocument/2006/relationships/image" Target="../media/image14.png"/><Relationship Id="rId10" Type="http://schemas.openxmlformats.org/officeDocument/2006/relationships/image" Target="../media/image7.png"/><Relationship Id="rId19" Type="http://schemas.openxmlformats.org/officeDocument/2006/relationships/image" Target="../media/image10.jpeg"/><Relationship Id="rId31" Type="http://schemas.microsoft.com/office/2007/relationships/hdphoto" Target="../media/hdphoto6.wdp"/><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hyperlink" Target="https://www.nationaleatingdisorders.org/about-us/our-work" TargetMode="External"/><Relationship Id="rId22" Type="http://schemas.openxmlformats.org/officeDocument/2006/relationships/image" Target="../media/image12.png"/><Relationship Id="rId27" Type="http://schemas.microsoft.com/office/2007/relationships/hdphoto" Target="../media/hdphoto5.wdp"/><Relationship Id="rId30"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E2E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F448A-85F4-78B9-B2A9-6DFE74273B40}"/>
              </a:ext>
            </a:extLst>
          </p:cNvPr>
          <p:cNvSpPr/>
          <p:nvPr/>
        </p:nvSpPr>
        <p:spPr>
          <a:xfrm>
            <a:off x="0" y="1"/>
            <a:ext cx="27432000" cy="6806840"/>
          </a:xfrm>
          <a:prstGeom prst="rect">
            <a:avLst/>
          </a:prstGeom>
          <a:solidFill>
            <a:srgbClr val="2055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EF08AC-8A82-27E3-887A-BC02DE4BE244}"/>
              </a:ext>
            </a:extLst>
          </p:cNvPr>
          <p:cNvSpPr/>
          <p:nvPr/>
        </p:nvSpPr>
        <p:spPr>
          <a:xfrm>
            <a:off x="18105584" y="24204694"/>
            <a:ext cx="8202070" cy="82020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4"/>
          </a:p>
        </p:txBody>
      </p:sp>
      <p:sp>
        <p:nvSpPr>
          <p:cNvPr id="9" name="Rectangle 8">
            <a:extLst>
              <a:ext uri="{FF2B5EF4-FFF2-40B4-BE49-F238E27FC236}">
                <a16:creationId xmlns:a16="http://schemas.microsoft.com/office/drawing/2014/main" id="{59B14FA1-FD45-1E41-EBE8-114BFE95A054}"/>
              </a:ext>
            </a:extLst>
          </p:cNvPr>
          <p:cNvSpPr/>
          <p:nvPr/>
        </p:nvSpPr>
        <p:spPr>
          <a:xfrm>
            <a:off x="18105584" y="7968048"/>
            <a:ext cx="8202070" cy="82020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4"/>
          </a:p>
        </p:txBody>
      </p:sp>
      <p:sp>
        <p:nvSpPr>
          <p:cNvPr id="10" name="Rectangle 9">
            <a:extLst>
              <a:ext uri="{FF2B5EF4-FFF2-40B4-BE49-F238E27FC236}">
                <a16:creationId xmlns:a16="http://schemas.microsoft.com/office/drawing/2014/main" id="{CA154EF0-F3BF-BEDB-13C8-162254F7ED5A}"/>
              </a:ext>
            </a:extLst>
          </p:cNvPr>
          <p:cNvSpPr/>
          <p:nvPr/>
        </p:nvSpPr>
        <p:spPr>
          <a:xfrm>
            <a:off x="1124346" y="24204694"/>
            <a:ext cx="8202070" cy="82020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4"/>
          </a:p>
        </p:txBody>
      </p:sp>
      <p:sp>
        <p:nvSpPr>
          <p:cNvPr id="11" name="Rectangle 10">
            <a:extLst>
              <a:ext uri="{FF2B5EF4-FFF2-40B4-BE49-F238E27FC236}">
                <a16:creationId xmlns:a16="http://schemas.microsoft.com/office/drawing/2014/main" id="{9937E64B-AD24-8B6D-BF82-4FAD6F1628F0}"/>
              </a:ext>
            </a:extLst>
          </p:cNvPr>
          <p:cNvSpPr/>
          <p:nvPr/>
        </p:nvSpPr>
        <p:spPr>
          <a:xfrm>
            <a:off x="9326416" y="16170118"/>
            <a:ext cx="8779169" cy="803457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4"/>
          </a:p>
        </p:txBody>
      </p:sp>
      <p:sp>
        <p:nvSpPr>
          <p:cNvPr id="12" name="Rectangle 11">
            <a:extLst>
              <a:ext uri="{FF2B5EF4-FFF2-40B4-BE49-F238E27FC236}">
                <a16:creationId xmlns:a16="http://schemas.microsoft.com/office/drawing/2014/main" id="{D84D60DA-63AA-1810-D51B-BF174D60F332}"/>
              </a:ext>
            </a:extLst>
          </p:cNvPr>
          <p:cNvSpPr/>
          <p:nvPr/>
        </p:nvSpPr>
        <p:spPr>
          <a:xfrm>
            <a:off x="1124346" y="7968048"/>
            <a:ext cx="8202070" cy="82020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4" dirty="0"/>
          </a:p>
        </p:txBody>
      </p:sp>
      <p:sp>
        <p:nvSpPr>
          <p:cNvPr id="16" name="TextBox 15">
            <a:extLst>
              <a:ext uri="{FF2B5EF4-FFF2-40B4-BE49-F238E27FC236}">
                <a16:creationId xmlns:a16="http://schemas.microsoft.com/office/drawing/2014/main" id="{583CD3B3-69FA-9AB6-275E-01BEE9FA0FAD}"/>
              </a:ext>
            </a:extLst>
          </p:cNvPr>
          <p:cNvSpPr txBox="1"/>
          <p:nvPr/>
        </p:nvSpPr>
        <p:spPr>
          <a:xfrm>
            <a:off x="1729039" y="10213004"/>
            <a:ext cx="6992686" cy="4247317"/>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NEDA is one of the largest nonprofit organizations dedicated to supporting individuals and families affected by eating disorders. This website provides multiple services like Support Groups &amp; Research Studies, Get Screened for an Eating Disorder, Awareness Week, NEDA Walks, etc. For more information click the link below!</a:t>
            </a:r>
          </a:p>
        </p:txBody>
      </p:sp>
      <p:pic>
        <p:nvPicPr>
          <p:cNvPr id="1026" name="Picture 2" descr="10 Proven Benefits of Running: Why Runners Live Better and Longer">
            <a:extLst>
              <a:ext uri="{FF2B5EF4-FFF2-40B4-BE49-F238E27FC236}">
                <a16:creationId xmlns:a16="http://schemas.microsoft.com/office/drawing/2014/main" id="{BB13E0F4-0574-EDC9-5449-54F2EC9C0D39}"/>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backgroundRemoval t="10000" b="90000" l="2000" r="99833">
                        <a14:foregroundMark x1="2167" y1="23917" x2="9667" y2="58000"/>
                        <a14:foregroundMark x1="9667" y1="58000" x2="2083" y2="68417"/>
                        <a14:foregroundMark x1="48083" y1="25833" x2="47000" y2="40917"/>
                        <a14:foregroundMark x1="47000" y1="40917" x2="40833" y2="55083"/>
                        <a14:foregroundMark x1="40833" y1="55083" x2="28583" y2="67667"/>
                        <a14:foregroundMark x1="28583" y1="67667" x2="15333" y2="73000"/>
                        <a14:foregroundMark x1="46333" y1="60167" x2="58250" y2="80833"/>
                        <a14:foregroundMark x1="55583" y1="74667" x2="56083" y2="82583"/>
                        <a14:foregroundMark x1="51000" y1="42167" x2="60167" y2="43333"/>
                        <a14:foregroundMark x1="48083" y1="25500" x2="47083" y2="31000"/>
                        <a14:foregroundMark x1="45750" y1="28750" x2="47750" y2="26250"/>
                        <a14:foregroundMark x1="43667" y1="27167" x2="52500" y2="23917"/>
                        <a14:foregroundMark x1="37500" y1="38333" x2="43333" y2="52250"/>
                        <a14:foregroundMark x1="92167" y1="27000" x2="83167" y2="61667"/>
                        <a14:foregroundMark x1="83167" y1="61667" x2="59333" y2="69667"/>
                        <a14:foregroundMark x1="94667" y1="65500" x2="99083" y2="81750"/>
                        <a14:foregroundMark x1="99083" y1="81750" x2="99833" y2="82333"/>
                        <a14:foregroundMark x1="99583" y1="45417" x2="99583" y2="45417"/>
                      </a14:backgroundRemoval>
                    </a14:imgEffect>
                  </a14:imgLayer>
                </a14:imgProps>
              </a:ext>
              <a:ext uri="{28A0092B-C50C-407E-A947-70E740481C1C}">
                <a14:useLocalDpi xmlns:a14="http://schemas.microsoft.com/office/drawing/2010/main" val="0"/>
              </a:ext>
            </a:extLst>
          </a:blip>
          <a:srcRect/>
          <a:stretch>
            <a:fillRect/>
          </a:stretch>
        </p:blipFill>
        <p:spPr bwMode="auto">
          <a:xfrm>
            <a:off x="2345934" y="9236364"/>
            <a:ext cx="5665438" cy="566543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32DC19E-2042-72F9-EB8E-98053343A26B}"/>
              </a:ext>
            </a:extLst>
          </p:cNvPr>
          <p:cNvSpPr txBox="1"/>
          <p:nvPr/>
        </p:nvSpPr>
        <p:spPr>
          <a:xfrm>
            <a:off x="2661105" y="14644249"/>
            <a:ext cx="740981" cy="415498"/>
          </a:xfrm>
          <a:prstGeom prst="rect">
            <a:avLst/>
          </a:prstGeom>
          <a:noFill/>
        </p:spPr>
        <p:txBody>
          <a:bodyPr wrap="square" rtlCol="0">
            <a:spAutoFit/>
          </a:bodyPr>
          <a:lstStyle/>
          <a:p>
            <a:r>
              <a:rPr lang="en-US" sz="1050" dirty="0">
                <a:solidFill>
                  <a:schemeClr val="bg1"/>
                </a:solidFill>
                <a:latin typeface="Times New Roman" panose="02020603050405020304" pitchFamily="18" charset="0"/>
                <a:cs typeface="Times New Roman" panose="02020603050405020304" pitchFamily="18" charset="0"/>
              </a:rPr>
              <a:t>Want to see more?</a:t>
            </a:r>
          </a:p>
        </p:txBody>
      </p:sp>
      <p:sp>
        <p:nvSpPr>
          <p:cNvPr id="27" name="TextBox 26">
            <a:extLst>
              <a:ext uri="{FF2B5EF4-FFF2-40B4-BE49-F238E27FC236}">
                <a16:creationId xmlns:a16="http://schemas.microsoft.com/office/drawing/2014/main" id="{490DE7F3-7E70-EFA9-63AF-4E95EF1EA3EC}"/>
              </a:ext>
            </a:extLst>
          </p:cNvPr>
          <p:cNvSpPr txBox="1"/>
          <p:nvPr/>
        </p:nvSpPr>
        <p:spPr>
          <a:xfrm>
            <a:off x="18870810" y="9963682"/>
            <a:ext cx="6671615" cy="5170646"/>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The Stanford Center for Health Education (SCHE) designs and delivers online education experiences. They extend health education to a global network of health professionals, individuals, and communities, creating a more informed public and improving health outcomes. One on the topic they addressed are the common myths and misconception about Anorexia. To learn more, click the link below!</a:t>
            </a:r>
          </a:p>
        </p:txBody>
      </p:sp>
      <p:pic>
        <p:nvPicPr>
          <p:cNvPr id="1034" name="Picture 10" descr="Health Matters | Health Matters | Stanford Medicine">
            <a:extLst>
              <a:ext uri="{FF2B5EF4-FFF2-40B4-BE49-F238E27FC236}">
                <a16:creationId xmlns:a16="http://schemas.microsoft.com/office/drawing/2014/main" id="{9D1B5229-0ADA-80EF-CF99-D2F19CFEA748}"/>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18807051" y="10171604"/>
            <a:ext cx="6735374" cy="48881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D7CE70-645E-11E9-55B9-66BEB9751B50}"/>
              </a:ext>
            </a:extLst>
          </p:cNvPr>
          <p:cNvSpPr/>
          <p:nvPr/>
        </p:nvSpPr>
        <p:spPr>
          <a:xfrm>
            <a:off x="1124346" y="7968048"/>
            <a:ext cx="8202070" cy="1728156"/>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64F2F37-327D-4FE8-21A9-70435655361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525160" y="7912047"/>
            <a:ext cx="1090946" cy="1580473"/>
          </a:xfrm>
          <a:prstGeom prst="rect">
            <a:avLst/>
          </a:prstGeom>
        </p:spPr>
      </p:pic>
      <p:sp>
        <p:nvSpPr>
          <p:cNvPr id="13" name="TextBox 12">
            <a:extLst>
              <a:ext uri="{FF2B5EF4-FFF2-40B4-BE49-F238E27FC236}">
                <a16:creationId xmlns:a16="http://schemas.microsoft.com/office/drawing/2014/main" id="{C5F4FE97-C2CF-7E5F-A6E7-ECE5B9E5067D}"/>
              </a:ext>
            </a:extLst>
          </p:cNvPr>
          <p:cNvSpPr txBox="1"/>
          <p:nvPr/>
        </p:nvSpPr>
        <p:spPr>
          <a:xfrm>
            <a:off x="1674948" y="8282275"/>
            <a:ext cx="7651468" cy="1196314"/>
          </a:xfrm>
          <a:prstGeom prst="rect">
            <a:avLst/>
          </a:prstGeom>
          <a:noFill/>
        </p:spPr>
        <p:txBody>
          <a:bodyPr wrap="square" rtlCol="0">
            <a:spAutoFit/>
          </a:bodyPr>
          <a:lstStyle/>
          <a:p>
            <a:pPr algn="ctr"/>
            <a:r>
              <a:rPr lang="en-US" sz="3588" dirty="0">
                <a:solidFill>
                  <a:schemeClr val="bg1"/>
                </a:solidFill>
                <a:latin typeface="Times New Roman" panose="02020603050405020304" pitchFamily="18" charset="0"/>
                <a:cs typeface="Times New Roman" panose="02020603050405020304" pitchFamily="18" charset="0"/>
              </a:rPr>
              <a:t>The National Eating </a:t>
            </a:r>
            <a:r>
              <a:rPr lang="en-US" sz="3600" dirty="0">
                <a:solidFill>
                  <a:schemeClr val="bg1"/>
                </a:solidFill>
                <a:latin typeface="Times New Roman" panose="02020603050405020304" pitchFamily="18" charset="0"/>
                <a:cs typeface="Times New Roman" panose="02020603050405020304" pitchFamily="18" charset="0"/>
              </a:rPr>
              <a:t>Disorder</a:t>
            </a:r>
            <a:r>
              <a:rPr lang="en-US" sz="3588" dirty="0">
                <a:solidFill>
                  <a:schemeClr val="bg1"/>
                </a:solidFill>
                <a:latin typeface="Times New Roman" panose="02020603050405020304" pitchFamily="18" charset="0"/>
                <a:cs typeface="Times New Roman" panose="02020603050405020304" pitchFamily="18" charset="0"/>
              </a:rPr>
              <a:t> Association (NEDA)</a:t>
            </a:r>
            <a:endParaRPr lang="en-US" sz="1794" dirty="0">
              <a:solidFill>
                <a:schemeClr val="bg1"/>
              </a:solidFill>
            </a:endParaRPr>
          </a:p>
        </p:txBody>
      </p:sp>
      <p:sp>
        <p:nvSpPr>
          <p:cNvPr id="4" name="Rectangle 3">
            <a:extLst>
              <a:ext uri="{FF2B5EF4-FFF2-40B4-BE49-F238E27FC236}">
                <a16:creationId xmlns:a16="http://schemas.microsoft.com/office/drawing/2014/main" id="{D6452BE8-C816-BD58-467A-E768BE405411}"/>
              </a:ext>
            </a:extLst>
          </p:cNvPr>
          <p:cNvSpPr/>
          <p:nvPr/>
        </p:nvSpPr>
        <p:spPr>
          <a:xfrm>
            <a:off x="18105584" y="7902263"/>
            <a:ext cx="8202070" cy="1728156"/>
          </a:xfrm>
          <a:prstGeom prst="rect">
            <a:avLst/>
          </a:prstGeom>
          <a:solidFill>
            <a:srgbClr val="39AD9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814D020A-FAE7-92D4-5B36-697FA18433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96787" y="8175098"/>
            <a:ext cx="1290632" cy="12906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87A74CF-334A-4A70-0E2F-11F23851ADA6}"/>
              </a:ext>
            </a:extLst>
          </p:cNvPr>
          <p:cNvSpPr txBox="1"/>
          <p:nvPr/>
        </p:nvSpPr>
        <p:spPr>
          <a:xfrm>
            <a:off x="19672030" y="8135317"/>
            <a:ext cx="6118753" cy="1661096"/>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Stanford Center for Health Education: </a:t>
            </a:r>
            <a:r>
              <a:rPr lang="en-US" sz="2800" i="0" dirty="0">
                <a:solidFill>
                  <a:schemeClr val="bg1"/>
                </a:solidFill>
                <a:effectLst/>
                <a:latin typeface="Times New Roman" panose="02020603050405020304" pitchFamily="18" charset="0"/>
                <a:cs typeface="Times New Roman" panose="02020603050405020304" pitchFamily="18" charset="0"/>
              </a:rPr>
              <a:t>Anorexia: 5 Common Myths Busted by an Eating Disorder Expert</a:t>
            </a:r>
          </a:p>
          <a:p>
            <a:pPr algn="ctr"/>
            <a:endParaRPr lang="en-US" sz="1794" dirty="0"/>
          </a:p>
        </p:txBody>
      </p:sp>
      <p:sp>
        <p:nvSpPr>
          <p:cNvPr id="23" name="Rectangle 22">
            <a:extLst>
              <a:ext uri="{FF2B5EF4-FFF2-40B4-BE49-F238E27FC236}">
                <a16:creationId xmlns:a16="http://schemas.microsoft.com/office/drawing/2014/main" id="{96C8AC93-1CD2-9A42-878C-6C8A6B381BE7}"/>
              </a:ext>
            </a:extLst>
          </p:cNvPr>
          <p:cNvSpPr/>
          <p:nvPr/>
        </p:nvSpPr>
        <p:spPr>
          <a:xfrm>
            <a:off x="9326415" y="16170118"/>
            <a:ext cx="8779169" cy="1728156"/>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HS OASH Region VII (@HHS_HealthReg7) / Twitter">
            <a:extLst>
              <a:ext uri="{FF2B5EF4-FFF2-40B4-BE49-F238E27FC236}">
                <a16:creationId xmlns:a16="http://schemas.microsoft.com/office/drawing/2014/main" id="{8966FCD1-597C-9B3D-FA8A-E9D82D6556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9161" y="16434031"/>
            <a:ext cx="1200330" cy="12003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731729-9143-3319-46B8-34C6AA9C7616}"/>
              </a:ext>
            </a:extLst>
          </p:cNvPr>
          <p:cNvSpPr txBox="1"/>
          <p:nvPr/>
        </p:nvSpPr>
        <p:spPr>
          <a:xfrm>
            <a:off x="10721297" y="16565988"/>
            <a:ext cx="6718658" cy="1200329"/>
          </a:xfrm>
          <a:prstGeom prst="rect">
            <a:avLst/>
          </a:prstGeom>
          <a:noFill/>
        </p:spPr>
        <p:txBody>
          <a:bodyPr wrap="square" rtlCol="0">
            <a:spAutoFit/>
          </a:bodyPr>
          <a:lstStyle/>
          <a:p>
            <a:pPr algn="ctr"/>
            <a:r>
              <a:rPr lang="en-US" sz="3600" b="0" i="0" dirty="0">
                <a:solidFill>
                  <a:schemeClr val="bg1"/>
                </a:solidFill>
                <a:effectLst/>
                <a:latin typeface="Times New Roman" panose="02020603050405020304" pitchFamily="18" charset="0"/>
                <a:cs typeface="Times New Roman" panose="02020603050405020304" pitchFamily="18" charset="0"/>
              </a:rPr>
              <a:t>The Office on Women's Health (OASH)</a:t>
            </a:r>
            <a:endParaRPr lang="en-US" sz="1794"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11961C2-117A-2C8C-E68A-E6BF2B1F888D}"/>
              </a:ext>
            </a:extLst>
          </p:cNvPr>
          <p:cNvSpPr txBox="1"/>
          <p:nvPr/>
        </p:nvSpPr>
        <p:spPr>
          <a:xfrm>
            <a:off x="10169326" y="18207147"/>
            <a:ext cx="6992686" cy="4708981"/>
          </a:xfrm>
          <a:prstGeom prst="rect">
            <a:avLst/>
          </a:prstGeom>
          <a:noFill/>
        </p:spPr>
        <p:txBody>
          <a:bodyPr wrap="square" rtlCol="0">
            <a:spAutoFit/>
          </a:bodyPr>
          <a:lstStyle/>
          <a:p>
            <a:pPr algn="just"/>
            <a:r>
              <a:rPr lang="en-US" sz="3000" b="0" i="0" dirty="0">
                <a:effectLst/>
                <a:latin typeface="Times New Roman" panose="02020603050405020304" pitchFamily="18" charset="0"/>
                <a:cs typeface="Times New Roman" panose="02020603050405020304" pitchFamily="18" charset="0"/>
              </a:rPr>
              <a:t>The Office on Women's Health, which is part of the U.S. Department of Health and Human Services, has a comprehensive website that addresses various aspects of preventing eating disorders, promoting healthy relationships with food, and body positivity. The website provides evidence-based information, resources, and tools for individuals, families, and healthcare professionals. You can access the website at: </a:t>
            </a:r>
            <a:endParaRPr lang="en-US" sz="30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5F547DA-4520-1E0D-6584-E10C48D8B16A}"/>
              </a:ext>
            </a:extLst>
          </p:cNvPr>
          <p:cNvSpPr/>
          <p:nvPr/>
        </p:nvSpPr>
        <p:spPr>
          <a:xfrm>
            <a:off x="1124346" y="24204694"/>
            <a:ext cx="8202070" cy="1728156"/>
          </a:xfrm>
          <a:prstGeom prst="rect">
            <a:avLst/>
          </a:prstGeom>
          <a:solidFill>
            <a:srgbClr val="39AD9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4442BB2E-C655-00F9-DA8F-8914B90BD3DE}"/>
              </a:ext>
            </a:extLst>
          </p:cNvPr>
          <p:cNvSpPr/>
          <p:nvPr/>
        </p:nvSpPr>
        <p:spPr>
          <a:xfrm>
            <a:off x="18105583" y="24204694"/>
            <a:ext cx="8202070" cy="1728156"/>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035" descr="A picture containing graphics, graphic design, font, symbol&#10;&#10;Description automatically generated">
            <a:extLst>
              <a:ext uri="{FF2B5EF4-FFF2-40B4-BE49-F238E27FC236}">
                <a16:creationId xmlns:a16="http://schemas.microsoft.com/office/drawing/2014/main" id="{E9C6B338-CEF6-E055-1EDA-12A59B461A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41954" y="24491995"/>
            <a:ext cx="1225505" cy="1225505"/>
          </a:xfrm>
          <a:prstGeom prst="rect">
            <a:avLst/>
          </a:prstGeom>
        </p:spPr>
      </p:pic>
      <p:sp>
        <p:nvSpPr>
          <p:cNvPr id="1037" name="TextBox 1036">
            <a:extLst>
              <a:ext uri="{FF2B5EF4-FFF2-40B4-BE49-F238E27FC236}">
                <a16:creationId xmlns:a16="http://schemas.microsoft.com/office/drawing/2014/main" id="{EB60D0DB-A0A6-038D-A1DC-A4DF7351A304}"/>
              </a:ext>
            </a:extLst>
          </p:cNvPr>
          <p:cNvSpPr txBox="1"/>
          <p:nvPr/>
        </p:nvSpPr>
        <p:spPr>
          <a:xfrm>
            <a:off x="19567459" y="24491995"/>
            <a:ext cx="6420941" cy="147643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Rise Up + Recover: An Eating Disorder Monitoring and Management Tool for Anorexia, Bulimia, Binge Eating, and EDNOS </a:t>
            </a:r>
          </a:p>
          <a:p>
            <a:pPr algn="ctr"/>
            <a:endParaRPr lang="en-US" sz="1794"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D4683D9-486E-19DD-DFBE-FFC95AA7CCAB}"/>
              </a:ext>
            </a:extLst>
          </p:cNvPr>
          <p:cNvSpPr txBox="1"/>
          <p:nvPr/>
        </p:nvSpPr>
        <p:spPr>
          <a:xfrm>
            <a:off x="2389704" y="24632053"/>
            <a:ext cx="6221953" cy="1196314"/>
          </a:xfrm>
          <a:prstGeom prst="rect">
            <a:avLst/>
          </a:prstGeom>
          <a:noFill/>
        </p:spPr>
        <p:txBody>
          <a:bodyPr wrap="square" rtlCol="0">
            <a:spAutoFit/>
          </a:bodyPr>
          <a:lstStyle/>
          <a:p>
            <a:pPr algn="ctr"/>
            <a:r>
              <a:rPr lang="en-US" sz="3600" b="0" i="0" dirty="0">
                <a:solidFill>
                  <a:schemeClr val="bg1"/>
                </a:solidFill>
                <a:effectLst/>
                <a:latin typeface="Times New Roman" panose="02020603050405020304" pitchFamily="18" charset="0"/>
                <a:cs typeface="Times New Roman" panose="02020603050405020304" pitchFamily="18" charset="0"/>
              </a:rPr>
              <a:t>The National Institute of Mental Health (NIMH)</a:t>
            </a:r>
            <a:endParaRPr lang="en-US" sz="1794" dirty="0">
              <a:solidFill>
                <a:schemeClr val="bg1"/>
              </a:solidFill>
              <a:latin typeface="Times New Roman" panose="02020603050405020304" pitchFamily="18" charset="0"/>
              <a:cs typeface="Times New Roman" panose="02020603050405020304" pitchFamily="18" charset="0"/>
            </a:endParaRPr>
          </a:p>
        </p:txBody>
      </p:sp>
      <p:pic>
        <p:nvPicPr>
          <p:cNvPr id="1038" name="Picture 4" descr="OASH Regional Offices | HHS.gov">
            <a:extLst>
              <a:ext uri="{FF2B5EF4-FFF2-40B4-BE49-F238E27FC236}">
                <a16:creationId xmlns:a16="http://schemas.microsoft.com/office/drawing/2014/main" id="{680A716A-5C4D-8F82-025C-B5B3E5B5B02B}"/>
              </a:ext>
            </a:extLst>
          </p:cNvPr>
          <p:cNvPicPr>
            <a:picLocks noChangeAspect="1" noChangeArrowheads="1"/>
          </p:cNvPicPr>
          <p:nvPr/>
        </p:nvPicPr>
        <p:blipFill>
          <a:blip r:embed="rId10">
            <a:alphaModFix amt="35000"/>
            <a:extLst>
              <a:ext uri="{28A0092B-C50C-407E-A947-70E740481C1C}">
                <a14:useLocalDpi xmlns:a14="http://schemas.microsoft.com/office/drawing/2010/main" val="0"/>
              </a:ext>
            </a:extLst>
          </a:blip>
          <a:srcRect/>
          <a:stretch>
            <a:fillRect/>
          </a:stretch>
        </p:blipFill>
        <p:spPr bwMode="auto">
          <a:xfrm>
            <a:off x="10266237" y="18090576"/>
            <a:ext cx="7173718" cy="4942121"/>
          </a:xfrm>
          <a:prstGeom prst="rect">
            <a:avLst/>
          </a:prstGeom>
          <a:noFill/>
          <a:extLst>
            <a:ext uri="{909E8E84-426E-40DD-AFC4-6F175D3DCCD1}">
              <a14:hiddenFill xmlns:a14="http://schemas.microsoft.com/office/drawing/2010/main">
                <a:solidFill>
                  <a:srgbClr val="FFFFFF"/>
                </a:solidFill>
              </a14:hiddenFill>
            </a:ext>
          </a:extLst>
        </p:spPr>
      </p:pic>
      <p:sp>
        <p:nvSpPr>
          <p:cNvPr id="1040" name="TextBox 1039">
            <a:extLst>
              <a:ext uri="{FF2B5EF4-FFF2-40B4-BE49-F238E27FC236}">
                <a16:creationId xmlns:a16="http://schemas.microsoft.com/office/drawing/2014/main" id="{89B76465-825B-8327-D2B0-EFC2DA68D18A}"/>
              </a:ext>
            </a:extLst>
          </p:cNvPr>
          <p:cNvSpPr txBox="1"/>
          <p:nvPr/>
        </p:nvSpPr>
        <p:spPr>
          <a:xfrm>
            <a:off x="18627622" y="26255726"/>
            <a:ext cx="6992686" cy="4708981"/>
          </a:xfrm>
          <a:prstGeom prst="rect">
            <a:avLst/>
          </a:prstGeom>
          <a:noFill/>
        </p:spPr>
        <p:txBody>
          <a:bodyPr wrap="square" rtlCol="0">
            <a:spAutoFit/>
          </a:bodyPr>
          <a:lstStyle/>
          <a:p>
            <a:pPr algn="just"/>
            <a:r>
              <a:rPr lang="en-US" sz="3000" b="0" i="0" dirty="0">
                <a:effectLst/>
                <a:latin typeface="Times New Roman" panose="02020603050405020304" pitchFamily="18" charset="0"/>
                <a:cs typeface="Times New Roman" panose="02020603050405020304" pitchFamily="18" charset="0"/>
              </a:rPr>
              <a:t>This app, available for both iOS and Android devices, offers support for individuals in eating disorder recovery or seeking to develop a healthier relationship with food and their bodies. It includes features such as meal tracking, journaling, coping skills, motivational messages, and connection to a supportive community. The app aims to promote self-care, mindfulness, and positive body image.</a:t>
            </a:r>
            <a:endParaRPr lang="en-US" sz="3000" dirty="0">
              <a:latin typeface="Times New Roman" panose="02020603050405020304" pitchFamily="18" charset="0"/>
              <a:cs typeface="Times New Roman" panose="02020603050405020304" pitchFamily="18" charset="0"/>
            </a:endParaRPr>
          </a:p>
        </p:txBody>
      </p:sp>
      <p:pic>
        <p:nvPicPr>
          <p:cNvPr id="1042" name="Picture 8" descr="10 superfoods to boost a healthy diet - Harvard Health">
            <a:extLst>
              <a:ext uri="{FF2B5EF4-FFF2-40B4-BE49-F238E27FC236}">
                <a16:creationId xmlns:a16="http://schemas.microsoft.com/office/drawing/2014/main" id="{FEE98BDD-B126-BFCC-DB80-939C6D39610E}"/>
              </a:ext>
            </a:extLst>
          </p:cNvPr>
          <p:cNvPicPr>
            <a:picLocks noChangeAspect="1" noChangeArrowheads="1"/>
          </p:cNvPicPr>
          <p:nvPr/>
        </p:nvPicPr>
        <p:blipFill>
          <a:blip r:embed="rId11">
            <a:alphaModFix amt="20000"/>
            <a:extLst>
              <a:ext uri="{28A0092B-C50C-407E-A947-70E740481C1C}">
                <a14:useLocalDpi xmlns:a14="http://schemas.microsoft.com/office/drawing/2010/main" val="0"/>
              </a:ext>
            </a:extLst>
          </a:blip>
          <a:srcRect/>
          <a:stretch>
            <a:fillRect/>
          </a:stretch>
        </p:blipFill>
        <p:spPr bwMode="auto">
          <a:xfrm>
            <a:off x="18705159" y="26283233"/>
            <a:ext cx="6992686" cy="5110273"/>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44563B27-DAAA-FBBA-6F6C-FB404955E79D}"/>
              </a:ext>
            </a:extLst>
          </p:cNvPr>
          <p:cNvSpPr/>
          <p:nvPr/>
        </p:nvSpPr>
        <p:spPr>
          <a:xfrm>
            <a:off x="1124346" y="15243675"/>
            <a:ext cx="8202069" cy="926443"/>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0" descr="Hyperlink Computer Icons Direct link, others, text, logo, number png |  PNGWing">
            <a:extLst>
              <a:ext uri="{FF2B5EF4-FFF2-40B4-BE49-F238E27FC236}">
                <a16:creationId xmlns:a16="http://schemas.microsoft.com/office/drawing/2014/main" id="{38B04183-9CD0-69E1-73F2-C129FB6C5A76}"/>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7174" y1="45435" x2="44239" y2="40543"/>
                        <a14:foregroundMark x1="44239" y1="40543" x2="37826" y2="41087"/>
                        <a14:foregroundMark x1="37826" y1="41087" x2="31522" y2="45109"/>
                        <a14:foregroundMark x1="31522" y1="45109" x2="20109" y2="63370"/>
                        <a14:foregroundMark x1="20109" y1="63370" x2="19348" y2="70543"/>
                        <a14:foregroundMark x1="19348" y1="70543" x2="27391" y2="75870"/>
                        <a14:foregroundMark x1="27391" y1="75870" x2="33261" y2="76087"/>
                        <a14:foregroundMark x1="33261" y1="76087" x2="41739" y2="75652"/>
                        <a14:foregroundMark x1="41739" y1="75652" x2="47391"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1250047" y="15304688"/>
            <a:ext cx="815105" cy="815105"/>
          </a:xfrm>
          <a:prstGeom prst="rect">
            <a:avLst/>
          </a:prstGeom>
          <a:noFill/>
          <a:extLst>
            <a:ext uri="{909E8E84-426E-40DD-AFC4-6F175D3DCCD1}">
              <a14:hiddenFill xmlns:a14="http://schemas.microsoft.com/office/drawing/2010/main">
                <a:solidFill>
                  <a:srgbClr val="FFFFFF"/>
                </a:solidFill>
              </a14:hiddenFill>
            </a:ext>
          </a:extLst>
        </p:spPr>
      </p:pic>
      <p:sp>
        <p:nvSpPr>
          <p:cNvPr id="1047" name="TextBox 1046">
            <a:extLst>
              <a:ext uri="{FF2B5EF4-FFF2-40B4-BE49-F238E27FC236}">
                <a16:creationId xmlns:a16="http://schemas.microsoft.com/office/drawing/2014/main" id="{58C4F08D-E5DD-8A01-24FD-8EAAA7696AF4}"/>
              </a:ext>
            </a:extLst>
          </p:cNvPr>
          <p:cNvSpPr txBox="1"/>
          <p:nvPr/>
        </p:nvSpPr>
        <p:spPr>
          <a:xfrm>
            <a:off x="1889069" y="15393324"/>
            <a:ext cx="7223225" cy="1477328"/>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https://www.nationaleatingdisorders.org/about-us/our-work</a:t>
            </a:r>
            <a:r>
              <a:rPr lang="en-US" sz="2400" dirty="0">
                <a:solidFill>
                  <a:schemeClr val="bg1"/>
                </a:solidFill>
                <a:latin typeface="Times New Roman" panose="02020603050405020304" pitchFamily="18" charset="0"/>
                <a:cs typeface="Times New Roman" panose="02020603050405020304" pitchFamily="18" charset="0"/>
              </a:rPr>
              <a:t>.</a:t>
            </a:r>
          </a:p>
          <a:p>
            <a:pPr algn="ctr"/>
            <a:endParaRPr lang="en-US" sz="24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1049" name="Rectangle 1048">
            <a:extLst>
              <a:ext uri="{FF2B5EF4-FFF2-40B4-BE49-F238E27FC236}">
                <a16:creationId xmlns:a16="http://schemas.microsoft.com/office/drawing/2014/main" id="{5CF05E91-ABDE-33A6-F97A-EF8F903873A5}"/>
              </a:ext>
            </a:extLst>
          </p:cNvPr>
          <p:cNvSpPr/>
          <p:nvPr/>
        </p:nvSpPr>
        <p:spPr>
          <a:xfrm>
            <a:off x="18105584" y="15243675"/>
            <a:ext cx="8202069" cy="926443"/>
          </a:xfrm>
          <a:prstGeom prst="rect">
            <a:avLst/>
          </a:prstGeom>
          <a:solidFill>
            <a:srgbClr val="39AD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extBox 1049">
            <a:extLst>
              <a:ext uri="{FF2B5EF4-FFF2-40B4-BE49-F238E27FC236}">
                <a16:creationId xmlns:a16="http://schemas.microsoft.com/office/drawing/2014/main" id="{28714CE9-12A7-6BA1-212D-6F11CC3025E2}"/>
              </a:ext>
            </a:extLst>
          </p:cNvPr>
          <p:cNvSpPr txBox="1"/>
          <p:nvPr/>
        </p:nvSpPr>
        <p:spPr>
          <a:xfrm>
            <a:off x="19589802" y="15349236"/>
            <a:ext cx="6200981" cy="1200329"/>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https://healtheducation.stanford.edu/</a:t>
            </a: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rPr>
              <a:t>  or </a:t>
            </a:r>
            <a:r>
              <a:rPr lang="en-US" sz="2400" dirty="0">
                <a:solidFill>
                  <a:schemeClr val="bg1"/>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www.youtube.com/watch?v=rFTwuYN9Wa8</a:t>
            </a: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051" name="Picture 10" descr="Hyperlink Computer Icons Direct link, others, text, logo, number png |  PNGWing">
            <a:extLst>
              <a:ext uri="{FF2B5EF4-FFF2-40B4-BE49-F238E27FC236}">
                <a16:creationId xmlns:a16="http://schemas.microsoft.com/office/drawing/2014/main" id="{2708C024-D192-8BD1-1A5E-13AA6298BD80}"/>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7174" y1="45435" x2="44239" y2="40543"/>
                        <a14:foregroundMark x1="44239" y1="40543" x2="37826" y2="41087"/>
                        <a14:foregroundMark x1="37826" y1="41087" x2="31522" y2="45109"/>
                        <a14:foregroundMark x1="31522" y1="45109" x2="20109" y2="63370"/>
                        <a14:foregroundMark x1="20109" y1="63370" x2="19348" y2="70543"/>
                        <a14:foregroundMark x1="19348" y1="70543" x2="27391" y2="75870"/>
                        <a14:foregroundMark x1="27391" y1="75870" x2="33261" y2="76087"/>
                        <a14:foregroundMark x1="33261" y1="76087" x2="41739" y2="75652"/>
                        <a14:foregroundMark x1="41739" y1="75652" x2="47391"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19048350" y="15341914"/>
            <a:ext cx="815105" cy="815105"/>
          </a:xfrm>
          <a:prstGeom prst="rect">
            <a:avLst/>
          </a:prstGeom>
          <a:noFill/>
          <a:extLst>
            <a:ext uri="{909E8E84-426E-40DD-AFC4-6F175D3DCCD1}">
              <a14:hiddenFill xmlns:a14="http://schemas.microsoft.com/office/drawing/2010/main">
                <a:solidFill>
                  <a:srgbClr val="FFFFFF"/>
                </a:solidFill>
              </a14:hiddenFill>
            </a:ext>
          </a:extLst>
        </p:spPr>
      </p:pic>
      <p:sp>
        <p:nvSpPr>
          <p:cNvPr id="1052" name="Rectangle 1051">
            <a:extLst>
              <a:ext uri="{FF2B5EF4-FFF2-40B4-BE49-F238E27FC236}">
                <a16:creationId xmlns:a16="http://schemas.microsoft.com/office/drawing/2014/main" id="{447A4E53-D243-E185-0173-8C91E5DD47CE}"/>
              </a:ext>
            </a:extLst>
          </p:cNvPr>
          <p:cNvSpPr/>
          <p:nvPr/>
        </p:nvSpPr>
        <p:spPr>
          <a:xfrm>
            <a:off x="9326415" y="23278251"/>
            <a:ext cx="8779167" cy="926443"/>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3" name="Picture 10" descr="Hyperlink Computer Icons Direct link, others, text, logo, number png |  PNGWing">
            <a:extLst>
              <a:ext uri="{FF2B5EF4-FFF2-40B4-BE49-F238E27FC236}">
                <a16:creationId xmlns:a16="http://schemas.microsoft.com/office/drawing/2014/main" id="{E811DA95-64DF-FA51-AEED-255BF0F125E7}"/>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7174" y1="45435" x2="44239" y2="40543"/>
                        <a14:foregroundMark x1="44239" y1="40543" x2="37826" y2="41087"/>
                        <a14:foregroundMark x1="37826" y1="41087" x2="31522" y2="45109"/>
                        <a14:foregroundMark x1="31522" y1="45109" x2="20109" y2="63370"/>
                        <a14:foregroundMark x1="20109" y1="63370" x2="19348" y2="70543"/>
                        <a14:foregroundMark x1="19348" y1="70543" x2="27391" y2="75870"/>
                        <a14:foregroundMark x1="27391" y1="75870" x2="33261" y2="76087"/>
                        <a14:foregroundMark x1="33261" y1="76087" x2="41739" y2="75652"/>
                        <a14:foregroundMark x1="41739" y1="75652" x2="47391"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9569161" y="23341570"/>
            <a:ext cx="815105" cy="815105"/>
          </a:xfrm>
          <a:prstGeom prst="rect">
            <a:avLst/>
          </a:prstGeom>
          <a:noFill/>
          <a:extLst>
            <a:ext uri="{909E8E84-426E-40DD-AFC4-6F175D3DCCD1}">
              <a14:hiddenFill xmlns:a14="http://schemas.microsoft.com/office/drawing/2010/main">
                <a:solidFill>
                  <a:srgbClr val="FFFFFF"/>
                </a:solidFill>
              </a14:hiddenFill>
            </a:ext>
          </a:extLst>
        </p:spPr>
      </p:pic>
      <p:sp>
        <p:nvSpPr>
          <p:cNvPr id="1054" name="TextBox 1053">
            <a:extLst>
              <a:ext uri="{FF2B5EF4-FFF2-40B4-BE49-F238E27FC236}">
                <a16:creationId xmlns:a16="http://schemas.microsoft.com/office/drawing/2014/main" id="{225A1F61-685A-B2B5-1361-F98A1DC9A62C}"/>
              </a:ext>
            </a:extLst>
          </p:cNvPr>
          <p:cNvSpPr txBox="1"/>
          <p:nvPr/>
        </p:nvSpPr>
        <p:spPr>
          <a:xfrm>
            <a:off x="10169326" y="23383999"/>
            <a:ext cx="7223225" cy="1107996"/>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https://www.womenshealth.gov/mental-health/mental-health-conditions/eating-disorders</a:t>
            </a: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1055" name="Rectangle 1054">
            <a:extLst>
              <a:ext uri="{FF2B5EF4-FFF2-40B4-BE49-F238E27FC236}">
                <a16:creationId xmlns:a16="http://schemas.microsoft.com/office/drawing/2014/main" id="{8C8E92E0-3D2C-9819-E614-7E997576567E}"/>
              </a:ext>
            </a:extLst>
          </p:cNvPr>
          <p:cNvSpPr/>
          <p:nvPr/>
        </p:nvSpPr>
        <p:spPr>
          <a:xfrm>
            <a:off x="18100467" y="31478351"/>
            <a:ext cx="8202069" cy="926443"/>
          </a:xfrm>
          <a:prstGeom prst="rect">
            <a:avLst/>
          </a:prstGeom>
          <a:solidFill>
            <a:srgbClr val="205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6" name="Picture 10" descr="Hyperlink Computer Icons Direct link, others, text, logo, number png |  PNGWing">
            <a:extLst>
              <a:ext uri="{FF2B5EF4-FFF2-40B4-BE49-F238E27FC236}">
                <a16:creationId xmlns:a16="http://schemas.microsoft.com/office/drawing/2014/main" id="{88C904D8-8BE0-A129-2B06-CA31383FB2DA}"/>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7174" y1="45435" x2="44239" y2="40543"/>
                        <a14:foregroundMark x1="44239" y1="40543" x2="37826" y2="41087"/>
                        <a14:foregroundMark x1="37826" y1="41087" x2="31522" y2="45109"/>
                        <a14:foregroundMark x1="31522" y1="45109" x2="20109" y2="63370"/>
                        <a14:foregroundMark x1="20109" y1="63370" x2="19348" y2="70543"/>
                        <a14:foregroundMark x1="19348" y1="70543" x2="27391" y2="75870"/>
                        <a14:foregroundMark x1="27391" y1="75870" x2="33261" y2="76087"/>
                        <a14:foregroundMark x1="33261" y1="76087" x2="41739" y2="75652"/>
                        <a14:foregroundMark x1="41739" y1="75652" x2="47391"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18220069" y="31590674"/>
            <a:ext cx="815105" cy="815105"/>
          </a:xfrm>
          <a:prstGeom prst="rect">
            <a:avLst/>
          </a:prstGeom>
          <a:noFill/>
          <a:extLst>
            <a:ext uri="{909E8E84-426E-40DD-AFC4-6F175D3DCCD1}">
              <a14:hiddenFill xmlns:a14="http://schemas.microsoft.com/office/drawing/2010/main">
                <a:solidFill>
                  <a:srgbClr val="FFFFFF"/>
                </a:solidFill>
              </a14:hiddenFill>
            </a:ext>
          </a:extLst>
        </p:spPr>
      </p:pic>
      <p:sp>
        <p:nvSpPr>
          <p:cNvPr id="1057" name="TextBox 1056">
            <a:extLst>
              <a:ext uri="{FF2B5EF4-FFF2-40B4-BE49-F238E27FC236}">
                <a16:creationId xmlns:a16="http://schemas.microsoft.com/office/drawing/2014/main" id="{1203D44D-AD7F-890F-0051-62A60990B409}"/>
              </a:ext>
            </a:extLst>
          </p:cNvPr>
          <p:cNvSpPr txBox="1"/>
          <p:nvPr/>
        </p:nvSpPr>
        <p:spPr>
          <a:xfrm>
            <a:off x="19245585" y="31651667"/>
            <a:ext cx="7067186" cy="923330"/>
          </a:xfrm>
          <a:prstGeom prst="rect">
            <a:avLst/>
          </a:prstGeom>
          <a:noFill/>
        </p:spPr>
        <p:txBody>
          <a:bodyPr wrap="square" rtlCol="0">
            <a:spAutoFit/>
          </a:bodyPr>
          <a:lstStyle/>
          <a:p>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18">
                  <a:extLst>
                    <a:ext uri="{A12FA001-AC4F-418D-AE19-62706E023703}">
                      <ahyp:hlinkClr xmlns:ahyp="http://schemas.microsoft.com/office/drawing/2018/hyperlinkcolor" val="tx"/>
                    </a:ext>
                  </a:extLst>
                </a:hlinkClick>
              </a:rPr>
              <a:t>https://apps.apple.com/us/app/rise-up-recover-an-eating-disorder-monitoring/id509287014</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61" name="Picture 14" descr="National Institute of Mental Health | Rockville MD">
            <a:extLst>
              <a:ext uri="{FF2B5EF4-FFF2-40B4-BE49-F238E27FC236}">
                <a16:creationId xmlns:a16="http://schemas.microsoft.com/office/drawing/2014/main" id="{C2B00E2F-E0DE-8AC9-98BC-BDCBF3731C8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7654" y="24605607"/>
            <a:ext cx="998280" cy="998280"/>
          </a:xfrm>
          <a:prstGeom prst="rect">
            <a:avLst/>
          </a:prstGeom>
          <a:noFill/>
          <a:extLst>
            <a:ext uri="{909E8E84-426E-40DD-AFC4-6F175D3DCCD1}">
              <a14:hiddenFill xmlns:a14="http://schemas.microsoft.com/office/drawing/2010/main">
                <a:solidFill>
                  <a:srgbClr val="FFFFFF"/>
                </a:solidFill>
              </a14:hiddenFill>
            </a:ext>
          </a:extLst>
        </p:spPr>
      </p:pic>
      <p:sp>
        <p:nvSpPr>
          <p:cNvPr id="1062" name="Rectangle 1061">
            <a:extLst>
              <a:ext uri="{FF2B5EF4-FFF2-40B4-BE49-F238E27FC236}">
                <a16:creationId xmlns:a16="http://schemas.microsoft.com/office/drawing/2014/main" id="{2D07FC1B-C949-F375-4282-78981EDE3301}"/>
              </a:ext>
            </a:extLst>
          </p:cNvPr>
          <p:cNvSpPr/>
          <p:nvPr/>
        </p:nvSpPr>
        <p:spPr>
          <a:xfrm>
            <a:off x="1129464" y="31511610"/>
            <a:ext cx="8202069" cy="926443"/>
          </a:xfrm>
          <a:prstGeom prst="rect">
            <a:avLst/>
          </a:prstGeom>
          <a:solidFill>
            <a:srgbClr val="39AD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3" name="Picture 10" descr="Hyperlink Computer Icons Direct link, others, text, logo, number png |  PNGWing">
            <a:extLst>
              <a:ext uri="{FF2B5EF4-FFF2-40B4-BE49-F238E27FC236}">
                <a16:creationId xmlns:a16="http://schemas.microsoft.com/office/drawing/2014/main" id="{34F625C9-EA75-7206-B941-1FC7A752A7A6}"/>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7174" y1="45435" x2="44239" y2="40543"/>
                        <a14:foregroundMark x1="44239" y1="40543" x2="37826" y2="41087"/>
                        <a14:foregroundMark x1="37826" y1="41087" x2="31522" y2="45109"/>
                        <a14:foregroundMark x1="31522" y1="45109" x2="20109" y2="63370"/>
                        <a14:foregroundMark x1="20109" y1="63370" x2="19348" y2="70543"/>
                        <a14:foregroundMark x1="19348" y1="70543" x2="27391" y2="75870"/>
                        <a14:foregroundMark x1="27391" y1="75870" x2="33261" y2="76087"/>
                        <a14:foregroundMark x1="33261" y1="76087" x2="41739" y2="75652"/>
                        <a14:foregroundMark x1="41739" y1="75652" x2="47391"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1737846" y="31567278"/>
            <a:ext cx="815105" cy="815105"/>
          </a:xfrm>
          <a:prstGeom prst="rect">
            <a:avLst/>
          </a:prstGeom>
          <a:noFill/>
          <a:extLst>
            <a:ext uri="{909E8E84-426E-40DD-AFC4-6F175D3DCCD1}">
              <a14:hiddenFill xmlns:a14="http://schemas.microsoft.com/office/drawing/2010/main">
                <a:solidFill>
                  <a:srgbClr val="FFFFFF"/>
                </a:solidFill>
              </a14:hiddenFill>
            </a:ext>
          </a:extLst>
        </p:spPr>
      </p:pic>
      <p:sp>
        <p:nvSpPr>
          <p:cNvPr id="1066" name="TextBox 1065">
            <a:extLst>
              <a:ext uri="{FF2B5EF4-FFF2-40B4-BE49-F238E27FC236}">
                <a16:creationId xmlns:a16="http://schemas.microsoft.com/office/drawing/2014/main" id="{9FD71A9C-6151-E15D-B2A2-B37C409845E6}"/>
              </a:ext>
            </a:extLst>
          </p:cNvPr>
          <p:cNvSpPr txBox="1"/>
          <p:nvPr/>
        </p:nvSpPr>
        <p:spPr>
          <a:xfrm>
            <a:off x="1439083" y="26066641"/>
            <a:ext cx="7479140" cy="5170646"/>
          </a:xfrm>
          <a:prstGeom prst="rect">
            <a:avLst/>
          </a:prstGeom>
          <a:noFill/>
        </p:spPr>
        <p:txBody>
          <a:bodyPr wrap="square" rtlCol="0">
            <a:spAutoFit/>
          </a:bodyPr>
          <a:lstStyle/>
          <a:p>
            <a:pPr algn="just"/>
            <a:r>
              <a:rPr lang="en-US" sz="3000" b="0" i="0" dirty="0">
                <a:effectLst/>
                <a:latin typeface="Times New Roman" panose="02020603050405020304" pitchFamily="18" charset="0"/>
                <a:cs typeface="Times New Roman" panose="02020603050405020304" pitchFamily="18" charset="0"/>
              </a:rPr>
              <a:t>The National Institute of Mental Health (NIMH), a part of the U.S. Department of Health and Human Services, has a dedicated section on their website that provides in-depth information on eating disorders. This section offers resources, research updates, and educational materials about various types of eating disorders, their symptoms, risk factors, treatment options, and prevention strategies. You can access the NIMH's website section on eating disorders at:</a:t>
            </a:r>
            <a:endParaRPr lang="en-US" sz="3000" dirty="0">
              <a:latin typeface="Times New Roman" panose="02020603050405020304" pitchFamily="18" charset="0"/>
              <a:cs typeface="Times New Roman" panose="02020603050405020304" pitchFamily="18" charset="0"/>
            </a:endParaRPr>
          </a:p>
        </p:txBody>
      </p:sp>
      <p:sp>
        <p:nvSpPr>
          <p:cNvPr id="1067" name="TextBox 1066">
            <a:extLst>
              <a:ext uri="{FF2B5EF4-FFF2-40B4-BE49-F238E27FC236}">
                <a16:creationId xmlns:a16="http://schemas.microsoft.com/office/drawing/2014/main" id="{DCE43BBC-1172-0464-AF86-1970EC74FC88}"/>
              </a:ext>
            </a:extLst>
          </p:cNvPr>
          <p:cNvSpPr txBox="1"/>
          <p:nvPr/>
        </p:nvSpPr>
        <p:spPr>
          <a:xfrm>
            <a:off x="2501975" y="31790165"/>
            <a:ext cx="7067186" cy="646331"/>
          </a:xfrm>
          <a:prstGeom prst="rect">
            <a:avLst/>
          </a:prstGeom>
          <a:noFill/>
        </p:spPr>
        <p:txBody>
          <a:bodyPr wrap="square" rtlCol="0">
            <a:spAutoFit/>
          </a:bodyPr>
          <a:lstStyle/>
          <a:p>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20">
                  <a:extLst>
                    <a:ext uri="{A12FA001-AC4F-418D-AE19-62706E023703}">
                      <ahyp:hlinkClr xmlns:ahyp="http://schemas.microsoft.com/office/drawing/2018/hyperlinkcolor" val="tx"/>
                    </a:ext>
                  </a:extLst>
                </a:hlinkClick>
              </a:rPr>
              <a:t>https://www.nimh.nih.gov/health/topics/eating-disorders</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68" name="Picture 16" descr="Five tips for a healthy diet - News | UAB">
            <a:extLst>
              <a:ext uri="{FF2B5EF4-FFF2-40B4-BE49-F238E27FC236}">
                <a16:creationId xmlns:a16="http://schemas.microsoft.com/office/drawing/2014/main" id="{622DFC86-8AE9-146D-D9B2-C6A338646BBF}"/>
              </a:ext>
            </a:extLst>
          </p:cNvPr>
          <p:cNvPicPr>
            <a:picLocks noChangeAspect="1" noChangeArrowheads="1"/>
          </p:cNvPicPr>
          <p:nvPr/>
        </p:nvPicPr>
        <p:blipFill>
          <a:blip r:embed="rId21">
            <a:alphaModFix amt="20000"/>
            <a:extLst>
              <a:ext uri="{28A0092B-C50C-407E-A947-70E740481C1C}">
                <a14:useLocalDpi xmlns:a14="http://schemas.microsoft.com/office/drawing/2010/main" val="0"/>
              </a:ext>
            </a:extLst>
          </a:blip>
          <a:srcRect/>
          <a:stretch>
            <a:fillRect/>
          </a:stretch>
        </p:blipFill>
        <p:spPr bwMode="auto">
          <a:xfrm>
            <a:off x="1347654" y="26034423"/>
            <a:ext cx="7449932" cy="50696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C4D1EA-7A2C-6BB5-B7E0-A6D130492CE7}"/>
              </a:ext>
            </a:extLst>
          </p:cNvPr>
          <p:cNvSpPr txBox="1"/>
          <p:nvPr/>
        </p:nvSpPr>
        <p:spPr>
          <a:xfrm>
            <a:off x="4882819" y="908008"/>
            <a:ext cx="21357080" cy="2862322"/>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Preventing eating disorders: </a:t>
            </a:r>
            <a:r>
              <a:rPr lang="en-US" sz="6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Educating about early intervention, fostering healthy relationships with food, and promoting body positivity.</a:t>
            </a:r>
            <a:endParaRPr lang="en-US" sz="6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18A032-CC39-25FB-A473-AA0203FD37A3}"/>
              </a:ext>
            </a:extLst>
          </p:cNvPr>
          <p:cNvSpPr txBox="1"/>
          <p:nvPr/>
        </p:nvSpPr>
        <p:spPr>
          <a:xfrm>
            <a:off x="5903854" y="4038676"/>
            <a:ext cx="19315009" cy="1815882"/>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Preventing eating disorders involves early intervention education, fostering healthy relationships with food, and promoting body positivity. These strategies aim to raise awareness of warning signs and risks, develop healthier attitudes towards food and bodies, and create a supportive environment. By prioritizing mental health and embracing balanced approaches, we can cultivate a society that values well-being and empowers individuals to maintain positive relationships with food and their bodies.</a:t>
            </a:r>
          </a:p>
        </p:txBody>
      </p:sp>
      <p:pic>
        <p:nvPicPr>
          <p:cNvPr id="1071" name="Picture 22" descr="Eating Disorder LA (@EatDisorderLA) / Twitter">
            <a:extLst>
              <a:ext uri="{FF2B5EF4-FFF2-40B4-BE49-F238E27FC236}">
                <a16:creationId xmlns:a16="http://schemas.microsoft.com/office/drawing/2014/main" id="{87E6321F-3DF2-A297-D95E-FED0DBC0D09C}"/>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ackgroundRemoval t="6885" b="93443" l="9180" r="89180">
                        <a14:foregroundMark x1="35410" y1="41639" x2="28197" y2="42623"/>
                        <a14:foregroundMark x1="36721" y1="14426" x2="41311" y2="15410"/>
                        <a14:foregroundMark x1="19672" y1="33443" x2="19672" y2="33443"/>
                        <a14:foregroundMark x1="18361" y1="70164" x2="25246" y2="80656"/>
                        <a14:foregroundMark x1="44262" y1="17049" x2="44262" y2="17049"/>
                        <a14:foregroundMark x1="52131" y1="9180" x2="52131" y2="9180"/>
                        <a14:foregroundMark x1="53770" y1="22951" x2="53770" y2="22951"/>
                        <a14:foregroundMark x1="50820" y1="7213" x2="50820" y2="7213"/>
                        <a14:foregroundMark x1="58689" y1="93443" x2="58689" y2="93443"/>
                        <a14:foregroundMark x1="44262" y1="70164" x2="44262" y2="70164"/>
                        <a14:foregroundMark x1="33443" y1="63934" x2="43934" y2="60000"/>
                        <a14:foregroundMark x1="35410" y1="61967" x2="53115" y2="43934"/>
                        <a14:foregroundMark x1="53115" y1="43934" x2="54426" y2="40000"/>
                        <a14:foregroundMark x1="47869" y1="36393" x2="30492" y2="32131"/>
                        <a14:foregroundMark x1="30492" y1="32131" x2="24262" y2="52459"/>
                        <a14:foregroundMark x1="24262" y1="52459" x2="27869" y2="69836"/>
                        <a14:foregroundMark x1="27869" y1="69836" x2="51148" y2="75082"/>
                        <a14:foregroundMark x1="51148" y1="75082" x2="57705" y2="59672"/>
                        <a14:foregroundMark x1="57705" y1="59672" x2="58361" y2="52459"/>
                        <a14:foregroundMark x1="52131" y1="37705" x2="29180" y2="29836"/>
                        <a14:foregroundMark x1="29180" y1="29836" x2="17705" y2="47541"/>
                        <a14:foregroundMark x1="19718" y1="61967" x2="21639" y2="75738"/>
                        <a14:foregroundMark x1="17705" y1="47541" x2="19718" y2="61967"/>
                        <a14:foregroundMark x1="21639" y1="75738" x2="43607" y2="83607"/>
                        <a14:foregroundMark x1="43607" y1="83607" x2="47213" y2="81967"/>
                        <a14:foregroundMark x1="74426" y1="33443" x2="70820" y2="82623"/>
                        <a14:foregroundMark x1="70820" y1="82623" x2="70820" y2="82623"/>
                        <a14:foregroundMark x1="35738" y1="89508" x2="43279" y2="88852"/>
                        <a14:foregroundMark x1="66230" y1="91475" x2="66230" y2="91475"/>
                        <a14:foregroundMark x1="79344" y1="74426" x2="79672" y2="64918"/>
                        <a14:foregroundMark x1="84262" y1="46557" x2="84262" y2="45902"/>
                        <a14:foregroundMark x1="80328" y1="35082" x2="79344" y2="58689"/>
                        <a14:foregroundMark x1="72131" y1="30492" x2="78689" y2="41967"/>
                        <a14:foregroundMark x1="72787" y1="30164" x2="79672" y2="41639"/>
                        <a14:foregroundMark x1="66885" y1="28197" x2="72787" y2="32131"/>
                        <a14:foregroundMark x1="78689" y1="71148" x2="66557" y2="87213"/>
                        <a14:foregroundMark x1="66557" y1="87213" x2="48852" y2="84918"/>
                        <a14:foregroundMark x1="46885" y1="90164" x2="68525" y2="87541"/>
                        <a14:foregroundMark x1="68525" y1="87541" x2="76721" y2="79016"/>
                        <a14:foregroundMark x1="62295" y1="92131" x2="62295" y2="92131"/>
                        <a14:foregroundMark x1="19017" y1="61967" x2="20328" y2="58033"/>
                        <a14:foregroundMark x1="17705" y1="65902" x2="17824" y2="65545"/>
                        <a14:foregroundMark x1="29836" y1="29180" x2="19016" y2="41639"/>
                        <a14:foregroundMark x1="19016" y1="41639" x2="14426" y2="53115"/>
                        <a14:foregroundMark x1="18558" y1="60337" x2="18361" y2="50492"/>
                        <a14:foregroundMark x1="18689" y1="66885" x2="18655" y2="65182"/>
                        <a14:foregroundMark x1="18361" y1="50492" x2="18689" y2="48525"/>
                        <a14:foregroundMark x1="16066" y1="59344" x2="18361" y2="41967"/>
                        <a14:foregroundMark x1="18361" y1="41967" x2="30820" y2="29836"/>
                        <a14:foregroundMark x1="30820" y1="29836" x2="39016" y2="28852"/>
                        <a14:foregroundMark x1="24590" y1="81967" x2="40656" y2="91803"/>
                        <a14:foregroundMark x1="40656" y1="91803" x2="43934" y2="91475"/>
                        <a14:foregroundMark x1="65902" y1="90820" x2="77705" y2="78689"/>
                        <a14:foregroundMark x1="77705" y1="78689" x2="84262" y2="44262"/>
                        <a14:foregroundMark x1="84262" y1="44262" x2="75410" y2="30164"/>
                        <a14:foregroundMark x1="75410" y1="30164" x2="62951" y2="28525"/>
                        <a14:foregroundMark x1="51803" y1="7541" x2="52787" y2="26230"/>
                        <a14:foregroundMark x1="80656" y1="74426" x2="85902" y2="53443"/>
                        <a14:foregroundMark x1="85902" y1="53443" x2="85574" y2="46230"/>
                        <a14:foregroundMark x1="39344" y1="31148" x2="54754" y2="35738"/>
                        <a14:backgroundMark x1="12459" y1="62951" x2="12459" y2="62951"/>
                        <a14:backgroundMark x1="14426" y1="61967" x2="14426" y2="61967"/>
                        <a14:backgroundMark x1="12459" y1="61967" x2="14754" y2="66885"/>
                        <a14:backgroundMark x1="14253" y1="65054" x2="14426" y2="65574"/>
                        <a14:backgroundMark x1="12787" y1="60656" x2="14211" y2="64928"/>
                      </a14:backgroundRemoval>
                    </a14:imgEffect>
                  </a14:imgLayer>
                </a14:imgProps>
              </a:ext>
              <a:ext uri="{28A0092B-C50C-407E-A947-70E740481C1C}">
                <a14:useLocalDpi xmlns:a14="http://schemas.microsoft.com/office/drawing/2010/main" val="0"/>
              </a:ext>
            </a:extLst>
          </a:blip>
          <a:srcRect/>
          <a:stretch>
            <a:fillRect/>
          </a:stretch>
        </p:blipFill>
        <p:spPr bwMode="auto">
          <a:xfrm>
            <a:off x="202240" y="355184"/>
            <a:ext cx="5499374" cy="5499374"/>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43423427-5782-0FEC-FD98-2993BB42A9DF}"/>
              </a:ext>
            </a:extLst>
          </p:cNvPr>
          <p:cNvSpPr txBox="1">
            <a:spLocks/>
          </p:cNvSpPr>
          <p:nvPr/>
        </p:nvSpPr>
        <p:spPr>
          <a:xfrm>
            <a:off x="10266237" y="24632053"/>
            <a:ext cx="7067186" cy="8034576"/>
          </a:xfrm>
          <a:prstGeom prst="rect">
            <a:avLst/>
          </a:prstGeom>
        </p:spPr>
        <p:txBody>
          <a:bodyPr vert="horz" lIns="91440" tIns="45720" rIns="91440" bIns="45720" rtlCol="0">
            <a:normAutofit/>
          </a:bodyPr>
          <a:lstStyle>
            <a:lvl1pPr marL="0" indent="0" algn="ctr" defTabSz="2743200" rtl="0" eaLnBrk="1" latinLnBrk="0" hangingPunct="1">
              <a:lnSpc>
                <a:spcPct val="90000"/>
              </a:lnSpc>
              <a:spcBef>
                <a:spcPts val="3000"/>
              </a:spcBef>
              <a:buFont typeface="Arial" panose="020B0604020202020204" pitchFamily="34" charset="0"/>
              <a:buNone/>
              <a:defRPr sz="7200" kern="1200">
                <a:solidFill>
                  <a:schemeClr val="tx1"/>
                </a:solidFill>
                <a:latin typeface="+mn-lt"/>
                <a:ea typeface="+mn-ea"/>
                <a:cs typeface="+mn-cs"/>
              </a:defRPr>
            </a:lvl1pPr>
            <a:lvl2pPr marL="1371600" indent="0" algn="ctr" defTabSz="2743200" rtl="0" eaLnBrk="1" latinLnBrk="0" hangingPunct="1">
              <a:lnSpc>
                <a:spcPct val="90000"/>
              </a:lnSpc>
              <a:spcBef>
                <a:spcPts val="1500"/>
              </a:spcBef>
              <a:buFont typeface="Arial" panose="020B0604020202020204" pitchFamily="34" charset="0"/>
              <a:buNone/>
              <a:defRPr sz="6000" kern="1200">
                <a:solidFill>
                  <a:schemeClr val="tx1"/>
                </a:solidFill>
                <a:latin typeface="+mn-lt"/>
                <a:ea typeface="+mn-ea"/>
                <a:cs typeface="+mn-cs"/>
              </a:defRPr>
            </a:lvl2pPr>
            <a:lvl3pPr marL="2743200" indent="0" algn="ctr" defTabSz="2743200" rtl="0" eaLnBrk="1" latinLnBrk="0" hangingPunct="1">
              <a:lnSpc>
                <a:spcPct val="90000"/>
              </a:lnSpc>
              <a:spcBef>
                <a:spcPts val="1500"/>
              </a:spcBef>
              <a:buFont typeface="Arial" panose="020B0604020202020204" pitchFamily="34" charset="0"/>
              <a:buNone/>
              <a:defRPr sz="5400" kern="1200">
                <a:solidFill>
                  <a:schemeClr val="tx1"/>
                </a:solidFill>
                <a:latin typeface="+mn-lt"/>
                <a:ea typeface="+mn-ea"/>
                <a:cs typeface="+mn-cs"/>
              </a:defRPr>
            </a:lvl3pPr>
            <a:lvl4pPr marL="4114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4pPr>
            <a:lvl5pPr marL="54864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5pPr>
            <a:lvl6pPr marL="68580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6pPr>
            <a:lvl7pPr marL="82296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7pPr>
            <a:lvl8pPr marL="96012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8pPr>
            <a:lvl9pPr marL="10972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9pPr>
          </a:lstStyle>
          <a:p>
            <a:r>
              <a:rPr lang="en-US" sz="4300" b="1" dirty="0">
                <a:latin typeface="Times New Roman" panose="02020603050405020304" pitchFamily="18" charset="0"/>
                <a:cs typeface="Times New Roman" panose="02020603050405020304" pitchFamily="18" charset="0"/>
              </a:rPr>
              <a:t>Reference</a:t>
            </a:r>
          </a:p>
          <a:p>
            <a:pPr algn="l"/>
            <a:r>
              <a:rPr lang="en-US" sz="1800" dirty="0">
                <a:latin typeface="Times New Roman" panose="02020603050405020304" pitchFamily="18" charset="0"/>
                <a:cs typeface="Times New Roman" panose="02020603050405020304" pitchFamily="18" charset="0"/>
              </a:rPr>
              <a:t>1. Healing the Hidden Wounds: Understanding the Intersection of Eating Disorders and PTSD. National Eating Disorders Association. June 12, 2023. Accessed July 4, 2023. </a:t>
            </a:r>
            <a:r>
              <a:rPr lang="en-US" sz="1800" dirty="0">
                <a:latin typeface="Times New Roman" panose="02020603050405020304" pitchFamily="18" charset="0"/>
                <a:cs typeface="Times New Roman" panose="02020603050405020304" pitchFamily="18" charset="0"/>
                <a:hlinkClick r:id="rId24"/>
              </a:rPr>
              <a:t>https://www.nationaleatingdisorders.org/blog/healing-hidden-wounds-understanding-intersection-eating-disorders-and-ptsd</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2. </a:t>
            </a:r>
            <a:r>
              <a:rPr lang="en-US" sz="1800" i="1" dirty="0">
                <a:latin typeface="Times New Roman" panose="02020603050405020304" pitchFamily="18" charset="0"/>
                <a:cs typeface="Times New Roman" panose="02020603050405020304" pitchFamily="18" charset="0"/>
              </a:rPr>
              <a:t>Anorexia: 5 Common Myths Busted by an Eating Disorder Expert | Stanford</a:t>
            </a:r>
            <a:r>
              <a:rPr lang="en-US" sz="1800" dirty="0">
                <a:latin typeface="Times New Roman" panose="02020603050405020304" pitchFamily="18" charset="0"/>
                <a:cs typeface="Times New Roman" panose="02020603050405020304" pitchFamily="18" charset="0"/>
              </a:rPr>
              <a:t>. YouTube; 2022. Accessed July 4, 2023. </a:t>
            </a:r>
            <a:r>
              <a:rPr lang="en-US" sz="1800" dirty="0">
                <a:latin typeface="Times New Roman" panose="02020603050405020304" pitchFamily="18" charset="0"/>
                <a:cs typeface="Times New Roman" panose="02020603050405020304" pitchFamily="18" charset="0"/>
                <a:hlinkClick r:id="rId25"/>
              </a:rPr>
              <a:t>https://www.youtube.com/watch?v=rFTwuYN9Wa8</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 3. Eating disorders. Eating disorders | Office on Women’s Health. Accessed July 4, 2023. </a:t>
            </a:r>
            <a:r>
              <a:rPr lang="en-US" sz="1800" dirty="0">
                <a:latin typeface="Times New Roman" panose="02020603050405020304" pitchFamily="18" charset="0"/>
                <a:cs typeface="Times New Roman" panose="02020603050405020304" pitchFamily="18" charset="0"/>
                <a:hlinkClick r:id="rId17"/>
              </a:rPr>
              <a:t>https://www.womenshealth.gov/mental-health/mental-health-conditions/eating-disorders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 4. L.L.C. RW. Rise up + recover: An eating disorder monitoring and management tool for anorexia, bulimia, binge eating, and </a:t>
            </a:r>
            <a:r>
              <a:rPr lang="en-US" sz="1800" dirty="0" err="1">
                <a:latin typeface="Times New Roman" panose="02020603050405020304" pitchFamily="18" charset="0"/>
                <a:cs typeface="Times New Roman" panose="02020603050405020304" pitchFamily="18" charset="0"/>
              </a:rPr>
              <a:t>ednos</a:t>
            </a:r>
            <a:r>
              <a:rPr lang="en-US" sz="1800" dirty="0">
                <a:latin typeface="Times New Roman" panose="02020603050405020304" pitchFamily="18" charset="0"/>
                <a:cs typeface="Times New Roman" panose="02020603050405020304" pitchFamily="18" charset="0"/>
              </a:rPr>
              <a:t>. App Store. February 19, 2013. Accessed July 4, 2023. </a:t>
            </a:r>
            <a:r>
              <a:rPr lang="en-US" sz="1800" dirty="0">
                <a:latin typeface="Times New Roman" panose="02020603050405020304" pitchFamily="18" charset="0"/>
                <a:cs typeface="Times New Roman" panose="02020603050405020304" pitchFamily="18" charset="0"/>
                <a:hlinkClick r:id="rId18"/>
              </a:rPr>
              <a:t>https://apps.apple.com/us/app/rise-up-recover-an-eating-disorder-monitoring/id509287014</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 5. Eating disorders. National Institute of Mental Health. Accessed July 4, 2023. </a:t>
            </a:r>
            <a:r>
              <a:rPr lang="en-US" sz="1800" dirty="0">
                <a:latin typeface="Times New Roman" panose="02020603050405020304" pitchFamily="18" charset="0"/>
                <a:cs typeface="Times New Roman" panose="02020603050405020304" pitchFamily="18" charset="0"/>
                <a:hlinkClick r:id="rId20"/>
              </a:rPr>
              <a:t>https://www.nimh.nih.gov/health/topics/eating-disorders</a:t>
            </a:r>
            <a:r>
              <a:rPr lang="en-US" sz="18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4400" dirty="0"/>
          </a:p>
          <a:p>
            <a:endParaRPr lang="en-US" dirty="0"/>
          </a:p>
          <a:p>
            <a:endParaRPr lang="en-US" dirty="0"/>
          </a:p>
          <a:p>
            <a:endParaRPr lang="en-US" dirty="0"/>
          </a:p>
          <a:p>
            <a:endParaRPr lang="en-US" dirty="0"/>
          </a:p>
        </p:txBody>
      </p:sp>
      <p:pic>
        <p:nvPicPr>
          <p:cNvPr id="18" name="Picture 2" descr="Diet Icon Healthy Food Icon Healthy Icon PNG, Clipart, Apple, Common Fig, Diet  Icon, Eating, Fruit">
            <a:extLst>
              <a:ext uri="{FF2B5EF4-FFF2-40B4-BE49-F238E27FC236}">
                <a16:creationId xmlns:a16="http://schemas.microsoft.com/office/drawing/2014/main" id="{D5E6C164-EDBD-D7C9-64AF-59143307BD66}"/>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727229" y="8754364"/>
            <a:ext cx="7620000" cy="6496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lthy food - Free food and restaurant icons">
            <a:extLst>
              <a:ext uri="{FF2B5EF4-FFF2-40B4-BE49-F238E27FC236}">
                <a16:creationId xmlns:a16="http://schemas.microsoft.com/office/drawing/2014/main" id="{E44FADE1-3679-34C9-F27F-6E7F3F2C643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14713" y="17273583"/>
            <a:ext cx="5787851" cy="57878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ealthy food - Free food icons">
            <a:extLst>
              <a:ext uri="{FF2B5EF4-FFF2-40B4-BE49-F238E27FC236}">
                <a16:creationId xmlns:a16="http://schemas.microsoft.com/office/drawing/2014/main" id="{A5236303-D372-31A1-F567-4D70CE867E8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315599" y="16803067"/>
            <a:ext cx="6475184" cy="64751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Paris For You - Healthy Food Icon Png - Free Transparent PNG Clipart Images  Download">
            <a:extLst>
              <a:ext uri="{FF2B5EF4-FFF2-40B4-BE49-F238E27FC236}">
                <a16:creationId xmlns:a16="http://schemas.microsoft.com/office/drawing/2014/main" id="{A08BBA80-5B1A-6E12-AAD4-64E79FE31E81}"/>
              </a:ext>
            </a:extLst>
          </p:cNvPr>
          <p:cNvPicPr>
            <a:picLocks noChangeAspect="1" noChangeArrowheads="1"/>
          </p:cNvPicPr>
          <p:nvPr/>
        </p:nvPicPr>
        <p:blipFill>
          <a:blip r:embed="rId30">
            <a:alphaModFix amt="35000"/>
            <a:extLst>
              <a:ext uri="{BEBA8EAE-BF5A-486C-A8C5-ECC9F3942E4B}">
                <a14:imgProps xmlns:a14="http://schemas.microsoft.com/office/drawing/2010/main">
                  <a14:imgLayer r:embed="rId31">
                    <a14:imgEffect>
                      <a14:backgroundRemoval t="9291" b="90541" l="10000" r="90000">
                        <a14:foregroundMark x1="52024" y1="10473" x2="46786" y2="9459"/>
                        <a14:foregroundMark x1="48690" y1="90541" x2="53810" y2="89358"/>
                      </a14:backgroundRemoval>
                    </a14:imgEffect>
                  </a14:imgLayer>
                </a14:imgProps>
              </a:ext>
              <a:ext uri="{28A0092B-C50C-407E-A947-70E740481C1C}">
                <a14:useLocalDpi xmlns:a14="http://schemas.microsoft.com/office/drawing/2010/main" val="0"/>
              </a:ext>
            </a:extLst>
          </a:blip>
          <a:srcRect/>
          <a:stretch>
            <a:fillRect/>
          </a:stretch>
        </p:blipFill>
        <p:spPr bwMode="auto">
          <a:xfrm>
            <a:off x="9526605" y="25429694"/>
            <a:ext cx="8404965" cy="654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915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2198</TotalTime>
  <Words>800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Rafael Brual</dc:creator>
  <cp:lastModifiedBy>Lee Rafael Brual</cp:lastModifiedBy>
  <cp:revision>28</cp:revision>
  <dcterms:created xsi:type="dcterms:W3CDTF">2023-06-30T17:31:42Z</dcterms:created>
  <dcterms:modified xsi:type="dcterms:W3CDTF">2023-07-04T20:26:33Z</dcterms:modified>
</cp:coreProperties>
</file>