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2ECDB8C-7FBB-47A7-929E-E68A04622D7D}">
  <a:tblStyle styleId="{A2ECDB8C-7FBB-47A7-929E-E68A04622D7D}"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3" Type="http://schemas.openxmlformats.org/officeDocument/2006/relationships/slide" Target="slides/slide78.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Rectifier_%28neural_networks%29"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Part 3.a:  Components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92100" lvl="0" marL="457200" rtl="0">
              <a:lnSpc>
                <a:spcPct val="115000"/>
              </a:lnSpc>
              <a:spcBef>
                <a:spcPts val="0"/>
              </a:spcBef>
              <a:spcAft>
                <a:spcPts val="1600"/>
              </a:spcAft>
              <a:buClr>
                <a:schemeClr val="dk2"/>
              </a:buClr>
              <a:buSzPct val="100000"/>
            </a:pPr>
            <a:r>
              <a:rPr lang="en" sz="1000">
                <a:solidFill>
                  <a:schemeClr val="dk2"/>
                </a:solidFill>
              </a:rPr>
              <a:t>Analogous to tuning to a station on an analog radio:  dial knob until sound is clearest</a:t>
            </a:r>
          </a:p>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Explain tensor, where name comes from</a:t>
            </a:r>
          </a:p>
          <a:p>
            <a:pPr lvl="0">
              <a:spcBef>
                <a:spcPts val="0"/>
              </a:spcBef>
              <a:buNone/>
            </a:pPr>
            <a:r>
              <a:rPr lang="en"/>
              <a:t>Python is an imperative language, but here we are using it to solve a dataflow problem</a:t>
            </a:r>
          </a:p>
          <a:p>
            <a:pPr lvl="0">
              <a:spcBef>
                <a:spcPts val="0"/>
              </a:spcBef>
              <a:buNone/>
            </a:pPr>
            <a:r>
              <a:rPr lang="en"/>
              <a:t>A functional language like R or Scala would be more natural</a:t>
            </a:r>
          </a:p>
          <a:p>
            <a:pPr lvl="0">
              <a:spcBef>
                <a:spcPts val="0"/>
              </a:spcBef>
              <a:buNone/>
            </a:pPr>
            <a:r>
              <a:rPr lang="en"/>
              <a:t>Given this, a TensorFlow program in Python will feel a little different from a typical Python program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Python API guide: group by logical functionality, useful for finding what you need</a:t>
            </a:r>
          </a:p>
          <a:p>
            <a:pPr lvl="0">
              <a:spcBef>
                <a:spcPts val="0"/>
              </a:spcBef>
              <a:buNone/>
            </a:pPr>
            <a:r>
              <a:t/>
            </a:r>
            <a:endParaRPr/>
          </a:p>
          <a:p>
            <a:pPr lvl="0">
              <a:spcBef>
                <a:spcPts val="0"/>
              </a:spcBef>
              <a:buNone/>
            </a:pPr>
            <a:r>
              <a:rPr lang="en"/>
              <a:t>The module list:  good for reference, finding out what the call needs and does </a:t>
            </a:r>
          </a:p>
          <a:p>
            <a:pPr lvl="0">
              <a:spcBef>
                <a:spcPts val="0"/>
              </a:spcBef>
              <a:buNone/>
            </a:pPr>
            <a:r>
              <a:rPr lang="en"/>
              <a:t>Each module has an overview section, listing the API with some explanation</a:t>
            </a:r>
          </a:p>
          <a:p>
            <a:pPr indent="-228600" lvl="0" marL="457200" rtl="0">
              <a:spcBef>
                <a:spcPts val="0"/>
              </a:spcBef>
              <a:buAutoNum type="arabicPeriod"/>
            </a:pPr>
            <a:r>
              <a:rPr lang="en"/>
              <a:t>Classes</a:t>
            </a:r>
          </a:p>
          <a:p>
            <a:pPr indent="-228600" lvl="0" marL="457200" rtl="0">
              <a:spcBef>
                <a:spcPts val="0"/>
              </a:spcBef>
              <a:buAutoNum type="arabicPeriod"/>
            </a:pPr>
            <a:r>
              <a:rPr lang="en"/>
              <a:t>Functions</a:t>
            </a:r>
          </a:p>
          <a:p>
            <a:pPr lvl="0">
              <a:spcBef>
                <a:spcPts val="0"/>
              </a:spcBef>
              <a:buNone/>
            </a:pPr>
            <a:r>
              <a:rPr lang="en"/>
              <a:t>Each API link show the implementation code, document and API description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Describe hand-out</a:t>
            </a:r>
          </a:p>
          <a:p>
            <a:pPr lvl="0">
              <a:spcBef>
                <a:spcPts val="0"/>
              </a:spcBef>
              <a:buNone/>
            </a:pPr>
            <a:r>
              <a:rPr lang="en"/>
              <a:t>Code is based on TensorFlow site</a:t>
            </a:r>
          </a:p>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150">
                <a:solidFill>
                  <a:schemeClr val="dk1"/>
                </a:solidFill>
              </a:rPr>
              <a:t>Imports + Download + Read MNIST data to a local directory</a:t>
            </a:r>
          </a:p>
          <a:p>
            <a:pPr lvl="0" rtl="0">
              <a:spcBef>
                <a:spcPts val="0"/>
              </a:spcBef>
              <a:buNone/>
            </a:pPr>
            <a:r>
              <a:rPr lang="en" sz="1150">
                <a:solidFill>
                  <a:srgbClr val="222222"/>
                </a:solidFill>
              </a:rPr>
              <a:t>code-00-ReadData.py</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150">
                <a:solidFill>
                  <a:srgbClr val="222222"/>
                </a:solidFill>
              </a:rPr>
              <a:t>Define placeholder as input for character image and label</a:t>
            </a:r>
          </a:p>
          <a:p>
            <a:pPr lvl="0">
              <a:spcBef>
                <a:spcPts val="0"/>
              </a:spcBef>
              <a:buNone/>
            </a:pPr>
            <a:r>
              <a:rPr lang="en" sz="1150">
                <a:solidFill>
                  <a:schemeClr val="dk1"/>
                </a:solidFill>
              </a:rPr>
              <a:t>code-01-Placeholders.py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69850" lvl="0" marL="101600" marR="101600" rtl="0">
              <a:lnSpc>
                <a:spcPct val="115000"/>
              </a:lnSpc>
              <a:spcBef>
                <a:spcPts val="0"/>
              </a:spcBef>
              <a:buClr>
                <a:schemeClr val="dk1"/>
              </a:buClr>
              <a:buSzPct val="91666"/>
              <a:buFont typeface="Arial"/>
              <a:buNone/>
            </a:pPr>
            <a:r>
              <a:rPr lang="en" sz="1150">
                <a:solidFill>
                  <a:schemeClr val="dk1"/>
                </a:solidFill>
              </a:rPr>
              <a:t>Define initial set of weight and bias:  arrays of size 784 and 10</a:t>
            </a:r>
          </a:p>
          <a:p>
            <a:pPr indent="0" lvl="0" marL="101600" marR="101600" rtl="0">
              <a:lnSpc>
                <a:spcPct val="115000"/>
              </a:lnSpc>
              <a:spcBef>
                <a:spcPts val="0"/>
              </a:spcBef>
              <a:buNone/>
            </a:pPr>
            <a:r>
              <a:rPr lang="en" sz="1150">
                <a:solidFill>
                  <a:schemeClr val="dk1"/>
                </a:solidFill>
              </a:rPr>
              <a:t>To process a set of image at a time, add a second dimension but leave it as undefined</a:t>
            </a:r>
          </a:p>
          <a:p>
            <a:pPr indent="0" lvl="0" marL="101600" marR="101600" rtl="0">
              <a:lnSpc>
                <a:spcPct val="115000"/>
              </a:lnSpc>
              <a:spcBef>
                <a:spcPts val="0"/>
              </a:spcBef>
              <a:buNone/>
            </a:pPr>
            <a:r>
              <a:rPr lang="en" sz="1150">
                <a:solidFill>
                  <a:schemeClr val="dk1"/>
                </a:solidFill>
              </a:rPr>
              <a:t>code-02-VariableFunctions.py</a:t>
            </a:r>
          </a:p>
          <a:p>
            <a:pPr indent="0" lvl="0" marL="101600" marR="101600" rtl="0">
              <a:lnSpc>
                <a:spcPct val="115000"/>
              </a:lnSpc>
              <a:spcBef>
                <a:spcPts val="0"/>
              </a:spcBef>
              <a:buNone/>
            </a:pPr>
            <a:r>
              <a:t/>
            </a:r>
            <a:endParaRPr sz="1150">
              <a:solidFill>
                <a:schemeClr val="dk1"/>
              </a:solidFill>
            </a:endParaRPr>
          </a:p>
          <a:p>
            <a:pPr indent="0" lvl="0" marL="101600" marR="101600" rtl="0">
              <a:lnSpc>
                <a:spcPct val="115000"/>
              </a:lnSpc>
              <a:spcBef>
                <a:spcPts val="0"/>
              </a:spcBef>
              <a:buNone/>
            </a:pPr>
            <a:r>
              <a:rPr lang="en">
                <a:solidFill>
                  <a:schemeClr val="dk1"/>
                </a:solidFill>
              </a:rPr>
              <a:t>One should generally initialize weights with a small amount of noise for symmetry breaking, and to prevent 0 gradients. Since we're using</a:t>
            </a:r>
            <a:r>
              <a:rPr lang="en">
                <a:solidFill>
                  <a:schemeClr val="dk1"/>
                </a:solidFill>
                <a:hlinkClick r:id="rId2"/>
              </a:rPr>
              <a:t> </a:t>
            </a:r>
            <a:r>
              <a:rPr lang="en">
                <a:solidFill>
                  <a:schemeClr val="dk1"/>
                </a:solidFill>
              </a:rPr>
              <a:t>ReLu neurons, it is also good practice to initialize them with a slightly positive initial bias to avoid "dead neurons"</a:t>
            </a:r>
          </a:p>
          <a:p>
            <a:pPr indent="0" lvl="0" marL="101600" marR="101600" rtl="0">
              <a:lnSpc>
                <a:spcPct val="115000"/>
              </a:lnSpc>
              <a:spcBef>
                <a:spcPts val="0"/>
              </a:spcBef>
              <a:buNone/>
            </a:pPr>
            <a:r>
              <a:t/>
            </a:r>
            <a:endParaRPr>
              <a:solidFill>
                <a:schemeClr val="dk1"/>
              </a:solidFill>
            </a:endParaRPr>
          </a:p>
          <a:p>
            <a:pPr indent="0" lvl="0" marL="101600" marR="101600" rtl="0">
              <a:lnSpc>
                <a:spcPct val="115000"/>
              </a:lnSpc>
              <a:spcBef>
                <a:spcPts val="0"/>
              </a:spcBef>
              <a:buNone/>
            </a:pPr>
            <a:r>
              <a:rPr lang="en">
                <a:solidFill>
                  <a:schemeClr val="dk1"/>
                </a:solidFill>
              </a:rPr>
              <a:t>Tf.truncated_normal is a function that produces random values following the normal (Gaussian) distribution between -2*stddev and +2*stddev</a:t>
            </a:r>
          </a:p>
          <a:p>
            <a:pPr indent="-69850" lvl="0" marL="101600" marR="101600" rtl="0">
              <a:lnSpc>
                <a:spcPct val="115000"/>
              </a:lnSpc>
              <a:spcBef>
                <a:spcPts val="0"/>
              </a:spcBef>
              <a:buClr>
                <a:schemeClr val="dk1"/>
              </a:buClr>
              <a:buSzPct val="91666"/>
              <a:buFont typeface="Arial"/>
              <a:buNone/>
            </a:pPr>
            <a:r>
              <a:t/>
            </a:r>
            <a:endParaRPr sz="1150">
              <a:solidFill>
                <a:schemeClr val="dk1"/>
              </a:solidFill>
            </a:endParaRPr>
          </a:p>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69850" lvl="0" marL="101600" marR="101600" rtl="0">
              <a:lnSpc>
                <a:spcPct val="115000"/>
              </a:lnSpc>
              <a:spcBef>
                <a:spcPts val="0"/>
              </a:spcBef>
              <a:buClr>
                <a:schemeClr val="dk1"/>
              </a:buClr>
              <a:buSzPct val="91666"/>
              <a:buFont typeface="Arial"/>
              <a:buNone/>
            </a:pPr>
            <a:r>
              <a:rPr lang="en" sz="1150">
                <a:solidFill>
                  <a:schemeClr val="dk1"/>
                </a:solidFill>
              </a:rPr>
              <a:t>Simple regression model:  just multiply weight, add bias (softmax)</a:t>
            </a:r>
          </a:p>
          <a:p>
            <a:pPr indent="-69850" lvl="0" marL="101600" marR="101600" rtl="0">
              <a:lnSpc>
                <a:spcPct val="115000"/>
              </a:lnSpc>
              <a:spcBef>
                <a:spcPts val="0"/>
              </a:spcBef>
              <a:buClr>
                <a:schemeClr val="dk1"/>
              </a:buClr>
              <a:buSzPct val="91666"/>
              <a:buFont typeface="Arial"/>
              <a:buNone/>
            </a:pPr>
            <a:r>
              <a:rPr lang="en" sz="1150">
                <a:solidFill>
                  <a:schemeClr val="dk1"/>
                </a:solidFill>
              </a:rPr>
              <a:t>Choose: </a:t>
            </a:r>
          </a:p>
          <a:p>
            <a:pPr indent="-301625" lvl="0" marL="558800" marR="101600" rtl="0">
              <a:lnSpc>
                <a:spcPct val="115000"/>
              </a:lnSpc>
              <a:spcBef>
                <a:spcPts val="0"/>
              </a:spcBef>
              <a:buClr>
                <a:srgbClr val="222222"/>
              </a:buClr>
              <a:buSzPct val="95833"/>
              <a:buAutoNum type="arabicPeriod"/>
            </a:pPr>
            <a:r>
              <a:rPr lang="en" sz="1150">
                <a:solidFill>
                  <a:schemeClr val="dk1"/>
                </a:solidFill>
              </a:rPr>
              <a:t>loss function:  how far off is the prediction from the label</a:t>
            </a:r>
          </a:p>
          <a:p>
            <a:pPr indent="-301625" lvl="0" marL="558800" marR="101600" rtl="0">
              <a:lnSpc>
                <a:spcPct val="115000"/>
              </a:lnSpc>
              <a:spcBef>
                <a:spcPts val="0"/>
              </a:spcBef>
              <a:buClr>
                <a:srgbClr val="222222"/>
              </a:buClr>
              <a:buSzPct val="95833"/>
              <a:buAutoNum type="arabicPeriod"/>
            </a:pPr>
            <a:r>
              <a:rPr lang="en" sz="1150">
                <a:solidFill>
                  <a:schemeClr val="dk1"/>
                </a:solidFill>
              </a:rPr>
              <a:t>optimizer algorithm:  how to </a:t>
            </a:r>
          </a:p>
          <a:p>
            <a:pPr lvl="0" marR="101600" rtl="0">
              <a:lnSpc>
                <a:spcPct val="115000"/>
              </a:lnSpc>
              <a:spcBef>
                <a:spcPts val="0"/>
              </a:spcBef>
              <a:buNone/>
            </a:pPr>
            <a:r>
              <a:t/>
            </a:r>
            <a:endParaRPr sz="1150">
              <a:solidFill>
                <a:schemeClr val="dk1"/>
              </a:solidFill>
            </a:endParaRPr>
          </a:p>
          <a:p>
            <a:pPr lvl="0" marR="101600" rtl="0">
              <a:lnSpc>
                <a:spcPct val="115000"/>
              </a:lnSpc>
              <a:spcBef>
                <a:spcPts val="0"/>
              </a:spcBef>
              <a:buNone/>
            </a:pPr>
            <a:r>
              <a:rPr lang="en" sz="1150">
                <a:solidFill>
                  <a:srgbClr val="222222"/>
                </a:solidFill>
              </a:rPr>
              <a:t>code-03-ModelLossOptimizer.py</a:t>
            </a:r>
          </a:p>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150">
                <a:solidFill>
                  <a:srgbClr val="222222"/>
                </a:solidFill>
              </a:rPr>
              <a:t>Define our accuracy using average of correct cases</a:t>
            </a:r>
          </a:p>
          <a:p>
            <a:pPr lvl="0">
              <a:spcBef>
                <a:spcPts val="0"/>
              </a:spcBef>
              <a:buNone/>
            </a:pPr>
            <a:r>
              <a:rPr lang="en" sz="1150">
                <a:solidFill>
                  <a:srgbClr val="222222"/>
                </a:solidFill>
              </a:rPr>
              <a:t>code-04-DefineAccuracy.py</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150">
                <a:solidFill>
                  <a:srgbClr val="222222"/>
                </a:solidFill>
              </a:rPr>
              <a:t>Run graph:  connect to session</a:t>
            </a:r>
          </a:p>
          <a:p>
            <a:pPr lvl="0">
              <a:spcBef>
                <a:spcPts val="0"/>
              </a:spcBef>
              <a:buNone/>
            </a:pPr>
            <a:r>
              <a:rPr lang="en" sz="1150">
                <a:solidFill>
                  <a:srgbClr val="222222"/>
                </a:solidFill>
              </a:rPr>
              <a:t>code-05-RunGraphWithError.py</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91666"/>
              <a:buFont typeface="Arial"/>
              <a:buNone/>
            </a:pPr>
            <a:r>
              <a:rPr lang="en" sz="1150">
                <a:solidFill>
                  <a:srgbClr val="222222"/>
                </a:solidFill>
              </a:rPr>
              <a:t>code-05-RunGraphWithError.py</a:t>
            </a:r>
          </a:p>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69850" lvl="0" marL="0" marR="101600" rtl="0">
              <a:lnSpc>
                <a:spcPct val="115000"/>
              </a:lnSpc>
              <a:spcBef>
                <a:spcPts val="0"/>
              </a:spcBef>
              <a:buClr>
                <a:schemeClr val="dk1"/>
              </a:buClr>
              <a:buSzPct val="91666"/>
              <a:buFont typeface="Arial"/>
              <a:buNone/>
            </a:pPr>
            <a:r>
              <a:rPr lang="en" sz="1150">
                <a:solidFill>
                  <a:schemeClr val="dk1"/>
                </a:solidFill>
              </a:rPr>
              <a:t>Forgot to initialize variable, see errors in runtime</a:t>
            </a:r>
          </a:p>
          <a:p>
            <a:pPr indent="-69850" lvl="0" marL="0" marR="101600" rtl="0">
              <a:lnSpc>
                <a:spcPct val="115000"/>
              </a:lnSpc>
              <a:spcBef>
                <a:spcPts val="0"/>
              </a:spcBef>
              <a:buClr>
                <a:schemeClr val="dk1"/>
              </a:buClr>
              <a:buSzPct val="91666"/>
              <a:buFont typeface="Arial"/>
              <a:buNone/>
            </a:pPr>
            <a:r>
              <a:rPr lang="en" sz="1150">
                <a:solidFill>
                  <a:schemeClr val="dk1"/>
                </a:solidFill>
              </a:rPr>
              <a:t>add variable initialization: softmax version running correctly</a:t>
            </a:r>
          </a:p>
          <a:p>
            <a:pPr lvl="0">
              <a:spcBef>
                <a:spcPts val="0"/>
              </a:spcBef>
              <a:buNone/>
            </a:pPr>
            <a:r>
              <a:t/>
            </a:r>
            <a:endParaRPr sz="1150">
              <a:solidFill>
                <a:srgbClr val="222222"/>
              </a:solidFill>
            </a:endParaRPr>
          </a:p>
          <a:p>
            <a:pPr lvl="0">
              <a:spcBef>
                <a:spcPts val="0"/>
              </a:spcBef>
              <a:buNone/>
            </a:pPr>
            <a:r>
              <a:rPr lang="en" sz="1150">
                <a:solidFill>
                  <a:srgbClr val="222222"/>
                </a:solidFill>
              </a:rPr>
              <a:t>code-06-WorkingBasic.py</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0" lvl="0" marL="0" marR="101600" rtl="0">
              <a:lnSpc>
                <a:spcPct val="115000"/>
              </a:lnSpc>
              <a:spcBef>
                <a:spcPts val="0"/>
              </a:spcBef>
              <a:buNone/>
            </a:pPr>
            <a:r>
              <a:rPr lang="en" sz="1150">
                <a:solidFill>
                  <a:schemeClr val="dk1"/>
                </a:solidFill>
              </a:rPr>
              <a:t>Update batch size from 1 to 100. </a:t>
            </a:r>
          </a:p>
          <a:p>
            <a:pPr indent="-69850" lvl="0" marL="0" marR="101600" rtl="0">
              <a:lnSpc>
                <a:spcPct val="115000"/>
              </a:lnSpc>
              <a:spcBef>
                <a:spcPts val="0"/>
              </a:spcBef>
              <a:buClr>
                <a:schemeClr val="dk1"/>
              </a:buClr>
              <a:buSzPct val="91666"/>
              <a:buFont typeface="Arial"/>
              <a:buNone/>
            </a:pPr>
            <a:r>
              <a:rPr lang="en" sz="1150"/>
              <a:t>Add logging to every 100th iteration in the training process</a:t>
            </a:r>
          </a:p>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code-07-IncreasedBatchDebug.py</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AutoNum type="arabicPeriod"/>
            </a:pPr>
            <a:r>
              <a:rPr lang="en"/>
              <a:t>Most construct has “name” as a parameter, add them to make it easier to read, replace the autogenerated name</a:t>
            </a:r>
          </a:p>
          <a:p>
            <a:pPr indent="-228600" lvl="0" marL="457200" rtl="0">
              <a:spcBef>
                <a:spcPts val="0"/>
              </a:spcBef>
              <a:buAutoNum type="arabicPeriod"/>
            </a:pPr>
            <a:r>
              <a:rPr lang="en"/>
              <a:t>Python construct “with”, use tf.name_scope() to group nodes</a:t>
            </a:r>
          </a:p>
          <a:p>
            <a:pPr indent="-228600" lvl="0" marL="457200">
              <a:spcBef>
                <a:spcPts val="0"/>
              </a:spcBef>
              <a:buAutoNum type="arabicPeriod"/>
            </a:pPr>
            <a:r>
              <a:rPr b="1" lang="en">
                <a:solidFill>
                  <a:schemeClr val="dk1"/>
                </a:solidFill>
              </a:rPr>
              <a:t>The better your name scopes, the better your visualization</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7" name="Shape 3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Andrew Ng is AI professor at Stanford, head of Baidu AI division</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t/>
            </a:r>
            <a:endParaRPr/>
          </a:p>
          <a:p>
            <a:pPr lvl="0">
              <a:spcBef>
                <a:spcPts val="0"/>
              </a:spcBef>
              <a:buNone/>
            </a:pPr>
            <a:r>
              <a:rPr lang="en"/>
              <a:t>Always have a way out:  bigger model, more data</a:t>
            </a:r>
          </a:p>
          <a:p>
            <a:pPr lvl="0">
              <a:spcBef>
                <a:spcPts val="0"/>
              </a:spcBef>
              <a:buNone/>
            </a:pPr>
            <a:r>
              <a:rPr lang="en"/>
              <a:t>Used to have to worry about trade-off between bias and variance</a:t>
            </a:r>
          </a:p>
          <a:p>
            <a:pPr lvl="0">
              <a:spcBef>
                <a:spcPts val="0"/>
              </a:spcBef>
              <a:buNone/>
            </a:pPr>
            <a:r>
              <a:t/>
            </a:r>
            <a:endParaRPr/>
          </a:p>
          <a:p>
            <a:pPr lvl="0" rtl="0">
              <a:lnSpc>
                <a:spcPct val="115000"/>
              </a:lnSpc>
              <a:spcBef>
                <a:spcPts val="0"/>
              </a:spcBef>
              <a:spcAft>
                <a:spcPts val="1600"/>
              </a:spcAft>
              <a:buClr>
                <a:schemeClr val="dk1"/>
              </a:buClr>
              <a:buSzPct val="100000"/>
              <a:buFont typeface="Arial"/>
              <a:buNone/>
            </a:pPr>
            <a:r>
              <a:rPr lang="en">
                <a:solidFill>
                  <a:srgbClr val="0000FF"/>
                </a:solidFill>
              </a:rPr>
              <a:t>Bigger model -&gt; more computation</a:t>
            </a:r>
            <a:br>
              <a:rPr lang="en">
                <a:solidFill>
                  <a:srgbClr val="0000FF"/>
                </a:solidFill>
              </a:rPr>
            </a:br>
            <a:r>
              <a:rPr lang="en">
                <a:solidFill>
                  <a:srgbClr val="0000FF"/>
                </a:solidFill>
              </a:rPr>
              <a:t>More data -&gt; more investment</a:t>
            </a:r>
          </a:p>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3" name="Shape 4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Shape 4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9" name="Shape 4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9" name="Shape 4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050">
                <a:solidFill>
                  <a:schemeClr val="dk1"/>
                </a:solidFill>
                <a:highlight>
                  <a:srgbClr val="FFFFFF"/>
                </a:highlight>
              </a:rPr>
              <a:t>Kernels are then convolved with the input volume to obtain so-called ‘activation maps’ (also called feature maps).</a:t>
            </a:r>
          </a:p>
          <a:p>
            <a:pPr lvl="0">
              <a:spcBef>
                <a:spcPts val="0"/>
              </a:spcBef>
              <a:buNone/>
            </a:pPr>
            <a:r>
              <a:rPr lang="en" sz="1050">
                <a:solidFill>
                  <a:schemeClr val="dk1"/>
                </a:solidFill>
                <a:highlight>
                  <a:srgbClr val="FFFFFF"/>
                </a:highlight>
              </a:rPr>
              <a:t>Activation maps indicate ‘activated’ regions, i.e. regions where features specific to the kernel have been detected in the input.</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7" name="Shape 4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Shape 4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5" name="Shape 4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keep the math from breaking by turning all negative numbers to 0) (RELU) a stack of images becomes a stack of images with no negative values</a:t>
            </a:r>
            <a:br>
              <a:rPr lang="en"/>
            </a:br>
            <a:r>
              <a:rPr lang="en">
                <a:solidFill>
                  <a:schemeClr val="dk1"/>
                </a:solidFill>
              </a:rPr>
              <a:t>After each conv layer, it is convention to apply a nonlinear layer (or </a:t>
            </a:r>
            <a:r>
              <a:rPr b="1" lang="en">
                <a:solidFill>
                  <a:schemeClr val="dk1"/>
                </a:solidFill>
              </a:rPr>
              <a:t>activation layer</a:t>
            </a:r>
            <a:r>
              <a:rPr lang="en">
                <a:solidFill>
                  <a:schemeClr val="dk1"/>
                </a:solidFill>
              </a:rPr>
              <a:t>) immediately afterward.The purpose of this layer is to introduce nonlinearity to a system that basically has just been computing linear operations during the conv layers (just element wise multiplications and summations).In the past, nonlinear functions like tanh and sigmoid were used, but researchers found out that </a:t>
            </a:r>
            <a:r>
              <a:rPr b="1" lang="en">
                <a:solidFill>
                  <a:schemeClr val="dk1"/>
                </a:solidFill>
              </a:rPr>
              <a:t>ReLU layers</a:t>
            </a:r>
            <a:r>
              <a:rPr lang="en">
                <a:solidFill>
                  <a:schemeClr val="dk1"/>
                </a:solidFill>
              </a:rPr>
              <a:t> work far better because the network is able to train a lot faster (because of the computational efficiency) without making a significant difference to the accuracy.</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Shape 4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2" name="Shape 4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200">
                <a:solidFill>
                  <a:schemeClr val="dk1"/>
                </a:solidFill>
                <a:highlight>
                  <a:srgbClr val="FFFFFF"/>
                </a:highlight>
              </a:rPr>
              <a:t> </a:t>
            </a:r>
            <a:r>
              <a:rPr b="1" lang="en" sz="1200">
                <a:solidFill>
                  <a:schemeClr val="dk1"/>
                </a:solidFill>
                <a:highlight>
                  <a:srgbClr val="FFFFFF"/>
                </a:highlight>
              </a:rPr>
              <a:t>depth</a:t>
            </a:r>
            <a:r>
              <a:rPr lang="en" sz="1200">
                <a:solidFill>
                  <a:schemeClr val="dk1"/>
                </a:solidFill>
                <a:highlight>
                  <a:srgbClr val="FFFFFF"/>
                </a:highlight>
              </a:rPr>
              <a:t> of the output volume is a hyperparameter: it corresponds to the number of filters we would like to use, each learning to look for something different in the input</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Shape 4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0" name="Shape 4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Together these layers extract the useful features from the images, introduce non-linearity in our network and reduce feature dimension while aiming to make the features somewhat equivariant to scale and translation</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6" name="Shape 4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Shape 4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2" name="Shape 4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Shape 4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8" name="Shape 4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Shape 4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5" name="Shape 4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Shape 4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1" name="Shape 4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Shape 4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9" name="Shape 4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Blue boxes are input or computed result from input</a:t>
            </a:r>
          </a:p>
          <a:p>
            <a:pPr lvl="0">
              <a:spcBef>
                <a:spcPts val="0"/>
              </a:spcBef>
              <a:buNone/>
            </a:pPr>
            <a:r>
              <a:rPr lang="en"/>
              <a:t>Yellow boxes are variables tweaked by the algorithm during learning</a:t>
            </a:r>
          </a:p>
          <a:p>
            <a:pPr lvl="0">
              <a:spcBef>
                <a:spcPts val="0"/>
              </a:spcBef>
              <a:buNone/>
            </a:pPr>
            <a:r>
              <a:rPr lang="en"/>
              <a:t>Yellow boxes + graph =  trained model</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Shape 5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5" name="Shape 5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Shape 5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2" name="Shape 5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9" name="Shape 5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200">
                <a:solidFill>
                  <a:schemeClr val="dk2"/>
                </a:solidFill>
              </a:rPr>
              <a:t>This step is similar to the regression-softmax model, only the weight is rewired to fit the tensor shape</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Shape 5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7" name="Shape 5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Shape 5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4" name="Shape 5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000">
                <a:solidFill>
                  <a:srgbClr val="6D6D6D"/>
                </a:solidFill>
              </a:rPr>
              <a:t>After 2 rounds of downsampling, our 28x28 image is down to 7x7 with 64 feature maps.</a:t>
            </a:r>
          </a:p>
          <a:p>
            <a:pPr lvl="0" rtl="0">
              <a:spcBef>
                <a:spcPts val="0"/>
              </a:spcBef>
              <a:buNone/>
            </a:pPr>
            <a:r>
              <a:t/>
            </a:r>
            <a:endParaRPr sz="1000"/>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Shape 5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1" name="Shape 5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Shape 5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8" name="Shape 5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Add a new placeholder for the dropout probability:  set this dropout to .5 for training, and to 1 for any other run</a:t>
            </a:r>
          </a:p>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Shape 5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4" name="Shape 5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Shape 5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1" name="Shape 5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Shape 5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8" name="Shape 5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Shape 5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9" name="Shape 5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Shape 5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5" name="Shape 5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Shape 5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2" name="Shape 5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Shape 5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9" name="Shape 5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3" name="Shape 603"/>
        <p:cNvGrpSpPr/>
        <p:nvPr/>
      </p:nvGrpSpPr>
      <p:grpSpPr>
        <a:xfrm>
          <a:off x="0" y="0"/>
          <a:ext cx="0" cy="0"/>
          <a:chOff x="0" y="0"/>
          <a:chExt cx="0" cy="0"/>
        </a:xfrm>
      </p:grpSpPr>
      <p:sp>
        <p:nvSpPr>
          <p:cNvPr id="604" name="Shape 6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5" name="Shape 6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In the Deep Learning with TensorFlow class, the same 2 models are used.  Presented from a different perspective</a:t>
            </a:r>
          </a:p>
          <a:p>
            <a:pPr lvl="0">
              <a:spcBef>
                <a:spcPts val="0"/>
              </a:spcBef>
              <a:buNone/>
            </a:pPr>
            <a:r>
              <a:rPr lang="en"/>
              <a:t>Also cover RNN, Unsupervised Learning, Autoencoder</a:t>
            </a:r>
          </a:p>
          <a:p>
            <a:pPr lvl="0">
              <a:spcBef>
                <a:spcPts val="0"/>
              </a:spcBef>
              <a:buNone/>
            </a:pPr>
            <a:r>
              <a:rPr lang="en"/>
              <a:t>Generally very active development in many areas</a:t>
            </a:r>
          </a:p>
          <a:p>
            <a:pPr lv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Shape 6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1" name="Shape 6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Part 2.b: Why Tensorflow</a:t>
            </a:r>
          </a:p>
          <a:p>
            <a:pPr lvl="0" rtl="0">
              <a:spcBef>
                <a:spcPts val="0"/>
              </a:spcBef>
              <a:buNone/>
            </a:pPr>
            <a:r>
              <a:rPr lang="en"/>
              <a:t>Contributors:  475+ non Google contributors to version 1.0</a:t>
            </a:r>
          </a:p>
          <a:p>
            <a:pPr lvl="0" rtl="0">
              <a:spcBef>
                <a:spcPts val="0"/>
              </a:spcBef>
              <a:buNone/>
            </a:pPr>
            <a:r>
              <a:rPr lang="en"/>
              <a:t>Google AlphaGo competition:  defeated </a:t>
            </a:r>
            <a:r>
              <a:rPr lang="en" sz="1200">
                <a:solidFill>
                  <a:schemeClr val="dk1"/>
                </a:solidFill>
                <a:highlight>
                  <a:srgbClr val="FFFFFF"/>
                </a:highlight>
                <a:latin typeface="Georgia"/>
                <a:ea typeface="Georgia"/>
                <a:cs typeface="Georgia"/>
                <a:sym typeface="Georgia"/>
              </a:rPr>
              <a:t>Korean grandmaster Lee Sedol, finishing the best-of-five series with four wins and one loss</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tensorflow.org/api_docs/" TargetMode="External"/><Relationship Id="rId4" Type="http://schemas.openxmlformats.org/officeDocument/2006/relationships/hyperlink" Target="https://github.com/tensorflow/tensorflow"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jp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jp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tensorflow.org/install/" TargetMode="External"/><Relationship Id="rId4" Type="http://schemas.openxmlformats.org/officeDocument/2006/relationships/hyperlink" Target="https://github.com/tonanhngo/handon-tensorflow" TargetMode="External"/><Relationship Id="rId5" Type="http://schemas.openxmlformats.org/officeDocument/2006/relationships/hyperlink" Target="http://bit.ly/2vU3Oex"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jp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3.gi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6.png"/><Relationship Id="rId4" Type="http://schemas.openxmlformats.org/officeDocument/2006/relationships/image" Target="../media/image24.png"/><Relationship Id="rId5" Type="http://schemas.openxmlformats.org/officeDocument/2006/relationships/hyperlink" Target="https://en.wikipedia.org/wiki/Kernel_(image_processing)"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1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5.png"/><Relationship Id="rId4" Type="http://schemas.openxmlformats.org/officeDocument/2006/relationships/hyperlink" Target="http://cs231n.github.io/convolutional-networks"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 Id="rId3" Type="http://schemas.openxmlformats.org/officeDocument/2006/relationships/image" Target="../media/image2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7.xml"/><Relationship Id="rId3" Type="http://schemas.openxmlformats.org/officeDocument/2006/relationships/image" Target="../media/image2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1.jpg"/><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1.jpg"/><Relationship Id="rId4" Type="http://schemas.openxmlformats.org/officeDocument/2006/relationships/image" Target="../media/image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hyperlink" Target="https://cognitiveclass.ai/"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hyperlink" Target="mailto:ton@us.ibm.com" TargetMode="External"/><Relationship Id="rId6" Type="http://schemas.openxmlformats.org/officeDocument/2006/relationships/hyperlink" Target="mailto:pvaneck@us.ibm.com" TargetMode="External"/><Relationship Id="rId7" Type="http://schemas.openxmlformats.org/officeDocument/2006/relationships/hyperlink" Target="mailto:wtsang@us.ibm.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1137175"/>
            <a:ext cx="8520600" cy="2052600"/>
          </a:xfrm>
          <a:prstGeom prst="rect">
            <a:avLst/>
          </a:prstGeom>
        </p:spPr>
        <p:txBody>
          <a:bodyPr anchorCtr="0" anchor="b" bIns="91425" lIns="91425" rIns="91425" tIns="91425">
            <a:noAutofit/>
          </a:bodyPr>
          <a:lstStyle/>
          <a:p>
            <a:pPr lvl="0">
              <a:spcBef>
                <a:spcPts val="0"/>
              </a:spcBef>
              <a:buNone/>
            </a:pPr>
            <a:r>
              <a:rPr lang="en"/>
              <a:t>TensorFlow Hands-on Programming</a:t>
            </a:r>
          </a:p>
        </p:txBody>
      </p:sp>
      <p:sp>
        <p:nvSpPr>
          <p:cNvPr id="55" name="Shape 55"/>
          <p:cNvSpPr txBox="1"/>
          <p:nvPr>
            <p:ph idx="1" type="subTitle"/>
          </p:nvPr>
        </p:nvSpPr>
        <p:spPr>
          <a:xfrm>
            <a:off x="311700" y="3371400"/>
            <a:ext cx="8520600" cy="1278000"/>
          </a:xfrm>
          <a:prstGeom prst="rect">
            <a:avLst/>
          </a:prstGeom>
        </p:spPr>
        <p:txBody>
          <a:bodyPr anchorCtr="0" anchor="t" bIns="91425" lIns="91425" rIns="91425" tIns="91425">
            <a:noAutofit/>
          </a:bodyPr>
          <a:lstStyle/>
          <a:p>
            <a:pPr lvl="0">
              <a:spcBef>
                <a:spcPts val="0"/>
              </a:spcBef>
              <a:buNone/>
            </a:pPr>
            <a:r>
              <a:rPr lang="en"/>
              <a:t>Ton Ngo    Paul Van Eck    Winnie Tsang</a:t>
            </a:r>
          </a:p>
          <a:p>
            <a:pPr lvl="0" rtl="0" algn="l">
              <a:spcBef>
                <a:spcPts val="0"/>
              </a:spcBef>
              <a:buClr>
                <a:schemeClr val="dk1"/>
              </a:buClr>
              <a:buSzPct val="61111"/>
              <a:buFont typeface="Arial"/>
              <a:buNone/>
            </a:pPr>
            <a:r>
              <a:rPr lang="en" sz="1800"/>
              <a:t>                 @tango245           @pvaneckw			@wtsang8</a:t>
            </a:r>
          </a:p>
          <a:p>
            <a:pPr lvl="0">
              <a:spcBef>
                <a:spcPts val="0"/>
              </a:spcBef>
              <a:buNone/>
            </a:pPr>
            <a:r>
              <a:rPr lang="en" sz="2400"/>
              <a:t>IBM </a:t>
            </a:r>
            <a:r>
              <a:rPr lang="en" sz="2400"/>
              <a:t>Cognitive OpenTech Group</a:t>
            </a:r>
          </a:p>
        </p:txBody>
      </p:sp>
      <p:pic>
        <p:nvPicPr>
          <p:cNvPr descr="TF_logo_2.jpg" id="56" name="Shape 56"/>
          <p:cNvPicPr preferRelativeResize="0"/>
          <p:nvPr/>
        </p:nvPicPr>
        <p:blipFill>
          <a:blip r:embed="rId3">
            <a:alphaModFix/>
          </a:blip>
          <a:stretch>
            <a:fillRect/>
          </a:stretch>
        </p:blipFill>
        <p:spPr>
          <a:xfrm>
            <a:off x="6483487" y="0"/>
            <a:ext cx="2660523" cy="1496549"/>
          </a:xfrm>
          <a:prstGeom prst="rect">
            <a:avLst/>
          </a:prstGeom>
          <a:noFill/>
          <a:ln>
            <a:noFill/>
          </a:ln>
        </p:spPr>
      </p:pic>
      <p:pic>
        <p:nvPicPr>
          <p:cNvPr descr="CBF_logo.png" id="57" name="Shape 57"/>
          <p:cNvPicPr preferRelativeResize="0"/>
          <p:nvPr/>
        </p:nvPicPr>
        <p:blipFill>
          <a:blip r:embed="rId4">
            <a:alphaModFix/>
          </a:blip>
          <a:stretch>
            <a:fillRect/>
          </a:stretch>
        </p:blipFill>
        <p:spPr>
          <a:xfrm>
            <a:off x="0" y="8"/>
            <a:ext cx="2566724" cy="1410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2. Programming Concepts</a:t>
            </a:r>
          </a:p>
        </p:txBody>
      </p:sp>
      <p:pic>
        <p:nvPicPr>
          <p:cNvPr descr="TF_logo_2.jpg" id="112" name="Shape 112"/>
          <p:cNvPicPr preferRelativeResize="0"/>
          <p:nvPr/>
        </p:nvPicPr>
        <p:blipFill>
          <a:blip r:embed="rId3">
            <a:alphaModFix/>
          </a:blip>
          <a:stretch>
            <a:fillRect/>
          </a:stretch>
        </p:blipFill>
        <p:spPr>
          <a:xfrm>
            <a:off x="6483487" y="0"/>
            <a:ext cx="2660523" cy="1496549"/>
          </a:xfrm>
          <a:prstGeom prst="rect">
            <a:avLst/>
          </a:prstGeom>
          <a:noFill/>
          <a:ln>
            <a:noFill/>
          </a:ln>
        </p:spPr>
      </p:pic>
      <p:pic>
        <p:nvPicPr>
          <p:cNvPr descr="CBF_logo.png" id="113" name="Shape 113"/>
          <p:cNvPicPr preferRelativeResize="0"/>
          <p:nvPr/>
        </p:nvPicPr>
        <p:blipFill>
          <a:blip r:embed="rId4">
            <a:alphaModFix/>
          </a:blip>
          <a:stretch>
            <a:fillRect/>
          </a:stretch>
        </p:blipFill>
        <p:spPr>
          <a:xfrm>
            <a:off x="0" y="8"/>
            <a:ext cx="2566724" cy="1410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TensorFlow Components </a:t>
            </a:r>
            <a:r>
              <a:rPr lang="en" sz="1400"/>
              <a:t>(source TensorFlow Dev Summit 2017)</a:t>
            </a:r>
          </a:p>
        </p:txBody>
      </p:sp>
      <p:pic>
        <p:nvPicPr>
          <p:cNvPr descr="TF_components.jpg" id="119" name="Shape 119"/>
          <p:cNvPicPr preferRelativeResize="0"/>
          <p:nvPr/>
        </p:nvPicPr>
        <p:blipFill>
          <a:blip r:embed="rId3">
            <a:alphaModFix/>
          </a:blip>
          <a:stretch>
            <a:fillRect/>
          </a:stretch>
        </p:blipFill>
        <p:spPr>
          <a:xfrm>
            <a:off x="1046025" y="1149350"/>
            <a:ext cx="6471362"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Deep Learning basic operation </a:t>
            </a:r>
          </a:p>
        </p:txBody>
      </p:sp>
      <p:sp>
        <p:nvSpPr>
          <p:cNvPr id="125" name="Shape 125"/>
          <p:cNvSpPr txBox="1"/>
          <p:nvPr>
            <p:ph idx="1" type="body"/>
          </p:nvPr>
        </p:nvSpPr>
        <p:spPr>
          <a:xfrm>
            <a:off x="311700" y="1152475"/>
            <a:ext cx="4399800" cy="3416400"/>
          </a:xfrm>
          <a:prstGeom prst="rect">
            <a:avLst/>
          </a:prstGeom>
        </p:spPr>
        <p:txBody>
          <a:bodyPr anchorCtr="0" anchor="t" bIns="91425" lIns="91425" rIns="91425" tIns="91425">
            <a:noAutofit/>
          </a:bodyPr>
          <a:lstStyle/>
          <a:p>
            <a:pPr indent="-228600" lvl="0" marL="457200" rtl="0">
              <a:spcBef>
                <a:spcPts val="0"/>
              </a:spcBef>
            </a:pPr>
            <a:r>
              <a:rPr lang="en"/>
              <a:t>Neural net is a graph</a:t>
            </a:r>
          </a:p>
          <a:p>
            <a:pPr indent="-228600" lvl="0" marL="457200" rtl="0">
              <a:spcBef>
                <a:spcPts val="0"/>
              </a:spcBef>
            </a:pPr>
            <a:r>
              <a:rPr lang="en"/>
              <a:t>Map x -&gt; y</a:t>
            </a:r>
          </a:p>
          <a:p>
            <a:pPr indent="-228600" lvl="0" marL="457200" rtl="0">
              <a:spcBef>
                <a:spcPts val="0"/>
              </a:spcBef>
            </a:pPr>
            <a:r>
              <a:rPr lang="en"/>
              <a:t>Data flow:  left to right</a:t>
            </a:r>
          </a:p>
          <a:p>
            <a:pPr indent="-228600" lvl="0" marL="457200" rtl="0">
              <a:spcBef>
                <a:spcPts val="0"/>
              </a:spcBef>
            </a:pPr>
            <a:r>
              <a:rPr lang="en"/>
              <a:t>Each cell “fires” based in input and its weight</a:t>
            </a:r>
          </a:p>
          <a:p>
            <a:pPr indent="-228600" lvl="0" marL="457200" rtl="0">
              <a:spcBef>
                <a:spcPts val="0"/>
              </a:spcBef>
            </a:pPr>
            <a:r>
              <a:rPr lang="en"/>
              <a:t>Tweak all weights until output matches expected outcome</a:t>
            </a:r>
          </a:p>
          <a:p>
            <a:pPr lvl="0" rtl="0">
              <a:spcBef>
                <a:spcPts val="0"/>
              </a:spcBef>
              <a:buNone/>
            </a:pPr>
            <a:r>
              <a:t/>
            </a:r>
            <a:endParaRPr/>
          </a:p>
        </p:txBody>
      </p:sp>
      <p:pic>
        <p:nvPicPr>
          <p:cNvPr descr="NeuralNet.png" id="126" name="Shape 126"/>
          <p:cNvPicPr preferRelativeResize="0"/>
          <p:nvPr/>
        </p:nvPicPr>
        <p:blipFill>
          <a:blip r:embed="rId3">
            <a:alphaModFix/>
          </a:blip>
          <a:stretch>
            <a:fillRect/>
          </a:stretch>
        </p:blipFill>
        <p:spPr>
          <a:xfrm>
            <a:off x="4825575" y="1356325"/>
            <a:ext cx="4127700" cy="2204480"/>
          </a:xfrm>
          <a:prstGeom prst="rect">
            <a:avLst/>
          </a:prstGeom>
          <a:noFill/>
          <a:ln>
            <a:noFill/>
          </a:ln>
        </p:spPr>
      </p:pic>
      <p:sp>
        <p:nvSpPr>
          <p:cNvPr id="127" name="Shape 127"/>
          <p:cNvSpPr txBox="1"/>
          <p:nvPr/>
        </p:nvSpPr>
        <p:spPr>
          <a:xfrm>
            <a:off x="4825575" y="2234525"/>
            <a:ext cx="393000" cy="696900"/>
          </a:xfrm>
          <a:prstGeom prst="rect">
            <a:avLst/>
          </a:prstGeom>
          <a:noFill/>
          <a:ln>
            <a:noFill/>
          </a:ln>
        </p:spPr>
        <p:txBody>
          <a:bodyPr anchorCtr="0" anchor="t" bIns="91425" lIns="91425" rIns="91425" tIns="91425">
            <a:noAutofit/>
          </a:bodyPr>
          <a:lstStyle/>
          <a:p>
            <a:pPr lvl="0">
              <a:spcBef>
                <a:spcPts val="0"/>
              </a:spcBef>
              <a:buNone/>
            </a:pPr>
            <a:r>
              <a:rPr lang="en" sz="1800"/>
              <a:t>x</a:t>
            </a:r>
          </a:p>
        </p:txBody>
      </p:sp>
      <p:sp>
        <p:nvSpPr>
          <p:cNvPr id="128" name="Shape 128"/>
          <p:cNvSpPr txBox="1"/>
          <p:nvPr/>
        </p:nvSpPr>
        <p:spPr>
          <a:xfrm>
            <a:off x="8751000" y="2283625"/>
            <a:ext cx="393000" cy="696900"/>
          </a:xfrm>
          <a:prstGeom prst="rect">
            <a:avLst/>
          </a:prstGeom>
          <a:noFill/>
          <a:ln>
            <a:noFill/>
          </a:ln>
        </p:spPr>
        <p:txBody>
          <a:bodyPr anchorCtr="0" anchor="t" bIns="91425" lIns="91425" rIns="91425" tIns="91425">
            <a:noAutofit/>
          </a:bodyPr>
          <a:lstStyle/>
          <a:p>
            <a:pPr lvl="0" rtl="0">
              <a:spcBef>
                <a:spcPts val="0"/>
              </a:spcBef>
              <a:buNone/>
            </a:pPr>
            <a:r>
              <a:rPr lang="en" sz="1800"/>
              <a:t>y</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How to implement neural net</a:t>
            </a:r>
          </a:p>
        </p:txBody>
      </p:sp>
      <p:sp>
        <p:nvSpPr>
          <p:cNvPr id="134" name="Shape 13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Clr>
                <a:schemeClr val="dk2"/>
              </a:buClr>
              <a:buSzPct val="100000"/>
              <a:buFont typeface="Arial"/>
            </a:pPr>
            <a:r>
              <a:rPr lang="en"/>
              <a:t>Functional language:  </a:t>
            </a:r>
          </a:p>
          <a:p>
            <a:pPr indent="-342900" lvl="1" marL="914400" marR="0" rtl="0" algn="l">
              <a:lnSpc>
                <a:spcPct val="115000"/>
              </a:lnSpc>
              <a:spcBef>
                <a:spcPts val="0"/>
              </a:spcBef>
              <a:spcAft>
                <a:spcPts val="1600"/>
              </a:spcAft>
              <a:buClr>
                <a:schemeClr val="dk2"/>
              </a:buClr>
              <a:buSzPct val="128571"/>
              <a:buFont typeface="Arial"/>
            </a:pPr>
            <a:r>
              <a:rPr lang="en"/>
              <a:t>Scala, ...</a:t>
            </a:r>
          </a:p>
          <a:p>
            <a:pPr indent="-342900" lvl="1" marL="914400" marR="0" rtl="0" algn="l">
              <a:lnSpc>
                <a:spcPct val="115000"/>
              </a:lnSpc>
              <a:spcBef>
                <a:spcPts val="0"/>
              </a:spcBef>
              <a:spcAft>
                <a:spcPts val="1600"/>
              </a:spcAft>
              <a:buClr>
                <a:schemeClr val="dk2"/>
              </a:buClr>
              <a:buSzPct val="128571"/>
              <a:buFont typeface="Arial"/>
            </a:pPr>
            <a:r>
              <a:rPr lang="en"/>
              <a:t>Graph is natural, built into the language</a:t>
            </a:r>
          </a:p>
          <a:p>
            <a:pPr indent="-228600" lvl="0" marL="457200" rtl="0">
              <a:spcBef>
                <a:spcPts val="0"/>
              </a:spcBef>
            </a:pPr>
            <a:r>
              <a:rPr lang="en"/>
              <a:t>Procedural language: </a:t>
            </a:r>
          </a:p>
          <a:p>
            <a:pPr indent="-228600" lvl="1" marL="914400" rtl="0">
              <a:spcBef>
                <a:spcPts val="0"/>
              </a:spcBef>
            </a:pPr>
            <a:r>
              <a:rPr lang="en"/>
              <a:t>Python, Java, C, …</a:t>
            </a:r>
          </a:p>
          <a:p>
            <a:pPr indent="-228600" lvl="1" marL="914400" rtl="0">
              <a:spcBef>
                <a:spcPts val="0"/>
              </a:spcBef>
            </a:pPr>
            <a:r>
              <a:rPr lang="en"/>
              <a:t>Graph needs to be created separately</a:t>
            </a:r>
          </a:p>
          <a:p>
            <a:pPr indent="-228600" lvl="0" marL="457200" rtl="0">
              <a:spcBef>
                <a:spcPts val="0"/>
              </a:spcBef>
            </a:pPr>
            <a:r>
              <a:rPr lang="en"/>
              <a:t>TensorFlow approach</a:t>
            </a:r>
          </a:p>
          <a:p>
            <a:pPr indent="-228600" lvl="1" marL="914400" rtl="0">
              <a:spcBef>
                <a:spcPts val="0"/>
              </a:spcBef>
            </a:pPr>
            <a:r>
              <a:rPr lang="en"/>
              <a:t>Provide library to build and run graph</a:t>
            </a:r>
          </a:p>
          <a:p>
            <a:pPr indent="-228600" lvl="1" marL="914400" rtl="0">
              <a:spcBef>
                <a:spcPts val="0"/>
              </a:spcBef>
            </a:pPr>
            <a:r>
              <a:rPr lang="en"/>
              <a:t>Language binding via clients for specific language</a:t>
            </a:r>
            <a:br>
              <a:rPr lang="en"/>
            </a:br>
            <a:r>
              <a:rPr lang="en"/>
              <a:t>Create graph as fit for language</a:t>
            </a:r>
          </a:p>
          <a:p>
            <a:pPr indent="-228600" lvl="1" marL="914400" rtl="0">
              <a:spcBef>
                <a:spcPts val="0"/>
              </a:spcBef>
            </a:pPr>
            <a:r>
              <a:rPr lang="en"/>
              <a:t>Runtime to execute graph</a:t>
            </a: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TensorFlow Graph</a:t>
            </a:r>
          </a:p>
        </p:txBody>
      </p:sp>
      <p:sp>
        <p:nvSpPr>
          <p:cNvPr id="140" name="Shape 140"/>
          <p:cNvSpPr txBox="1"/>
          <p:nvPr>
            <p:ph idx="1" type="body"/>
          </p:nvPr>
        </p:nvSpPr>
        <p:spPr>
          <a:xfrm>
            <a:off x="311700" y="1152475"/>
            <a:ext cx="44100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Construct graph: use tf objects</a:t>
            </a:r>
          </a:p>
          <a:p>
            <a:pPr indent="-228600" lvl="1" marL="914400" rtl="0">
              <a:spcBef>
                <a:spcPts val="0"/>
              </a:spcBef>
            </a:pPr>
            <a:r>
              <a:rPr lang="en"/>
              <a:t>Node: operation</a:t>
            </a:r>
          </a:p>
          <a:p>
            <a:pPr indent="-228600" lvl="1" marL="914400" rtl="0">
              <a:spcBef>
                <a:spcPts val="0"/>
              </a:spcBef>
            </a:pPr>
            <a:r>
              <a:rPr lang="en"/>
              <a:t>Edge: data (tensor)</a:t>
            </a:r>
            <a:br>
              <a:rPr lang="en"/>
            </a:br>
            <a:br>
              <a:rPr lang="en"/>
            </a:br>
            <a:br>
              <a:rPr lang="en"/>
            </a:br>
          </a:p>
          <a:p>
            <a:pPr indent="-228600" lvl="0" marL="457200" rtl="0">
              <a:spcBef>
                <a:spcPts val="0"/>
              </a:spcBef>
              <a:buAutoNum type="arabicPeriod"/>
            </a:pPr>
            <a:r>
              <a:rPr lang="en"/>
              <a:t>Execute graph:  connect to runtime</a:t>
            </a:r>
          </a:p>
          <a:p>
            <a:pPr indent="-228600" lvl="1" marL="914400" rtl="0">
              <a:spcBef>
                <a:spcPts val="0"/>
              </a:spcBef>
            </a:pPr>
            <a:r>
              <a:rPr lang="en"/>
              <a:t>Initialize variables</a:t>
            </a:r>
          </a:p>
          <a:p>
            <a:pPr indent="-228600" lvl="1" marL="914400" rtl="0">
              <a:spcBef>
                <a:spcPts val="0"/>
              </a:spcBef>
            </a:pPr>
            <a:r>
              <a:rPr lang="en"/>
              <a:t>Load data, feed through graph</a:t>
            </a:r>
          </a:p>
          <a:p>
            <a:pPr indent="-228600" lvl="1" marL="914400" rtl="0">
              <a:spcBef>
                <a:spcPts val="0"/>
              </a:spcBef>
            </a:pPr>
            <a:r>
              <a:rPr lang="en"/>
              <a:t>Train model: compute parameters, loss</a:t>
            </a:r>
          </a:p>
          <a:p>
            <a:pPr indent="-228600" lvl="1" marL="914400" rtl="0">
              <a:spcBef>
                <a:spcPts val="0"/>
              </a:spcBef>
            </a:pPr>
            <a:r>
              <a:rPr lang="en"/>
              <a:t>Save checkpoints</a:t>
            </a:r>
          </a:p>
          <a:p>
            <a:pPr indent="-228600" lvl="1" marL="914400" rtl="0">
              <a:spcBef>
                <a:spcPts val="0"/>
              </a:spcBef>
            </a:pPr>
            <a:r>
              <a:rPr lang="en"/>
              <a:t>Distribute workload</a:t>
            </a:r>
          </a:p>
        </p:txBody>
      </p:sp>
      <p:sp>
        <p:nvSpPr>
          <p:cNvPr id="141" name="Shape 141"/>
          <p:cNvSpPr/>
          <p:nvPr/>
        </p:nvSpPr>
        <p:spPr>
          <a:xfrm>
            <a:off x="6918712" y="1508500"/>
            <a:ext cx="516600" cy="465000"/>
          </a:xfrm>
          <a:prstGeom prst="ellipse">
            <a:avLst/>
          </a:prstGeom>
          <a:solidFill>
            <a:srgbClr val="6D9EEB"/>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2" name="Shape 142"/>
          <p:cNvSpPr/>
          <p:nvPr/>
        </p:nvSpPr>
        <p:spPr>
          <a:xfrm>
            <a:off x="6068887" y="1268275"/>
            <a:ext cx="291900" cy="240300"/>
          </a:xfrm>
          <a:prstGeom prst="ellipse">
            <a:avLst/>
          </a:prstGeom>
          <a:solidFill>
            <a:srgbClr val="6D9EEB"/>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3" name="Shape 143"/>
          <p:cNvSpPr/>
          <p:nvPr/>
        </p:nvSpPr>
        <p:spPr>
          <a:xfrm>
            <a:off x="6068887" y="1885625"/>
            <a:ext cx="291900" cy="240300"/>
          </a:xfrm>
          <a:prstGeom prst="ellipse">
            <a:avLst/>
          </a:prstGeom>
          <a:solidFill>
            <a:srgbClr val="6D9EEB"/>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44" name="Shape 144"/>
          <p:cNvCxnSpPr>
            <a:stCxn id="142" idx="5"/>
            <a:endCxn id="141" idx="2"/>
          </p:cNvCxnSpPr>
          <p:nvPr/>
        </p:nvCxnSpPr>
        <p:spPr>
          <a:xfrm>
            <a:off x="6318039" y="1473383"/>
            <a:ext cx="600600" cy="267599"/>
          </a:xfrm>
          <a:prstGeom prst="straightConnector1">
            <a:avLst/>
          </a:prstGeom>
          <a:noFill/>
          <a:ln cap="flat" cmpd="sng" w="9525">
            <a:solidFill>
              <a:schemeClr val="dk2"/>
            </a:solidFill>
            <a:prstDash val="solid"/>
            <a:round/>
            <a:headEnd len="lg" w="lg" type="none"/>
            <a:tailEnd len="lg" w="lg" type="triangle"/>
          </a:ln>
        </p:spPr>
      </p:cxnSp>
      <p:cxnSp>
        <p:nvCxnSpPr>
          <p:cNvPr id="145" name="Shape 145"/>
          <p:cNvCxnSpPr>
            <a:stCxn id="143" idx="7"/>
            <a:endCxn id="141" idx="2"/>
          </p:cNvCxnSpPr>
          <p:nvPr/>
        </p:nvCxnSpPr>
        <p:spPr>
          <a:xfrm flipH="1" rot="10800000">
            <a:off x="6318039" y="1741116"/>
            <a:ext cx="600600" cy="179700"/>
          </a:xfrm>
          <a:prstGeom prst="straightConnector1">
            <a:avLst/>
          </a:prstGeom>
          <a:noFill/>
          <a:ln cap="flat" cmpd="sng" w="9525">
            <a:solidFill>
              <a:schemeClr val="dk2"/>
            </a:solidFill>
            <a:prstDash val="solid"/>
            <a:round/>
            <a:headEnd len="lg" w="lg" type="none"/>
            <a:tailEnd len="lg" w="lg" type="triangle"/>
          </a:ln>
        </p:spPr>
      </p:cxnSp>
      <p:sp>
        <p:nvSpPr>
          <p:cNvPr id="146" name="Shape 146"/>
          <p:cNvSpPr/>
          <p:nvPr/>
        </p:nvSpPr>
        <p:spPr>
          <a:xfrm>
            <a:off x="5176425" y="2800025"/>
            <a:ext cx="3089400" cy="1911300"/>
          </a:xfrm>
          <a:prstGeom prst="rect">
            <a:avLst/>
          </a:prstGeom>
          <a:solidFill>
            <a:srgbClr val="93C47D"/>
          </a:solidFill>
          <a:ln cap="flat" cmpd="sng" w="9525">
            <a:solidFill>
              <a:schemeClr val="dk2"/>
            </a:solidFill>
            <a:prstDash val="solid"/>
            <a:round/>
            <a:headEnd len="med" w="med" type="none"/>
            <a:tailEnd len="med" w="med" type="none"/>
          </a:ln>
        </p:spPr>
        <p:txBody>
          <a:bodyPr anchorCtr="0" anchor="b" bIns="91425" lIns="91425" rIns="91425" tIns="91425">
            <a:noAutofit/>
          </a:bodyPr>
          <a:lstStyle/>
          <a:p>
            <a:pPr lvl="0" algn="ctr">
              <a:spcBef>
                <a:spcPts val="0"/>
              </a:spcBef>
              <a:buNone/>
            </a:pPr>
            <a:r>
              <a:rPr lang="en"/>
              <a:t>Runtime</a:t>
            </a:r>
          </a:p>
        </p:txBody>
      </p:sp>
      <p:sp>
        <p:nvSpPr>
          <p:cNvPr id="147" name="Shape 147"/>
          <p:cNvSpPr/>
          <p:nvPr/>
        </p:nvSpPr>
        <p:spPr>
          <a:xfrm>
            <a:off x="6918712" y="3500025"/>
            <a:ext cx="516600" cy="465000"/>
          </a:xfrm>
          <a:prstGeom prst="ellipse">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8" name="Shape 148"/>
          <p:cNvSpPr/>
          <p:nvPr/>
        </p:nvSpPr>
        <p:spPr>
          <a:xfrm>
            <a:off x="6068887" y="3259800"/>
            <a:ext cx="291900" cy="240300"/>
          </a:xfrm>
          <a:prstGeom prst="ellipse">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9" name="Shape 149"/>
          <p:cNvSpPr/>
          <p:nvPr/>
        </p:nvSpPr>
        <p:spPr>
          <a:xfrm>
            <a:off x="6068887" y="3877150"/>
            <a:ext cx="291900" cy="240300"/>
          </a:xfrm>
          <a:prstGeom prst="ellipse">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50" name="Shape 150"/>
          <p:cNvCxnSpPr>
            <a:stCxn id="148" idx="5"/>
            <a:endCxn id="147" idx="2"/>
          </p:cNvCxnSpPr>
          <p:nvPr/>
        </p:nvCxnSpPr>
        <p:spPr>
          <a:xfrm>
            <a:off x="6318039" y="3464908"/>
            <a:ext cx="600600" cy="267600"/>
          </a:xfrm>
          <a:prstGeom prst="straightConnector1">
            <a:avLst/>
          </a:prstGeom>
          <a:noFill/>
          <a:ln cap="flat" cmpd="sng" w="9525">
            <a:solidFill>
              <a:schemeClr val="dk2"/>
            </a:solidFill>
            <a:prstDash val="solid"/>
            <a:round/>
            <a:headEnd len="lg" w="lg" type="none"/>
            <a:tailEnd len="lg" w="lg" type="triangle"/>
          </a:ln>
        </p:spPr>
      </p:cxnSp>
      <p:cxnSp>
        <p:nvCxnSpPr>
          <p:cNvPr id="151" name="Shape 151"/>
          <p:cNvCxnSpPr>
            <a:stCxn id="149" idx="7"/>
            <a:endCxn id="147" idx="2"/>
          </p:cNvCxnSpPr>
          <p:nvPr/>
        </p:nvCxnSpPr>
        <p:spPr>
          <a:xfrm flipH="1" rot="10800000">
            <a:off x="6318039" y="3732641"/>
            <a:ext cx="600600" cy="179700"/>
          </a:xfrm>
          <a:prstGeom prst="straightConnector1">
            <a:avLst/>
          </a:prstGeom>
          <a:noFill/>
          <a:ln cap="flat" cmpd="sng" w="9525">
            <a:solidFill>
              <a:schemeClr val="dk2"/>
            </a:solidFill>
            <a:prstDash val="solid"/>
            <a:round/>
            <a:headEnd len="lg" w="lg" type="none"/>
            <a:tailEnd len="lg" w="lg" type="triangle"/>
          </a:ln>
        </p:spPr>
      </p:cxnSp>
      <p:sp>
        <p:nvSpPr>
          <p:cNvPr id="152" name="Shape 152"/>
          <p:cNvSpPr/>
          <p:nvPr/>
        </p:nvSpPr>
        <p:spPr>
          <a:xfrm rot="-5400000">
            <a:off x="5191250" y="3612375"/>
            <a:ext cx="1069500" cy="24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1200"/>
              <a:t>Traning data</a:t>
            </a:r>
          </a:p>
        </p:txBody>
      </p:sp>
      <p:sp>
        <p:nvSpPr>
          <p:cNvPr id="153" name="Shape 153"/>
          <p:cNvSpPr/>
          <p:nvPr/>
        </p:nvSpPr>
        <p:spPr>
          <a:xfrm rot="-5400000">
            <a:off x="7381900" y="3612375"/>
            <a:ext cx="892500" cy="24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t>prediction</a:t>
            </a:r>
          </a:p>
        </p:txBody>
      </p:sp>
      <p:sp>
        <p:nvSpPr>
          <p:cNvPr id="154" name="Shape 154"/>
          <p:cNvSpPr/>
          <p:nvPr/>
        </p:nvSpPr>
        <p:spPr>
          <a:xfrm>
            <a:off x="5723925" y="2867737"/>
            <a:ext cx="1994400" cy="2676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1000"/>
              <a:t>C</a:t>
            </a:r>
            <a:r>
              <a:rPr lang="en" sz="1000"/>
              <a:t>ompute, loss function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Create graph:  tensors</a:t>
            </a:r>
          </a:p>
        </p:txBody>
      </p:sp>
      <p:sp>
        <p:nvSpPr>
          <p:cNvPr id="160" name="Shape 160"/>
          <p:cNvSpPr txBox="1"/>
          <p:nvPr>
            <p:ph idx="1" type="body"/>
          </p:nvPr>
        </p:nvSpPr>
        <p:spPr>
          <a:xfrm>
            <a:off x="311700" y="1152475"/>
            <a:ext cx="5712000" cy="3416400"/>
          </a:xfrm>
          <a:prstGeom prst="rect">
            <a:avLst/>
          </a:prstGeom>
        </p:spPr>
        <p:txBody>
          <a:bodyPr anchorCtr="0" anchor="t" bIns="91425" lIns="91425" rIns="91425" tIns="91425">
            <a:noAutofit/>
          </a:bodyPr>
          <a:lstStyle/>
          <a:p>
            <a:pPr indent="-228600" lvl="0" marL="457200" rtl="0">
              <a:spcBef>
                <a:spcPts val="0"/>
              </a:spcBef>
            </a:pPr>
            <a:r>
              <a:rPr lang="en"/>
              <a:t>tf.constant(...)</a:t>
            </a:r>
          </a:p>
          <a:p>
            <a:pPr indent="-228600" lvl="1" marL="914400" rtl="0">
              <a:spcBef>
                <a:spcPts val="0"/>
              </a:spcBef>
            </a:pPr>
            <a:r>
              <a:rPr lang="en"/>
              <a:t>Immutable value</a:t>
            </a:r>
          </a:p>
          <a:p>
            <a:pPr indent="-228600" lvl="1" marL="914400" rtl="0">
              <a:spcBef>
                <a:spcPts val="0"/>
              </a:spcBef>
            </a:pPr>
            <a:r>
              <a:rPr lang="en"/>
              <a:t>Usually for initializing variables</a:t>
            </a:r>
          </a:p>
          <a:p>
            <a:pPr indent="-228600" lvl="0" marL="457200" rtl="0">
              <a:spcBef>
                <a:spcPts val="0"/>
              </a:spcBef>
            </a:pPr>
            <a:r>
              <a:rPr lang="en"/>
              <a:t>tf.Variable(...)</a:t>
            </a:r>
          </a:p>
          <a:p>
            <a:pPr indent="-228600" lvl="1" marL="914400" rtl="0">
              <a:spcBef>
                <a:spcPts val="0"/>
              </a:spcBef>
            </a:pPr>
            <a:r>
              <a:rPr lang="en"/>
              <a:t>Must be initialized before run</a:t>
            </a:r>
          </a:p>
          <a:p>
            <a:pPr indent="-228600" lvl="1" marL="914400" rtl="0">
              <a:spcBef>
                <a:spcPts val="0"/>
              </a:spcBef>
            </a:pPr>
            <a:r>
              <a:rPr lang="en"/>
              <a:t>Value to be modified during training</a:t>
            </a:r>
          </a:p>
          <a:p>
            <a:pPr indent="-228600" lvl="1" marL="914400" rtl="0">
              <a:spcBef>
                <a:spcPts val="0"/>
              </a:spcBef>
            </a:pPr>
            <a:r>
              <a:rPr lang="en"/>
              <a:t>Can be assigned value during execution</a:t>
            </a:r>
          </a:p>
          <a:p>
            <a:pPr indent="-228600" lvl="1" marL="914400" rtl="0">
              <a:spcBef>
                <a:spcPts val="0"/>
              </a:spcBef>
            </a:pPr>
            <a:r>
              <a:rPr lang="en"/>
              <a:t>Generally constitute the internal trained model</a:t>
            </a:r>
          </a:p>
          <a:p>
            <a:pPr indent="-228600" lvl="0" marL="457200" rtl="0">
              <a:spcBef>
                <a:spcPts val="0"/>
              </a:spcBef>
            </a:pPr>
            <a:r>
              <a:rPr lang="en"/>
              <a:t>tf.placeholder(...)  </a:t>
            </a:r>
          </a:p>
          <a:p>
            <a:pPr indent="-228600" lvl="1" marL="914400" rtl="0">
              <a:spcBef>
                <a:spcPts val="0"/>
              </a:spcBef>
            </a:pPr>
            <a:r>
              <a:rPr lang="en"/>
              <a:t>Value to be provided at runtime in feed_dict{..}</a:t>
            </a:r>
          </a:p>
          <a:p>
            <a:pPr indent="-228600" lvl="1" marL="914400">
              <a:spcBef>
                <a:spcPts val="0"/>
              </a:spcBef>
            </a:pPr>
            <a:r>
              <a:rPr lang="en"/>
              <a:t>Generally used for the input</a:t>
            </a:r>
          </a:p>
        </p:txBody>
      </p:sp>
      <p:sp>
        <p:nvSpPr>
          <p:cNvPr id="161" name="Shape 161"/>
          <p:cNvSpPr/>
          <p:nvPr/>
        </p:nvSpPr>
        <p:spPr>
          <a:xfrm>
            <a:off x="7519537" y="2102000"/>
            <a:ext cx="516600" cy="465000"/>
          </a:xfrm>
          <a:prstGeom prst="ellipse">
            <a:avLst/>
          </a:prstGeom>
          <a:solidFill>
            <a:srgbClr val="6D9EEB"/>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1200"/>
              <a:t>op</a:t>
            </a:r>
          </a:p>
        </p:txBody>
      </p:sp>
      <p:sp>
        <p:nvSpPr>
          <p:cNvPr id="162" name="Shape 162"/>
          <p:cNvSpPr/>
          <p:nvPr/>
        </p:nvSpPr>
        <p:spPr>
          <a:xfrm>
            <a:off x="5994436" y="1417275"/>
            <a:ext cx="516600" cy="465000"/>
          </a:xfrm>
          <a:prstGeom prst="ellipse">
            <a:avLst/>
          </a:prstGeom>
          <a:solidFill>
            <a:srgbClr val="6D9EEB"/>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1200"/>
              <a:t>op</a:t>
            </a:r>
          </a:p>
        </p:txBody>
      </p:sp>
      <p:sp>
        <p:nvSpPr>
          <p:cNvPr id="163" name="Shape 163"/>
          <p:cNvSpPr/>
          <p:nvPr/>
        </p:nvSpPr>
        <p:spPr>
          <a:xfrm>
            <a:off x="5994299" y="2643975"/>
            <a:ext cx="516600" cy="465000"/>
          </a:xfrm>
          <a:prstGeom prst="ellipse">
            <a:avLst/>
          </a:prstGeom>
          <a:solidFill>
            <a:srgbClr val="6D9EEB"/>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1200"/>
              <a:t>op</a:t>
            </a:r>
          </a:p>
        </p:txBody>
      </p:sp>
      <p:cxnSp>
        <p:nvCxnSpPr>
          <p:cNvPr id="164" name="Shape 164"/>
          <p:cNvCxnSpPr>
            <a:stCxn id="162" idx="5"/>
            <a:endCxn id="161" idx="2"/>
          </p:cNvCxnSpPr>
          <p:nvPr/>
        </p:nvCxnSpPr>
        <p:spPr>
          <a:xfrm>
            <a:off x="6435381" y="1814177"/>
            <a:ext cx="1084199" cy="520200"/>
          </a:xfrm>
          <a:prstGeom prst="straightConnector1">
            <a:avLst/>
          </a:prstGeom>
          <a:noFill/>
          <a:ln cap="flat" cmpd="sng" w="19050">
            <a:solidFill>
              <a:schemeClr val="dk2"/>
            </a:solidFill>
            <a:prstDash val="solid"/>
            <a:round/>
            <a:headEnd len="lg" w="lg" type="none"/>
            <a:tailEnd len="lg" w="lg" type="triangle"/>
          </a:ln>
        </p:spPr>
      </p:cxnSp>
      <p:cxnSp>
        <p:nvCxnSpPr>
          <p:cNvPr id="165" name="Shape 165"/>
          <p:cNvCxnSpPr>
            <a:stCxn id="163" idx="7"/>
            <a:endCxn id="161" idx="2"/>
          </p:cNvCxnSpPr>
          <p:nvPr/>
        </p:nvCxnSpPr>
        <p:spPr>
          <a:xfrm flipH="1" rot="10800000">
            <a:off x="6435245" y="2334372"/>
            <a:ext cx="1084199" cy="377700"/>
          </a:xfrm>
          <a:prstGeom prst="straightConnector1">
            <a:avLst/>
          </a:prstGeom>
          <a:noFill/>
          <a:ln cap="flat" cmpd="sng" w="19050">
            <a:solidFill>
              <a:schemeClr val="dk2"/>
            </a:solidFill>
            <a:prstDash val="solid"/>
            <a:round/>
            <a:headEnd len="lg" w="lg" type="none"/>
            <a:tailEnd len="lg" w="lg" type="triangle"/>
          </a:ln>
        </p:spPr>
      </p:cxnSp>
      <p:sp>
        <p:nvSpPr>
          <p:cNvPr id="166" name="Shape 166"/>
          <p:cNvSpPr txBox="1"/>
          <p:nvPr/>
        </p:nvSpPr>
        <p:spPr>
          <a:xfrm rot="1596300">
            <a:off x="6673290" y="1699038"/>
            <a:ext cx="769699" cy="385453"/>
          </a:xfrm>
          <a:prstGeom prst="rect">
            <a:avLst/>
          </a:prstGeom>
          <a:noFill/>
          <a:ln>
            <a:noFill/>
          </a:ln>
        </p:spPr>
        <p:txBody>
          <a:bodyPr anchorCtr="0" anchor="t" bIns="91425" lIns="91425" rIns="91425" tIns="91425">
            <a:noAutofit/>
          </a:bodyPr>
          <a:lstStyle/>
          <a:p>
            <a:pPr lvl="0">
              <a:spcBef>
                <a:spcPts val="0"/>
              </a:spcBef>
              <a:buNone/>
            </a:pPr>
            <a:r>
              <a:rPr lang="en"/>
              <a:t>tensor</a:t>
            </a:r>
          </a:p>
        </p:txBody>
      </p:sp>
      <p:sp>
        <p:nvSpPr>
          <p:cNvPr id="167" name="Shape 167"/>
          <p:cNvSpPr txBox="1"/>
          <p:nvPr/>
        </p:nvSpPr>
        <p:spPr>
          <a:xfrm rot="-1071776">
            <a:off x="6630438" y="2505439"/>
            <a:ext cx="769705" cy="385469"/>
          </a:xfrm>
          <a:prstGeom prst="rect">
            <a:avLst/>
          </a:prstGeom>
          <a:noFill/>
          <a:ln>
            <a:noFill/>
          </a:ln>
        </p:spPr>
        <p:txBody>
          <a:bodyPr anchorCtr="0" anchor="t" bIns="91425" lIns="91425" rIns="91425" tIns="91425">
            <a:noAutofit/>
          </a:bodyPr>
          <a:lstStyle/>
          <a:p>
            <a:pPr lvl="0" rtl="0">
              <a:spcBef>
                <a:spcPts val="0"/>
              </a:spcBef>
              <a:buNone/>
            </a:pPr>
            <a:r>
              <a:rPr lang="en"/>
              <a:t>tensor</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Create graph:  nodes</a:t>
            </a:r>
          </a:p>
        </p:txBody>
      </p:sp>
      <p:sp>
        <p:nvSpPr>
          <p:cNvPr id="173" name="Shape 17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Tensor operations</a:t>
            </a:r>
          </a:p>
          <a:p>
            <a:pPr indent="-228600" lvl="1" marL="914400" rtl="0">
              <a:spcBef>
                <a:spcPts val="0"/>
              </a:spcBef>
            </a:pPr>
            <a:r>
              <a:rPr lang="en"/>
              <a:t>Reshape</a:t>
            </a:r>
          </a:p>
          <a:p>
            <a:pPr indent="-228600" lvl="1" marL="914400" rtl="0">
              <a:spcBef>
                <a:spcPts val="0"/>
              </a:spcBef>
            </a:pPr>
            <a:r>
              <a:rPr lang="en"/>
              <a:t>Multiply </a:t>
            </a:r>
          </a:p>
          <a:p>
            <a:pPr indent="-228600" lvl="1" marL="914400" rtl="0">
              <a:spcBef>
                <a:spcPts val="0"/>
              </a:spcBef>
            </a:pPr>
            <a:r>
              <a:rPr lang="en"/>
              <a:t>...</a:t>
            </a:r>
          </a:p>
          <a:p>
            <a:pPr indent="-228600" lvl="0" marL="457200" rtl="0">
              <a:spcBef>
                <a:spcPts val="0"/>
              </a:spcBef>
            </a:pPr>
            <a:r>
              <a:rPr lang="en"/>
              <a:t>Algorithms</a:t>
            </a:r>
          </a:p>
          <a:p>
            <a:pPr indent="-228600" lvl="1" marL="914400" rtl="0">
              <a:spcBef>
                <a:spcPts val="0"/>
              </a:spcBef>
            </a:pPr>
            <a:r>
              <a:rPr lang="en"/>
              <a:t>Convolution</a:t>
            </a:r>
          </a:p>
          <a:p>
            <a:pPr indent="-228600" lvl="1" marL="914400" rtl="0">
              <a:spcBef>
                <a:spcPts val="0"/>
              </a:spcBef>
            </a:pPr>
            <a:r>
              <a:rPr lang="en"/>
              <a:t>Softmax</a:t>
            </a:r>
          </a:p>
          <a:p>
            <a:pPr indent="-228600" lvl="1" marL="914400" rtl="0">
              <a:spcBef>
                <a:spcPts val="0"/>
              </a:spcBef>
            </a:pPr>
            <a:r>
              <a:rPr lang="en"/>
              <a:t>...</a:t>
            </a:r>
          </a:p>
        </p:txBody>
      </p:sp>
      <p:sp>
        <p:nvSpPr>
          <p:cNvPr id="174" name="Shape 174"/>
          <p:cNvSpPr/>
          <p:nvPr/>
        </p:nvSpPr>
        <p:spPr>
          <a:xfrm>
            <a:off x="7519537" y="2102000"/>
            <a:ext cx="516600" cy="465000"/>
          </a:xfrm>
          <a:prstGeom prst="ellipse">
            <a:avLst/>
          </a:prstGeom>
          <a:solidFill>
            <a:srgbClr val="6D9EEB"/>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op</a:t>
            </a:r>
          </a:p>
        </p:txBody>
      </p:sp>
      <p:sp>
        <p:nvSpPr>
          <p:cNvPr id="175" name="Shape 175"/>
          <p:cNvSpPr/>
          <p:nvPr/>
        </p:nvSpPr>
        <p:spPr>
          <a:xfrm>
            <a:off x="5994436" y="1417275"/>
            <a:ext cx="516600" cy="465000"/>
          </a:xfrm>
          <a:prstGeom prst="ellipse">
            <a:avLst/>
          </a:prstGeom>
          <a:solidFill>
            <a:srgbClr val="6D9EEB"/>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op</a:t>
            </a:r>
          </a:p>
        </p:txBody>
      </p:sp>
      <p:sp>
        <p:nvSpPr>
          <p:cNvPr id="176" name="Shape 176"/>
          <p:cNvSpPr/>
          <p:nvPr/>
        </p:nvSpPr>
        <p:spPr>
          <a:xfrm>
            <a:off x="5994299" y="2643975"/>
            <a:ext cx="516600" cy="465000"/>
          </a:xfrm>
          <a:prstGeom prst="ellipse">
            <a:avLst/>
          </a:prstGeom>
          <a:solidFill>
            <a:srgbClr val="6D9EEB"/>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op</a:t>
            </a:r>
          </a:p>
        </p:txBody>
      </p:sp>
      <p:cxnSp>
        <p:nvCxnSpPr>
          <p:cNvPr id="177" name="Shape 177"/>
          <p:cNvCxnSpPr>
            <a:stCxn id="175" idx="5"/>
            <a:endCxn id="174" idx="2"/>
          </p:cNvCxnSpPr>
          <p:nvPr/>
        </p:nvCxnSpPr>
        <p:spPr>
          <a:xfrm>
            <a:off x="6435381" y="1814177"/>
            <a:ext cx="1084199" cy="520200"/>
          </a:xfrm>
          <a:prstGeom prst="straightConnector1">
            <a:avLst/>
          </a:prstGeom>
          <a:noFill/>
          <a:ln cap="flat" cmpd="sng" w="19050">
            <a:solidFill>
              <a:schemeClr val="dk2"/>
            </a:solidFill>
            <a:prstDash val="solid"/>
            <a:round/>
            <a:headEnd len="lg" w="lg" type="none"/>
            <a:tailEnd len="lg" w="lg" type="triangle"/>
          </a:ln>
        </p:spPr>
      </p:cxnSp>
      <p:sp>
        <p:nvSpPr>
          <p:cNvPr id="178" name="Shape 178"/>
          <p:cNvSpPr txBox="1"/>
          <p:nvPr/>
        </p:nvSpPr>
        <p:spPr>
          <a:xfrm rot="1596300">
            <a:off x="6673290" y="1699038"/>
            <a:ext cx="769699" cy="385453"/>
          </a:xfrm>
          <a:prstGeom prst="rect">
            <a:avLst/>
          </a:prstGeom>
          <a:noFill/>
          <a:ln>
            <a:noFill/>
          </a:ln>
        </p:spPr>
        <p:txBody>
          <a:bodyPr anchorCtr="0" anchor="t" bIns="91425" lIns="91425" rIns="91425" tIns="91425">
            <a:noAutofit/>
          </a:bodyPr>
          <a:lstStyle/>
          <a:p>
            <a:pPr lvl="0" rtl="0">
              <a:spcBef>
                <a:spcPts val="0"/>
              </a:spcBef>
              <a:buNone/>
            </a:pPr>
            <a:r>
              <a:rPr lang="en"/>
              <a:t>tensor</a:t>
            </a:r>
          </a:p>
        </p:txBody>
      </p:sp>
      <p:sp>
        <p:nvSpPr>
          <p:cNvPr id="179" name="Shape 179"/>
          <p:cNvSpPr txBox="1"/>
          <p:nvPr/>
        </p:nvSpPr>
        <p:spPr>
          <a:xfrm rot="-1071776">
            <a:off x="6630438" y="2505439"/>
            <a:ext cx="769705" cy="385469"/>
          </a:xfrm>
          <a:prstGeom prst="rect">
            <a:avLst/>
          </a:prstGeom>
          <a:noFill/>
          <a:ln>
            <a:noFill/>
          </a:ln>
        </p:spPr>
        <p:txBody>
          <a:bodyPr anchorCtr="0" anchor="t" bIns="91425" lIns="91425" rIns="91425" tIns="91425">
            <a:noAutofit/>
          </a:bodyPr>
          <a:lstStyle/>
          <a:p>
            <a:pPr lvl="0" rtl="0">
              <a:spcBef>
                <a:spcPts val="0"/>
              </a:spcBef>
              <a:buNone/>
            </a:pPr>
            <a:r>
              <a:rPr lang="en"/>
              <a:t>tensor</a:t>
            </a:r>
          </a:p>
        </p:txBody>
      </p:sp>
      <p:cxnSp>
        <p:nvCxnSpPr>
          <p:cNvPr id="180" name="Shape 180"/>
          <p:cNvCxnSpPr/>
          <p:nvPr/>
        </p:nvCxnSpPr>
        <p:spPr>
          <a:xfrm flipH="1" rot="10800000">
            <a:off x="6435245" y="2334372"/>
            <a:ext cx="1084199" cy="3777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Operate on graph</a:t>
            </a:r>
          </a:p>
        </p:txBody>
      </p:sp>
      <p:sp>
        <p:nvSpPr>
          <p:cNvPr id="186" name="Shape 18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Loss function</a:t>
            </a:r>
          </a:p>
          <a:p>
            <a:pPr indent="-228600" lvl="1" marL="914400" rtl="0">
              <a:spcBef>
                <a:spcPts val="0"/>
              </a:spcBef>
            </a:pPr>
            <a:r>
              <a:rPr lang="en"/>
              <a:t>How far off is the prediction from the given label</a:t>
            </a:r>
          </a:p>
          <a:p>
            <a:pPr indent="-228600" lvl="0" marL="457200" rtl="0">
              <a:spcBef>
                <a:spcPts val="0"/>
              </a:spcBef>
            </a:pPr>
            <a:r>
              <a:rPr lang="en"/>
              <a:t>Optimizer</a:t>
            </a:r>
          </a:p>
          <a:p>
            <a:pPr indent="-228600" lvl="1" marL="914400" rtl="0">
              <a:spcBef>
                <a:spcPts val="0"/>
              </a:spcBef>
            </a:pPr>
            <a:r>
              <a:rPr lang="en"/>
              <a:t>How to tweak the parameters to minimize loss</a:t>
            </a:r>
          </a:p>
          <a:p>
            <a:pPr indent="-228600" lvl="0" marL="457200" rtl="0">
              <a:spcBef>
                <a:spcPts val="0"/>
              </a:spcBef>
            </a:pPr>
            <a:r>
              <a:rPr lang="en"/>
              <a:t>Variable values</a:t>
            </a:r>
          </a:p>
          <a:p>
            <a:pPr indent="-228600" lvl="1" marL="914400" rtl="0">
              <a:spcBef>
                <a:spcPts val="0"/>
              </a:spcBef>
            </a:pPr>
            <a:r>
              <a:rPr lang="en"/>
              <a:t>Initialize </a:t>
            </a:r>
          </a:p>
          <a:p>
            <a:pPr indent="-228600" lvl="1" marL="914400" rtl="0">
              <a:spcBef>
                <a:spcPts val="0"/>
              </a:spcBef>
            </a:pPr>
            <a:r>
              <a:rPr lang="en"/>
              <a:t>Assign value</a:t>
            </a:r>
          </a:p>
          <a:p>
            <a:pPr indent="-228600" lvl="0" marL="457200" rtl="0">
              <a:spcBef>
                <a:spcPts val="0"/>
              </a:spcBef>
            </a:pPr>
            <a:r>
              <a:rPr lang="en"/>
              <a:t>Utilities</a:t>
            </a:r>
          </a:p>
          <a:p>
            <a:pPr indent="-228600" lvl="1" marL="914400" rtl="0">
              <a:spcBef>
                <a:spcPts val="0"/>
              </a:spcBef>
            </a:pPr>
            <a:r>
              <a:rPr lang="en"/>
              <a:t>Checkpoint / restore</a:t>
            </a:r>
          </a:p>
          <a:p>
            <a:pPr indent="-228600" lvl="1" marL="914400" rtl="0">
              <a:spcBef>
                <a:spcPts val="0"/>
              </a:spcBef>
            </a:pPr>
            <a:r>
              <a:rPr lang="en"/>
              <a:t>Dump data for TensorBoard, debugger</a:t>
            </a:r>
          </a:p>
          <a:p>
            <a:pPr indent="-228600" lvl="1" marL="914400" rtl="0">
              <a:spcBef>
                <a:spcPts val="0"/>
              </a:spcBef>
            </a:pPr>
            <a:r>
              <a:rPr lang="en"/>
              <a: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Library</a:t>
            </a:r>
          </a:p>
        </p:txBody>
      </p:sp>
      <p:sp>
        <p:nvSpPr>
          <p:cNvPr id="192" name="Shape 19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Web: </a:t>
            </a:r>
            <a:br>
              <a:rPr lang="en"/>
            </a:br>
            <a:r>
              <a:rPr lang="en" u="sng">
                <a:solidFill>
                  <a:schemeClr val="hlink"/>
                </a:solidFill>
                <a:hlinkClick r:id="rId3"/>
              </a:rPr>
              <a:t>https://www.tensorflow.org/api_docs/</a:t>
            </a:r>
            <a:r>
              <a:rPr lang="en"/>
              <a:t> </a:t>
            </a:r>
          </a:p>
          <a:p>
            <a:pPr indent="-228600" lvl="0" marL="457200" rtl="0">
              <a:spcBef>
                <a:spcPts val="0"/>
              </a:spcBef>
            </a:pPr>
            <a:r>
              <a:rPr lang="en"/>
              <a:t>Implementation:</a:t>
            </a:r>
            <a:br>
              <a:rPr lang="en"/>
            </a:br>
            <a:r>
              <a:rPr lang="en" u="sng">
                <a:solidFill>
                  <a:schemeClr val="hlink"/>
                </a:solidFill>
                <a:hlinkClick r:id="rId4"/>
              </a:rPr>
              <a:t>https://github.com/tensorflow/tensorflow</a:t>
            </a:r>
            <a:r>
              <a:rPr lang="en"/>
              <a:t> </a:t>
            </a:r>
          </a:p>
          <a:p>
            <a:pPr indent="-228600" lvl="0" marL="457200" rtl="0">
              <a:spcBef>
                <a:spcPts val="0"/>
              </a:spcBef>
            </a:pPr>
            <a:r>
              <a:rPr lang="en"/>
              <a:t>Modules used in our coding exercises:</a:t>
            </a:r>
          </a:p>
          <a:p>
            <a:pPr indent="-228600" lvl="1" marL="914400" rtl="0">
              <a:spcBef>
                <a:spcPts val="0"/>
              </a:spcBef>
            </a:pPr>
            <a:r>
              <a:rPr lang="en"/>
              <a:t>tf</a:t>
            </a:r>
          </a:p>
          <a:p>
            <a:pPr indent="-228600" lvl="1" marL="914400" rtl="0">
              <a:spcBef>
                <a:spcPts val="0"/>
              </a:spcBef>
            </a:pPr>
            <a:r>
              <a:rPr lang="en"/>
              <a:t>tf.nn</a:t>
            </a:r>
          </a:p>
          <a:p>
            <a:pPr indent="-228600" lvl="1" marL="914400" rtl="0">
              <a:spcBef>
                <a:spcPts val="0"/>
              </a:spcBef>
            </a:pPr>
            <a:r>
              <a:rPr lang="en"/>
              <a:t>tf.train</a:t>
            </a:r>
          </a:p>
          <a:p>
            <a:pPr indent="-228600" lvl="1" marL="914400">
              <a:spcBef>
                <a:spcPts val="0"/>
              </a:spcBef>
            </a:pPr>
            <a:r>
              <a:rPr lang="en"/>
              <a:t>tf.summary</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3. MNIST</a:t>
            </a:r>
          </a:p>
        </p:txBody>
      </p:sp>
      <p:pic>
        <p:nvPicPr>
          <p:cNvPr descr="TF_logo_2.jpg" id="198" name="Shape 198"/>
          <p:cNvPicPr preferRelativeResize="0"/>
          <p:nvPr/>
        </p:nvPicPr>
        <p:blipFill>
          <a:blip r:embed="rId3">
            <a:alphaModFix/>
          </a:blip>
          <a:stretch>
            <a:fillRect/>
          </a:stretch>
        </p:blipFill>
        <p:spPr>
          <a:xfrm>
            <a:off x="6483487" y="0"/>
            <a:ext cx="2660523" cy="1496549"/>
          </a:xfrm>
          <a:prstGeom prst="rect">
            <a:avLst/>
          </a:prstGeom>
          <a:noFill/>
          <a:ln>
            <a:noFill/>
          </a:ln>
        </p:spPr>
      </p:pic>
      <p:pic>
        <p:nvPicPr>
          <p:cNvPr descr="CBF_logo.png" id="199" name="Shape 199"/>
          <p:cNvPicPr preferRelativeResize="0"/>
          <p:nvPr/>
        </p:nvPicPr>
        <p:blipFill>
          <a:blip r:embed="rId4">
            <a:alphaModFix/>
          </a:blip>
          <a:stretch>
            <a:fillRect/>
          </a:stretch>
        </p:blipFill>
        <p:spPr>
          <a:xfrm>
            <a:off x="0" y="8"/>
            <a:ext cx="2566724" cy="1410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M</a:t>
            </a:r>
            <a:r>
              <a:rPr lang="en"/>
              <a:t>orning </a:t>
            </a:r>
            <a:r>
              <a:rPr lang="en"/>
              <a:t>Agenda </a:t>
            </a:r>
          </a:p>
        </p:txBody>
      </p:sp>
      <p:sp>
        <p:nvSpPr>
          <p:cNvPr id="63" name="Shape 63"/>
          <p:cNvSpPr txBox="1"/>
          <p:nvPr>
            <p:ph idx="1" type="body"/>
          </p:nvPr>
        </p:nvSpPr>
        <p:spPr>
          <a:xfrm>
            <a:off x="311700" y="1152475"/>
            <a:ext cx="8520600" cy="3886800"/>
          </a:xfrm>
          <a:prstGeom prst="rect">
            <a:avLst/>
          </a:prstGeom>
        </p:spPr>
        <p:txBody>
          <a:bodyPr anchorCtr="0" anchor="t" bIns="91425" lIns="91425" rIns="91425" tIns="91425">
            <a:noAutofit/>
          </a:bodyPr>
          <a:lstStyle/>
          <a:p>
            <a:pPr indent="-304800" lvl="0" marL="457200" rtl="0">
              <a:spcBef>
                <a:spcPts val="0"/>
              </a:spcBef>
              <a:buSzPct val="100000"/>
              <a:buAutoNum type="arabicPeriod"/>
            </a:pPr>
            <a:r>
              <a:rPr lang="en" sz="1200"/>
              <a:t>Deep Learning and TensorFlow ( 5 mins)</a:t>
            </a:r>
          </a:p>
          <a:p>
            <a:pPr indent="-304800" lvl="0" marL="457200" rtl="0">
              <a:spcBef>
                <a:spcPts val="0"/>
              </a:spcBef>
              <a:buSzPct val="100000"/>
              <a:buAutoNum type="arabicPeriod"/>
            </a:pPr>
            <a:r>
              <a:rPr lang="en" sz="1200"/>
              <a:t>Programming concepts </a:t>
            </a:r>
            <a:r>
              <a:rPr lang="en" sz="1200"/>
              <a:t>(15 mins)</a:t>
            </a:r>
          </a:p>
          <a:p>
            <a:pPr indent="-304800" lvl="1" marL="914400" rtl="0">
              <a:spcBef>
                <a:spcPts val="0"/>
              </a:spcBef>
              <a:buSzPct val="100000"/>
              <a:buAutoNum type="alphaLcPeriod"/>
            </a:pPr>
            <a:r>
              <a:rPr lang="en" sz="1200"/>
              <a:t>Languages</a:t>
            </a:r>
          </a:p>
          <a:p>
            <a:pPr indent="-304800" lvl="1" marL="914400" rtl="0">
              <a:spcBef>
                <a:spcPts val="0"/>
              </a:spcBef>
              <a:buSzPct val="100000"/>
              <a:buAutoNum type="alphaLcPeriod"/>
            </a:pPr>
            <a:r>
              <a:rPr lang="en" sz="1200"/>
              <a:t>Create and run graph</a:t>
            </a:r>
          </a:p>
          <a:p>
            <a:pPr indent="-304800" lvl="1" marL="914400" rtl="0">
              <a:spcBef>
                <a:spcPts val="0"/>
              </a:spcBef>
              <a:buSzPct val="100000"/>
              <a:buAutoNum type="alphaLcPeriod"/>
            </a:pPr>
            <a:r>
              <a:rPr lang="en" sz="1200"/>
              <a:t>A walk through the library</a:t>
            </a:r>
          </a:p>
          <a:p>
            <a:pPr indent="-304800" lvl="0" marL="457200" rtl="0">
              <a:spcBef>
                <a:spcPts val="0"/>
              </a:spcBef>
              <a:buSzPct val="100000"/>
              <a:buAutoNum type="arabicPeriod"/>
            </a:pPr>
            <a:r>
              <a:rPr lang="en" sz="1200"/>
              <a:t>MNIST: (10 mins)</a:t>
            </a:r>
          </a:p>
          <a:p>
            <a:pPr indent="-304800" lvl="1" marL="914400" rtl="0">
              <a:spcBef>
                <a:spcPts val="0"/>
              </a:spcBef>
              <a:buSzPct val="100000"/>
              <a:buAutoNum type="alphaLcPeriod"/>
            </a:pPr>
            <a:r>
              <a:rPr lang="en" sz="1200"/>
              <a:t>Image classification domain</a:t>
            </a:r>
          </a:p>
          <a:p>
            <a:pPr indent="-304800" lvl="1" marL="914400" rtl="0">
              <a:spcBef>
                <a:spcPts val="0"/>
              </a:spcBef>
              <a:buSzPct val="100000"/>
              <a:buAutoNum type="alphaLcPeriod"/>
            </a:pPr>
            <a:r>
              <a:rPr lang="en" sz="1200"/>
              <a:t>Dataset</a:t>
            </a:r>
          </a:p>
          <a:p>
            <a:pPr indent="-304800" lvl="0" marL="457200" rtl="0">
              <a:spcBef>
                <a:spcPts val="0"/>
              </a:spcBef>
              <a:buSzPct val="100000"/>
              <a:buAutoNum type="arabicPeriod"/>
            </a:pPr>
            <a:r>
              <a:rPr lang="en" sz="1200"/>
              <a:t>Simple model (30 mins)</a:t>
            </a:r>
          </a:p>
          <a:p>
            <a:pPr indent="-304800" lvl="1" marL="914400" rtl="0">
              <a:spcBef>
                <a:spcPts val="0"/>
              </a:spcBef>
              <a:buSzPct val="100000"/>
              <a:buAutoNum type="alphaLcPeriod"/>
            </a:pPr>
            <a:r>
              <a:rPr lang="en" sz="1200"/>
              <a:t>Regression</a:t>
            </a:r>
          </a:p>
          <a:p>
            <a:pPr indent="-304800" lvl="1" marL="914400" rtl="0">
              <a:spcBef>
                <a:spcPts val="0"/>
              </a:spcBef>
              <a:buSzPct val="100000"/>
              <a:buAutoNum type="alphaLcPeriod"/>
            </a:pPr>
            <a:r>
              <a:rPr lang="en" sz="1200"/>
              <a:t>Build code line by line</a:t>
            </a:r>
          </a:p>
          <a:p>
            <a:pPr indent="-304800" lvl="0" marL="457200" rtl="0">
              <a:spcBef>
                <a:spcPts val="0"/>
              </a:spcBef>
              <a:buSzPct val="100000"/>
              <a:buAutoNum type="arabicPeriod"/>
            </a:pPr>
            <a:r>
              <a:rPr lang="en" sz="1200"/>
              <a:t>Debugger (10 mins) </a:t>
            </a:r>
          </a:p>
          <a:p>
            <a:pPr indent="-304800" lvl="0" marL="457200" rtl="0">
              <a:spcBef>
                <a:spcPts val="0"/>
              </a:spcBef>
              <a:buSzPct val="100000"/>
              <a:buAutoNum type="arabicPeriod"/>
            </a:pPr>
            <a:r>
              <a:rPr lang="en" sz="1200"/>
              <a:t>TensorBoard (20 mins)</a:t>
            </a:r>
          </a:p>
          <a:p>
            <a:pPr indent="-304800" lvl="1" marL="914400" rtl="0">
              <a:spcBef>
                <a:spcPts val="0"/>
              </a:spcBef>
              <a:buSzPct val="100000"/>
              <a:buAutoNum type="alphaLcPeriod"/>
            </a:pPr>
            <a:r>
              <a:rPr lang="en" sz="1200"/>
              <a:t>Graph </a:t>
            </a:r>
          </a:p>
          <a:p>
            <a:pPr indent="-304800" lvl="1" marL="914400" rtl="0">
              <a:spcBef>
                <a:spcPts val="0"/>
              </a:spcBef>
              <a:buSzPct val="100000"/>
              <a:buAutoNum type="alphaLcPeriod"/>
            </a:pPr>
            <a:r>
              <a:rPr lang="en" sz="1200"/>
              <a:t>Histogram </a:t>
            </a:r>
          </a:p>
          <a:p>
            <a:pPr indent="-304800" lvl="1" marL="914400" rtl="0">
              <a:spcBef>
                <a:spcPts val="0"/>
              </a:spcBef>
              <a:buSzPct val="100000"/>
              <a:buAutoNum type="alphaLcPeriod"/>
            </a:pPr>
            <a:r>
              <a:rPr lang="en" sz="1200"/>
              <a:t>Images </a:t>
            </a:r>
          </a:p>
          <a:p>
            <a:pPr lvl="0" rtl="0">
              <a:spcBef>
                <a:spcPts val="0"/>
              </a:spcBef>
              <a:buNone/>
            </a:pPr>
            <a:r>
              <a:rPr b="1" i="1" lang="en" sz="1400"/>
              <a:t>Lunch </a:t>
            </a:r>
            <a:r>
              <a:rPr b="1" i="1" lang="en" sz="1400"/>
              <a:t>Break</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MNIST Dataset</a:t>
            </a:r>
          </a:p>
        </p:txBody>
      </p:sp>
      <p:sp>
        <p:nvSpPr>
          <p:cNvPr id="205" name="Shape 205"/>
          <p:cNvSpPr txBox="1"/>
          <p:nvPr>
            <p:ph idx="1" type="body"/>
          </p:nvPr>
        </p:nvSpPr>
        <p:spPr>
          <a:xfrm>
            <a:off x="311700" y="1152475"/>
            <a:ext cx="8520600" cy="2176500"/>
          </a:xfrm>
          <a:prstGeom prst="rect">
            <a:avLst/>
          </a:prstGeom>
        </p:spPr>
        <p:txBody>
          <a:bodyPr anchorCtr="0" anchor="t" bIns="91425" lIns="91425" rIns="91425" tIns="91425">
            <a:noAutofit/>
          </a:bodyPr>
          <a:lstStyle/>
          <a:p>
            <a:pPr lvl="0">
              <a:spcBef>
                <a:spcPts val="0"/>
              </a:spcBef>
              <a:buNone/>
            </a:pPr>
            <a:r>
              <a:rPr lang="en"/>
              <a:t>The MNIST dataset consists of 60,000 images of handwritten digits like:</a:t>
            </a:r>
          </a:p>
        </p:txBody>
      </p:sp>
      <p:pic>
        <p:nvPicPr>
          <p:cNvPr id="206" name="Shape 206"/>
          <p:cNvPicPr preferRelativeResize="0"/>
          <p:nvPr/>
        </p:nvPicPr>
        <p:blipFill>
          <a:blip r:embed="rId3">
            <a:alphaModFix/>
          </a:blip>
          <a:stretch>
            <a:fillRect/>
          </a:stretch>
        </p:blipFill>
        <p:spPr>
          <a:xfrm>
            <a:off x="1543050" y="1814512"/>
            <a:ext cx="6057900" cy="1514475"/>
          </a:xfrm>
          <a:prstGeom prst="rect">
            <a:avLst/>
          </a:prstGeom>
          <a:noFill/>
          <a:ln>
            <a:noFill/>
          </a:ln>
        </p:spPr>
      </p:pic>
      <p:sp>
        <p:nvSpPr>
          <p:cNvPr id="207" name="Shape 207"/>
          <p:cNvSpPr txBox="1"/>
          <p:nvPr/>
        </p:nvSpPr>
        <p:spPr>
          <a:xfrm>
            <a:off x="473450" y="3497150"/>
            <a:ext cx="7876800" cy="12591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Clr>
                <a:schemeClr val="dk1"/>
              </a:buClr>
              <a:buSzPct val="61111"/>
              <a:buFont typeface="Arial"/>
              <a:buNone/>
            </a:pPr>
            <a:r>
              <a:rPr lang="en" sz="1800">
                <a:solidFill>
                  <a:schemeClr val="dk2"/>
                </a:solidFill>
              </a:rPr>
              <a:t>Each image has an associated label denoting which digit it is. </a:t>
            </a:r>
            <a:br>
              <a:rPr lang="en" sz="1800">
                <a:solidFill>
                  <a:schemeClr val="dk2"/>
                </a:solidFill>
              </a:rPr>
            </a:br>
            <a:r>
              <a:rPr lang="en" sz="1800">
                <a:solidFill>
                  <a:schemeClr val="dk2"/>
                </a:solidFill>
              </a:rPr>
              <a:t>The above images would have labels 5, 0, 4, and 1.</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Problem Description:  Image Classification</a:t>
            </a:r>
          </a:p>
        </p:txBody>
      </p:sp>
      <p:sp>
        <p:nvSpPr>
          <p:cNvPr id="213" name="Shape 213"/>
          <p:cNvSpPr txBox="1"/>
          <p:nvPr>
            <p:ph idx="1" type="body"/>
          </p:nvPr>
        </p:nvSpPr>
        <p:spPr>
          <a:xfrm>
            <a:off x="311700" y="1097575"/>
            <a:ext cx="8520600" cy="3471300"/>
          </a:xfrm>
          <a:prstGeom prst="rect">
            <a:avLst/>
          </a:prstGeom>
        </p:spPr>
        <p:txBody>
          <a:bodyPr anchorCtr="0" anchor="t" bIns="91425" lIns="91425" rIns="91425" tIns="91425">
            <a:noAutofit/>
          </a:bodyPr>
          <a:lstStyle/>
          <a:p>
            <a:pPr lvl="0">
              <a:spcBef>
                <a:spcPts val="0"/>
              </a:spcBef>
              <a:buNone/>
            </a:pPr>
            <a:r>
              <a:rPr lang="en"/>
              <a:t>We want to be able to train a deep learning model using the MNIST dataset that will be able to look at images and predict what digits they are.</a:t>
            </a:r>
          </a:p>
          <a:p>
            <a:pPr lvl="0">
              <a:spcBef>
                <a:spcPts val="0"/>
              </a:spcBef>
              <a:buNone/>
            </a:pPr>
            <a:r>
              <a:t/>
            </a:r>
            <a:endParaRPr/>
          </a:p>
        </p:txBody>
      </p:sp>
      <p:pic>
        <p:nvPicPr>
          <p:cNvPr id="214" name="Shape 214"/>
          <p:cNvPicPr preferRelativeResize="0"/>
          <p:nvPr/>
        </p:nvPicPr>
        <p:blipFill>
          <a:blip r:embed="rId3">
            <a:alphaModFix/>
          </a:blip>
          <a:stretch>
            <a:fillRect/>
          </a:stretch>
        </p:blipFill>
        <p:spPr>
          <a:xfrm>
            <a:off x="2649312" y="2087846"/>
            <a:ext cx="3845374" cy="25482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Computer Vision</a:t>
            </a:r>
          </a:p>
        </p:txBody>
      </p:sp>
      <p:sp>
        <p:nvSpPr>
          <p:cNvPr id="220" name="Shape 22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How machines view images: </a:t>
            </a:r>
          </a:p>
          <a:p>
            <a:pPr lvl="0">
              <a:spcBef>
                <a:spcPts val="0"/>
              </a:spcBef>
              <a:buNone/>
            </a:pPr>
            <a:r>
              <a:t/>
            </a:r>
            <a:endParaRPr/>
          </a:p>
          <a:p>
            <a:pPr lvl="0">
              <a:spcBef>
                <a:spcPts val="0"/>
              </a:spcBef>
              <a:buNone/>
            </a:pPr>
            <a:r>
              <a:t/>
            </a:r>
            <a:endParaRPr/>
          </a:p>
        </p:txBody>
      </p:sp>
      <p:pic>
        <p:nvPicPr>
          <p:cNvPr id="221" name="Shape 221"/>
          <p:cNvPicPr preferRelativeResize="0"/>
          <p:nvPr/>
        </p:nvPicPr>
        <p:blipFill>
          <a:blip r:embed="rId3">
            <a:alphaModFix/>
          </a:blip>
          <a:stretch>
            <a:fillRect/>
          </a:stretch>
        </p:blipFill>
        <p:spPr>
          <a:xfrm>
            <a:off x="311699" y="1696599"/>
            <a:ext cx="7778723" cy="30655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311700" y="2150850"/>
            <a:ext cx="8520600" cy="841800"/>
          </a:xfrm>
          <a:prstGeom prst="rect">
            <a:avLst/>
          </a:prstGeom>
        </p:spPr>
        <p:txBody>
          <a:bodyPr anchorCtr="0" anchor="ctr" bIns="91425" lIns="91425" rIns="91425" tIns="91425">
            <a:noAutofit/>
          </a:bodyPr>
          <a:lstStyle/>
          <a:p>
            <a:pPr lvl="0" rtl="0">
              <a:spcBef>
                <a:spcPts val="0"/>
              </a:spcBef>
              <a:buNone/>
            </a:pPr>
            <a:r>
              <a:rPr lang="en"/>
              <a:t>4. Code version 1:  Regression</a:t>
            </a:r>
          </a:p>
        </p:txBody>
      </p:sp>
      <p:pic>
        <p:nvPicPr>
          <p:cNvPr descr="TF_logo_2.jpg" id="227" name="Shape 227"/>
          <p:cNvPicPr preferRelativeResize="0"/>
          <p:nvPr/>
        </p:nvPicPr>
        <p:blipFill>
          <a:blip r:embed="rId3">
            <a:alphaModFix/>
          </a:blip>
          <a:stretch>
            <a:fillRect/>
          </a:stretch>
        </p:blipFill>
        <p:spPr>
          <a:xfrm>
            <a:off x="6483487" y="0"/>
            <a:ext cx="2660523" cy="1496549"/>
          </a:xfrm>
          <a:prstGeom prst="rect">
            <a:avLst/>
          </a:prstGeom>
          <a:noFill/>
          <a:ln>
            <a:noFill/>
          </a:ln>
        </p:spPr>
      </p:pic>
      <p:pic>
        <p:nvPicPr>
          <p:cNvPr descr="CBF_logo.png" id="228" name="Shape 228"/>
          <p:cNvPicPr preferRelativeResize="0"/>
          <p:nvPr/>
        </p:nvPicPr>
        <p:blipFill>
          <a:blip r:embed="rId4">
            <a:alphaModFix/>
          </a:blip>
          <a:stretch>
            <a:fillRect/>
          </a:stretch>
        </p:blipFill>
        <p:spPr>
          <a:xfrm>
            <a:off x="0" y="8"/>
            <a:ext cx="2566724" cy="1410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Tensors for Regression</a:t>
            </a:r>
          </a:p>
        </p:txBody>
      </p:sp>
      <p:sp>
        <p:nvSpPr>
          <p:cNvPr id="234" name="Shape 234"/>
          <p:cNvSpPr txBox="1"/>
          <p:nvPr>
            <p:ph idx="1" type="body"/>
          </p:nvPr>
        </p:nvSpPr>
        <p:spPr>
          <a:xfrm>
            <a:off x="311700" y="1152475"/>
            <a:ext cx="4440900" cy="3416400"/>
          </a:xfrm>
          <a:prstGeom prst="rect">
            <a:avLst/>
          </a:prstGeom>
        </p:spPr>
        <p:txBody>
          <a:bodyPr anchorCtr="0" anchor="t" bIns="91425" lIns="91425" rIns="91425" tIns="91425">
            <a:noAutofit/>
          </a:bodyPr>
          <a:lstStyle/>
          <a:p>
            <a:pPr indent="-228600" lvl="0" marL="457200" rtl="0">
              <a:spcBef>
                <a:spcPts val="0"/>
              </a:spcBef>
            </a:pPr>
            <a:r>
              <a:rPr lang="en"/>
              <a:t>Placeholder:</a:t>
            </a:r>
          </a:p>
          <a:p>
            <a:pPr indent="-228600" lvl="1" marL="914400" rtl="0">
              <a:spcBef>
                <a:spcPts val="0"/>
              </a:spcBef>
            </a:pPr>
            <a:r>
              <a:rPr lang="en"/>
              <a:t>28x28 image flattened into a vector: [784] </a:t>
            </a:r>
          </a:p>
          <a:p>
            <a:pPr indent="-228600" lvl="0" marL="457200" rtl="0">
              <a:spcBef>
                <a:spcPts val="0"/>
              </a:spcBef>
            </a:pPr>
            <a:r>
              <a:rPr lang="en"/>
              <a:t>Variables:</a:t>
            </a:r>
          </a:p>
          <a:p>
            <a:pPr indent="-228600" lvl="1" marL="914400" rtl="0">
              <a:spcBef>
                <a:spcPts val="0"/>
              </a:spcBef>
            </a:pPr>
            <a:r>
              <a:rPr lang="en"/>
              <a:t>Weight is a 2D array:  [784,10]</a:t>
            </a:r>
          </a:p>
          <a:p>
            <a:pPr indent="-228600" lvl="1" marL="914400" rtl="0">
              <a:spcBef>
                <a:spcPts val="0"/>
              </a:spcBef>
            </a:pPr>
            <a:r>
              <a:rPr lang="en"/>
              <a:t>Bias is a vector:  [10]</a:t>
            </a:r>
          </a:p>
          <a:p>
            <a:pPr indent="-228600" lvl="0" marL="457200" rtl="0">
              <a:spcBef>
                <a:spcPts val="0"/>
              </a:spcBef>
            </a:pPr>
            <a:r>
              <a:rPr lang="en"/>
              <a:t>Prediction is simply:</a:t>
            </a:r>
          </a:p>
          <a:p>
            <a:pPr indent="-228600" lvl="1" marL="914400" rtl="0">
              <a:spcBef>
                <a:spcPts val="0"/>
              </a:spcBef>
            </a:pPr>
            <a:r>
              <a:rPr lang="en"/>
              <a:t>y = x * weight + bias</a:t>
            </a:r>
          </a:p>
          <a:p>
            <a:pPr indent="-228600" lvl="0" marL="457200" rtl="0">
              <a:spcBef>
                <a:spcPts val="0"/>
              </a:spcBef>
            </a:pPr>
            <a:r>
              <a:rPr lang="en"/>
              <a:t>Optimizer adjusts weight and bias to minimize loss (error)</a:t>
            </a:r>
          </a:p>
          <a:p>
            <a:pPr indent="-228600" lvl="1" marL="914400" rtl="0">
              <a:spcBef>
                <a:spcPts val="0"/>
              </a:spcBef>
            </a:pPr>
            <a:r>
              <a:rPr lang="en"/>
              <a:t>Predicted y</a:t>
            </a:r>
            <a:r>
              <a:rPr lang="en"/>
              <a:t> is close to label</a:t>
            </a:r>
          </a:p>
        </p:txBody>
      </p:sp>
      <p:pic>
        <p:nvPicPr>
          <p:cNvPr descr="design_regression.png" id="235" name="Shape 235"/>
          <p:cNvPicPr preferRelativeResize="0"/>
          <p:nvPr/>
        </p:nvPicPr>
        <p:blipFill>
          <a:blip r:embed="rId3">
            <a:alphaModFix/>
          </a:blip>
          <a:stretch>
            <a:fillRect/>
          </a:stretch>
        </p:blipFill>
        <p:spPr>
          <a:xfrm>
            <a:off x="4993200" y="1170125"/>
            <a:ext cx="3807978" cy="3820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Implement </a:t>
            </a:r>
            <a:r>
              <a:rPr lang="en"/>
              <a:t>Read data</a:t>
            </a:r>
          </a:p>
        </p:txBody>
      </p:sp>
      <p:sp>
        <p:nvSpPr>
          <p:cNvPr id="241" name="Shape 241"/>
          <p:cNvSpPr txBox="1"/>
          <p:nvPr>
            <p:ph idx="1" type="body"/>
          </p:nvPr>
        </p:nvSpPr>
        <p:spPr>
          <a:xfrm>
            <a:off x="1565550" y="3200275"/>
            <a:ext cx="6012900" cy="1858200"/>
          </a:xfrm>
          <a:prstGeom prst="rect">
            <a:avLst/>
          </a:prstGeom>
          <a:solidFill>
            <a:srgbClr val="000000"/>
          </a:solidFill>
        </p:spPr>
        <p:txBody>
          <a:bodyPr anchorCtr="0" anchor="t" bIns="91425" lIns="91425" rIns="91425" tIns="91425">
            <a:noAutofit/>
          </a:bodyPr>
          <a:lstStyle/>
          <a:p>
            <a:pPr lvl="0" rtl="0">
              <a:lnSpc>
                <a:spcPct val="100000"/>
              </a:lnSpc>
              <a:spcBef>
                <a:spcPts val="0"/>
              </a:spcBef>
              <a:buNone/>
            </a:pPr>
            <a:r>
              <a:rPr lang="en" sz="1400">
                <a:solidFill>
                  <a:srgbClr val="FFFF00"/>
                </a:solidFill>
              </a:rPr>
              <a:t>from tensorflow.examples.tutorials.mnist import input_data</a:t>
            </a:r>
            <a:br>
              <a:rPr lang="en" sz="1400">
                <a:solidFill>
                  <a:srgbClr val="FFFF00"/>
                </a:solidFill>
              </a:rPr>
            </a:br>
            <a:r>
              <a:rPr lang="en" sz="1400">
                <a:solidFill>
                  <a:srgbClr val="FFFF00"/>
                </a:solidFill>
              </a:rPr>
              <a:t>import tensorflow as tf</a:t>
            </a:r>
            <a:br>
              <a:rPr lang="en" sz="1400">
                <a:solidFill>
                  <a:srgbClr val="FFFF00"/>
                </a:solidFill>
              </a:rPr>
            </a:br>
            <a:r>
              <a:rPr lang="en" sz="1400">
                <a:solidFill>
                  <a:srgbClr val="FFFF00"/>
                </a:solidFill>
              </a:rPr>
              <a:t>def main():</a:t>
            </a:r>
            <a:br>
              <a:rPr lang="en" sz="1400">
                <a:solidFill>
                  <a:srgbClr val="FFFF00"/>
                </a:solidFill>
              </a:rPr>
            </a:br>
            <a:r>
              <a:rPr lang="en" sz="1400">
                <a:solidFill>
                  <a:srgbClr val="FFFF00"/>
                </a:solidFill>
              </a:rPr>
              <a:t>	mnist = input_data.read_data_sets("MNIST_data/", one_hot=True)</a:t>
            </a:r>
          </a:p>
          <a:p>
            <a:pPr lvl="0" rtl="0">
              <a:lnSpc>
                <a:spcPct val="100000"/>
              </a:lnSpc>
              <a:spcBef>
                <a:spcPts val="0"/>
              </a:spcBef>
              <a:buNone/>
            </a:pPr>
            <a:r>
              <a:rPr lang="en" sz="1400">
                <a:solidFill>
                  <a:srgbClr val="FFFF00"/>
                </a:solidFill>
              </a:rPr>
              <a:t>if __name__ == '__main__':</a:t>
            </a:r>
            <a:br>
              <a:rPr lang="en" sz="1400">
                <a:solidFill>
                  <a:srgbClr val="FFFF00"/>
                </a:solidFill>
              </a:rPr>
            </a:br>
            <a:r>
              <a:rPr lang="en" sz="1400">
                <a:solidFill>
                  <a:srgbClr val="FFFF00"/>
                </a:solidFill>
              </a:rPr>
              <a:t>	main()</a:t>
            </a:r>
          </a:p>
        </p:txBody>
      </p:sp>
      <p:sp>
        <p:nvSpPr>
          <p:cNvPr id="242" name="Shape 242"/>
          <p:cNvSpPr txBox="1"/>
          <p:nvPr/>
        </p:nvSpPr>
        <p:spPr>
          <a:xfrm>
            <a:off x="456375" y="1305000"/>
            <a:ext cx="8165400" cy="1608000"/>
          </a:xfrm>
          <a:prstGeom prst="rect">
            <a:avLst/>
          </a:prstGeom>
          <a:noFill/>
          <a:ln>
            <a:noFill/>
          </a:ln>
        </p:spPr>
        <p:txBody>
          <a:bodyPr anchorCtr="0" anchor="t" bIns="91425" lIns="91425" rIns="91425" tIns="91425">
            <a:noAutofit/>
          </a:bodyPr>
          <a:lstStyle/>
          <a:p>
            <a:pPr indent="-342900" lvl="0" marL="457200" rtl="0">
              <a:spcBef>
                <a:spcPts val="0"/>
              </a:spcBef>
              <a:buClr>
                <a:schemeClr val="dk2"/>
              </a:buClr>
              <a:buSzPct val="100000"/>
              <a:buChar char="●"/>
            </a:pPr>
            <a:r>
              <a:rPr i="1" lang="en" sz="1800">
                <a:solidFill>
                  <a:schemeClr val="dk2"/>
                </a:solidFill>
              </a:rPr>
              <a:t>See #0 in hand-out</a:t>
            </a:r>
          </a:p>
          <a:p>
            <a:pPr indent="-342900" lvl="0" marL="457200" rtl="0">
              <a:spcBef>
                <a:spcPts val="0"/>
              </a:spcBef>
              <a:buClr>
                <a:schemeClr val="dk2"/>
              </a:buClr>
              <a:buSzPct val="100000"/>
              <a:buChar char="●"/>
            </a:pPr>
            <a:r>
              <a:rPr lang="en" sz="1800">
                <a:solidFill>
                  <a:schemeClr val="dk2"/>
                </a:solidFill>
              </a:rPr>
              <a:t>input_data is a utility function provided by TensorFlow to retrieve MNIST dataset</a:t>
            </a:r>
          </a:p>
          <a:p>
            <a:pPr indent="-342900" lvl="0" marL="457200" rtl="0">
              <a:spcBef>
                <a:spcPts val="0"/>
              </a:spcBef>
              <a:buClr>
                <a:schemeClr val="dk2"/>
              </a:buClr>
              <a:buSzPct val="100000"/>
              <a:buChar char="●"/>
            </a:pPr>
            <a:r>
              <a:rPr lang="en" sz="1800">
                <a:solidFill>
                  <a:schemeClr val="dk2"/>
                </a:solidFill>
              </a:rPr>
              <a:t>One_hot refers to how the labels will be represented: as one-hot vectors</a:t>
            </a:r>
          </a:p>
          <a:p>
            <a:pPr indent="-228600" lvl="1" marL="914400" rtl="0">
              <a:spcBef>
                <a:spcPts val="0"/>
              </a:spcBef>
              <a:buClr>
                <a:schemeClr val="dk2"/>
              </a:buClr>
              <a:buChar char="○"/>
            </a:pPr>
            <a:r>
              <a:rPr lang="en">
                <a:solidFill>
                  <a:schemeClr val="dk2"/>
                </a:solidFill>
              </a:rPr>
              <a:t>O</a:t>
            </a:r>
            <a:r>
              <a:rPr lang="en">
                <a:solidFill>
                  <a:schemeClr val="dk2"/>
                </a:solidFill>
              </a:rPr>
              <a:t>ne-hot vector is a vector which is 0 in most dimensions, and 1 in a single dimension. </a:t>
            </a:r>
          </a:p>
          <a:p>
            <a:pPr indent="-228600" lvl="1" marL="914400">
              <a:spcBef>
                <a:spcPts val="0"/>
              </a:spcBef>
              <a:buClr>
                <a:schemeClr val="dk2"/>
              </a:buClr>
              <a:buChar char="○"/>
            </a:pPr>
            <a:r>
              <a:rPr lang="en">
                <a:solidFill>
                  <a:schemeClr val="dk2"/>
                </a:solidFill>
              </a:rPr>
              <a:t>E.g.  </a:t>
            </a:r>
            <a:r>
              <a:rPr b="1" lang="en">
                <a:solidFill>
                  <a:schemeClr val="dk2"/>
                </a:solidFill>
              </a:rPr>
              <a:t>3</a:t>
            </a:r>
            <a:r>
              <a:rPr lang="en">
                <a:solidFill>
                  <a:schemeClr val="dk2"/>
                </a:solidFill>
              </a:rPr>
              <a:t> = [0, 0, 0, 1, 0, 0, 0, 0, 0, 0]</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Implement </a:t>
            </a:r>
            <a:r>
              <a:rPr lang="en"/>
              <a:t>Placeholders</a:t>
            </a:r>
          </a:p>
        </p:txBody>
      </p:sp>
      <p:sp>
        <p:nvSpPr>
          <p:cNvPr id="248" name="Shape 248"/>
          <p:cNvSpPr txBox="1"/>
          <p:nvPr>
            <p:ph idx="1" type="body"/>
          </p:nvPr>
        </p:nvSpPr>
        <p:spPr>
          <a:xfrm>
            <a:off x="311700" y="1152475"/>
            <a:ext cx="8520600" cy="2255700"/>
          </a:xfrm>
          <a:prstGeom prst="rect">
            <a:avLst/>
          </a:prstGeom>
        </p:spPr>
        <p:txBody>
          <a:bodyPr anchorCtr="0" anchor="t" bIns="91425" lIns="91425" rIns="91425" tIns="91425">
            <a:noAutofit/>
          </a:bodyPr>
          <a:lstStyle/>
          <a:p>
            <a:pPr indent="-228600" lvl="0" marL="457200" rtl="0">
              <a:lnSpc>
                <a:spcPct val="100000"/>
              </a:lnSpc>
              <a:spcBef>
                <a:spcPts val="0"/>
              </a:spcBef>
              <a:spcAft>
                <a:spcPts val="0"/>
              </a:spcAft>
            </a:pPr>
            <a:r>
              <a:rPr i="1" lang="en"/>
              <a:t>See #1 in hand-out</a:t>
            </a:r>
          </a:p>
          <a:p>
            <a:pPr indent="-228600" lvl="0" marL="457200" rtl="0">
              <a:spcBef>
                <a:spcPts val="0"/>
              </a:spcBef>
            </a:pPr>
            <a:r>
              <a:rPr lang="en"/>
              <a:t>Placeholders are input</a:t>
            </a:r>
          </a:p>
          <a:p>
            <a:pPr indent="-228600" lvl="0" marL="457200" rtl="0">
              <a:spcBef>
                <a:spcPts val="0"/>
              </a:spcBef>
            </a:pPr>
            <a:r>
              <a:rPr lang="en"/>
              <a:t>x is a 2D array for the images:  </a:t>
            </a:r>
          </a:p>
          <a:p>
            <a:pPr indent="-228600" lvl="1" marL="914400" rtl="0">
              <a:spcBef>
                <a:spcPts val="0"/>
              </a:spcBef>
            </a:pPr>
            <a:r>
              <a:rPr lang="en"/>
              <a:t>Each row is one flattened 28x28 </a:t>
            </a:r>
            <a:r>
              <a:rPr lang="en"/>
              <a:t>image</a:t>
            </a:r>
          </a:p>
          <a:p>
            <a:pPr indent="-228600" lvl="1" marL="914400" rtl="0">
              <a:spcBef>
                <a:spcPts val="0"/>
              </a:spcBef>
            </a:pPr>
            <a:r>
              <a:rPr lang="en"/>
              <a:t>First dimension is “None”, to be used to pull in a batch of images at a time (more later)</a:t>
            </a:r>
          </a:p>
          <a:p>
            <a:pPr indent="-228600" lvl="0" marL="457200" rtl="0">
              <a:spcBef>
                <a:spcPts val="0"/>
              </a:spcBef>
            </a:pPr>
            <a:r>
              <a:rPr lang="en"/>
              <a:t>y_ is 2D array for the labels:</a:t>
            </a:r>
          </a:p>
          <a:p>
            <a:pPr indent="-228600" lvl="1" marL="914400">
              <a:spcBef>
                <a:spcPts val="0"/>
              </a:spcBef>
            </a:pPr>
            <a:r>
              <a:rPr lang="en"/>
              <a:t>Second dimension 10 for the one-hot representation</a:t>
            </a:r>
          </a:p>
        </p:txBody>
      </p:sp>
      <p:sp>
        <p:nvSpPr>
          <p:cNvPr id="249" name="Shape 249"/>
          <p:cNvSpPr txBox="1"/>
          <p:nvPr/>
        </p:nvSpPr>
        <p:spPr>
          <a:xfrm>
            <a:off x="2388800" y="3583400"/>
            <a:ext cx="4514400" cy="1121100"/>
          </a:xfrm>
          <a:prstGeom prst="rect">
            <a:avLst/>
          </a:prstGeom>
          <a:solidFill>
            <a:srgbClr val="000000"/>
          </a:solidFill>
          <a:ln>
            <a:noFill/>
          </a:ln>
        </p:spPr>
        <p:txBody>
          <a:bodyPr anchorCtr="0" anchor="t" bIns="91425" lIns="91425" rIns="91425" tIns="91425">
            <a:noAutofit/>
          </a:bodyPr>
          <a:lstStyle/>
          <a:p>
            <a:pPr lvl="0">
              <a:spcBef>
                <a:spcPts val="0"/>
              </a:spcBef>
              <a:buClr>
                <a:schemeClr val="dk1"/>
              </a:buClr>
              <a:buFont typeface="Arial"/>
              <a:buNone/>
            </a:pPr>
            <a:r>
              <a:rPr lang="en">
                <a:solidFill>
                  <a:srgbClr val="FFFF00"/>
                </a:solidFill>
              </a:rPr>
              <a:t># Placeholder that will be fed image data.</a:t>
            </a:r>
          </a:p>
          <a:p>
            <a:pPr lvl="0">
              <a:spcBef>
                <a:spcPts val="0"/>
              </a:spcBef>
              <a:buClr>
                <a:schemeClr val="dk1"/>
              </a:buClr>
              <a:buFont typeface="Arial"/>
              <a:buNone/>
            </a:pPr>
            <a:r>
              <a:rPr lang="en">
                <a:solidFill>
                  <a:srgbClr val="FFFF00"/>
                </a:solidFill>
              </a:rPr>
              <a:t>x = tf.placeholder(tf.float32, [None, 784])</a:t>
            </a:r>
          </a:p>
          <a:p>
            <a:pPr lvl="0">
              <a:spcBef>
                <a:spcPts val="0"/>
              </a:spcBef>
              <a:buClr>
                <a:schemeClr val="dk1"/>
              </a:buClr>
              <a:buFont typeface="Arial"/>
              <a:buNone/>
            </a:pPr>
            <a:r>
              <a:rPr lang="en">
                <a:solidFill>
                  <a:srgbClr val="FFFF00"/>
                </a:solidFill>
              </a:rPr>
              <a:t># Placeholder that will be fed the correct labels.</a:t>
            </a:r>
          </a:p>
          <a:p>
            <a:pPr lvl="0">
              <a:spcBef>
                <a:spcPts val="0"/>
              </a:spcBef>
              <a:buNone/>
            </a:pPr>
            <a:r>
              <a:rPr lang="en">
                <a:solidFill>
                  <a:srgbClr val="FFFF00"/>
                </a:solidFill>
              </a:rPr>
              <a:t>y_ = tf.placeholder(tf.float32, [None, 10])</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Implement </a:t>
            </a:r>
            <a:r>
              <a:rPr lang="en"/>
              <a:t>Weight and Bias</a:t>
            </a:r>
          </a:p>
        </p:txBody>
      </p:sp>
      <p:sp>
        <p:nvSpPr>
          <p:cNvPr id="255" name="Shape 255"/>
          <p:cNvSpPr txBox="1"/>
          <p:nvPr>
            <p:ph idx="1" type="body"/>
          </p:nvPr>
        </p:nvSpPr>
        <p:spPr>
          <a:xfrm>
            <a:off x="311700" y="1152475"/>
            <a:ext cx="8520600" cy="1455000"/>
          </a:xfrm>
          <a:prstGeom prst="rect">
            <a:avLst/>
          </a:prstGeom>
        </p:spPr>
        <p:txBody>
          <a:bodyPr anchorCtr="0" anchor="t" bIns="91425" lIns="91425" rIns="91425" tIns="91425">
            <a:noAutofit/>
          </a:bodyPr>
          <a:lstStyle/>
          <a:p>
            <a:pPr indent="-228600" lvl="0" marL="457200" rtl="0">
              <a:spcBef>
                <a:spcPts val="0"/>
              </a:spcBef>
            </a:pPr>
            <a:r>
              <a:rPr i="1" lang="en"/>
              <a:t>See #2 in hand-out</a:t>
            </a:r>
          </a:p>
          <a:p>
            <a:pPr indent="-228600" lvl="0" marL="457200" rtl="0">
              <a:spcBef>
                <a:spcPts val="0"/>
              </a:spcBef>
            </a:pPr>
            <a:r>
              <a:rPr lang="en"/>
              <a:t>Weight and Bias are variables: to be tweaked during training</a:t>
            </a:r>
          </a:p>
          <a:p>
            <a:pPr indent="-228600" lvl="1" marL="914400" rtl="0">
              <a:spcBef>
                <a:spcPts val="0"/>
              </a:spcBef>
            </a:pPr>
            <a:r>
              <a:rPr lang="en"/>
              <a:t>Weight is a 2D array:  784 x 10</a:t>
            </a:r>
          </a:p>
          <a:p>
            <a:pPr indent="-228600" lvl="1" marL="914400" rtl="0">
              <a:spcBef>
                <a:spcPts val="0"/>
              </a:spcBef>
            </a:pPr>
            <a:r>
              <a:rPr lang="en"/>
              <a:t>Bias is a vector:  10</a:t>
            </a:r>
          </a:p>
          <a:p>
            <a:pPr indent="-228600" lvl="0" marL="457200" rtl="0">
              <a:spcBef>
                <a:spcPts val="0"/>
              </a:spcBef>
            </a:pPr>
            <a:r>
              <a:rPr lang="en"/>
              <a:t>Initialized with certain values:  important for optimization algorithm</a:t>
            </a:r>
          </a:p>
        </p:txBody>
      </p:sp>
      <p:sp>
        <p:nvSpPr>
          <p:cNvPr id="256" name="Shape 256"/>
          <p:cNvSpPr txBox="1"/>
          <p:nvPr/>
        </p:nvSpPr>
        <p:spPr>
          <a:xfrm>
            <a:off x="411075" y="2801350"/>
            <a:ext cx="4542000" cy="2065800"/>
          </a:xfrm>
          <a:prstGeom prst="rect">
            <a:avLst/>
          </a:prstGeom>
          <a:solidFill>
            <a:srgbClr val="000000"/>
          </a:solidFill>
          <a:ln>
            <a:noFill/>
          </a:ln>
        </p:spPr>
        <p:txBody>
          <a:bodyPr anchorCtr="0" anchor="t" bIns="91425" lIns="91425" rIns="91425" tIns="91425">
            <a:noAutofit/>
          </a:bodyPr>
          <a:lstStyle/>
          <a:p>
            <a:pPr lvl="0">
              <a:spcBef>
                <a:spcPts val="0"/>
              </a:spcBef>
              <a:buClr>
                <a:schemeClr val="dk1"/>
              </a:buClr>
              <a:buFont typeface="Arial"/>
              <a:buNone/>
            </a:pPr>
            <a:r>
              <a:rPr lang="en">
                <a:solidFill>
                  <a:srgbClr val="FFFF00"/>
                </a:solidFill>
              </a:rPr>
              <a:t>def weight_variable(shape):</a:t>
            </a:r>
          </a:p>
          <a:p>
            <a:pPr lvl="0">
              <a:spcBef>
                <a:spcPts val="0"/>
              </a:spcBef>
              <a:buClr>
                <a:schemeClr val="dk1"/>
              </a:buClr>
              <a:buFont typeface="Arial"/>
              <a:buNone/>
            </a:pPr>
            <a:r>
              <a:rPr lang="en">
                <a:solidFill>
                  <a:srgbClr val="FFFF00"/>
                </a:solidFill>
              </a:rPr>
              <a:t>  """Generates a weight variable of a given shape."""</a:t>
            </a:r>
          </a:p>
          <a:p>
            <a:pPr lvl="0">
              <a:spcBef>
                <a:spcPts val="0"/>
              </a:spcBef>
              <a:buClr>
                <a:schemeClr val="dk1"/>
              </a:buClr>
              <a:buFont typeface="Arial"/>
              <a:buNone/>
            </a:pPr>
            <a:r>
              <a:rPr lang="en">
                <a:solidFill>
                  <a:srgbClr val="FFFF00"/>
                </a:solidFill>
              </a:rPr>
              <a:t>  initial = tf.truncated_normal(shape, stddev=0.1)</a:t>
            </a:r>
          </a:p>
          <a:p>
            <a:pPr lvl="0">
              <a:spcBef>
                <a:spcPts val="0"/>
              </a:spcBef>
              <a:buClr>
                <a:schemeClr val="dk1"/>
              </a:buClr>
              <a:buFont typeface="Arial"/>
              <a:buNone/>
            </a:pPr>
            <a:r>
              <a:rPr lang="en">
                <a:solidFill>
                  <a:srgbClr val="FFFF00"/>
                </a:solidFill>
              </a:rPr>
              <a:t>  return tf.Variable(initial)</a:t>
            </a:r>
          </a:p>
          <a:p>
            <a:pPr lvl="0">
              <a:spcBef>
                <a:spcPts val="0"/>
              </a:spcBef>
              <a:buClr>
                <a:schemeClr val="dk1"/>
              </a:buClr>
              <a:buFont typeface="Arial"/>
              <a:buNone/>
            </a:pPr>
            <a:r>
              <a:t/>
            </a:r>
            <a:endParaRPr>
              <a:solidFill>
                <a:srgbClr val="FFFF00"/>
              </a:solidFill>
            </a:endParaRPr>
          </a:p>
          <a:p>
            <a:pPr lvl="0">
              <a:spcBef>
                <a:spcPts val="0"/>
              </a:spcBef>
              <a:buClr>
                <a:schemeClr val="dk1"/>
              </a:buClr>
              <a:buFont typeface="Arial"/>
              <a:buNone/>
            </a:pPr>
            <a:r>
              <a:rPr lang="en">
                <a:solidFill>
                  <a:srgbClr val="FFFF00"/>
                </a:solidFill>
              </a:rPr>
              <a:t>def bias_variable(shape):</a:t>
            </a:r>
          </a:p>
          <a:p>
            <a:pPr lvl="0">
              <a:spcBef>
                <a:spcPts val="0"/>
              </a:spcBef>
              <a:buClr>
                <a:schemeClr val="dk1"/>
              </a:buClr>
              <a:buFont typeface="Arial"/>
              <a:buNone/>
            </a:pPr>
            <a:r>
              <a:rPr lang="en">
                <a:solidFill>
                  <a:srgbClr val="FFFF00"/>
                </a:solidFill>
              </a:rPr>
              <a:t>  """Generates a bias variable of a given shape."""</a:t>
            </a:r>
          </a:p>
          <a:p>
            <a:pPr lvl="0">
              <a:spcBef>
                <a:spcPts val="0"/>
              </a:spcBef>
              <a:buClr>
                <a:schemeClr val="dk1"/>
              </a:buClr>
              <a:buFont typeface="Arial"/>
              <a:buNone/>
            </a:pPr>
            <a:r>
              <a:rPr lang="en">
                <a:solidFill>
                  <a:srgbClr val="FFFF00"/>
                </a:solidFill>
              </a:rPr>
              <a:t>  initial = tf.constant(0.1, shape=shape)</a:t>
            </a:r>
          </a:p>
          <a:p>
            <a:pPr lvl="0">
              <a:spcBef>
                <a:spcPts val="0"/>
              </a:spcBef>
              <a:buNone/>
            </a:pPr>
            <a:r>
              <a:rPr lang="en">
                <a:solidFill>
                  <a:srgbClr val="FFFF00"/>
                </a:solidFill>
              </a:rPr>
              <a:t>  return tf.Variable(initial)</a:t>
            </a:r>
          </a:p>
        </p:txBody>
      </p:sp>
      <p:sp>
        <p:nvSpPr>
          <p:cNvPr id="257" name="Shape 257"/>
          <p:cNvSpPr txBox="1"/>
          <p:nvPr/>
        </p:nvSpPr>
        <p:spPr>
          <a:xfrm>
            <a:off x="5333225" y="3419800"/>
            <a:ext cx="3209100" cy="828900"/>
          </a:xfrm>
          <a:prstGeom prst="rect">
            <a:avLst/>
          </a:prstGeom>
          <a:solidFill>
            <a:srgbClr val="000000"/>
          </a:solidFill>
          <a:ln>
            <a:noFill/>
          </a:ln>
        </p:spPr>
        <p:txBody>
          <a:bodyPr anchorCtr="0" anchor="t" bIns="91425" lIns="91425" rIns="91425" tIns="91425">
            <a:noAutofit/>
          </a:bodyPr>
          <a:lstStyle/>
          <a:p>
            <a:pPr lvl="0">
              <a:spcBef>
                <a:spcPts val="0"/>
              </a:spcBef>
              <a:buClr>
                <a:schemeClr val="dk1"/>
              </a:buClr>
              <a:buFont typeface="Arial"/>
              <a:buNone/>
            </a:pPr>
            <a:r>
              <a:rPr lang="en">
                <a:solidFill>
                  <a:srgbClr val="FFFF00"/>
                </a:solidFill>
              </a:rPr>
              <a:t># Define weight and bias.</a:t>
            </a:r>
          </a:p>
          <a:p>
            <a:pPr lvl="0">
              <a:spcBef>
                <a:spcPts val="0"/>
              </a:spcBef>
              <a:buClr>
                <a:schemeClr val="dk1"/>
              </a:buClr>
              <a:buFont typeface="Arial"/>
              <a:buNone/>
            </a:pPr>
            <a:r>
              <a:rPr lang="en">
                <a:solidFill>
                  <a:srgbClr val="FFFF00"/>
                </a:solidFill>
              </a:rPr>
              <a:t>W = weight_variable([784, 10])</a:t>
            </a:r>
          </a:p>
          <a:p>
            <a:pPr lvl="0">
              <a:spcBef>
                <a:spcPts val="0"/>
              </a:spcBef>
              <a:buNone/>
            </a:pPr>
            <a:r>
              <a:rPr lang="en">
                <a:solidFill>
                  <a:srgbClr val="FFFF00"/>
                </a:solidFill>
              </a:rPr>
              <a:t>b = bias_variable([10])</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Implement </a:t>
            </a:r>
            <a:r>
              <a:rPr lang="en"/>
              <a:t>Regression and Loss Optimizer</a:t>
            </a:r>
          </a:p>
        </p:txBody>
      </p:sp>
      <p:sp>
        <p:nvSpPr>
          <p:cNvPr id="263" name="Shape 263"/>
          <p:cNvSpPr txBox="1"/>
          <p:nvPr>
            <p:ph idx="1" type="body"/>
          </p:nvPr>
        </p:nvSpPr>
        <p:spPr>
          <a:xfrm>
            <a:off x="311700" y="1152475"/>
            <a:ext cx="8520600" cy="1608900"/>
          </a:xfrm>
          <a:prstGeom prst="rect">
            <a:avLst/>
          </a:prstGeom>
        </p:spPr>
        <p:txBody>
          <a:bodyPr anchorCtr="0" anchor="t" bIns="91425" lIns="91425" rIns="91425" tIns="91425">
            <a:noAutofit/>
          </a:bodyPr>
          <a:lstStyle/>
          <a:p>
            <a:pPr indent="-342900" lvl="0" marL="558800" marR="101600" rtl="0">
              <a:spcBef>
                <a:spcPts val="0"/>
              </a:spcBef>
              <a:spcAft>
                <a:spcPts val="0"/>
              </a:spcAft>
              <a:buClr>
                <a:srgbClr val="222222"/>
              </a:buClr>
              <a:buSzPct val="100000"/>
            </a:pPr>
            <a:r>
              <a:rPr i="1" lang="en">
                <a:solidFill>
                  <a:schemeClr val="dk1"/>
                </a:solidFill>
              </a:rPr>
              <a:t>See #3 in hand-out</a:t>
            </a:r>
          </a:p>
          <a:p>
            <a:pPr indent="-342900" lvl="0" marL="558800" marR="101600" rtl="0">
              <a:spcBef>
                <a:spcPts val="0"/>
              </a:spcBef>
              <a:spcAft>
                <a:spcPts val="0"/>
              </a:spcAft>
              <a:buClr>
                <a:srgbClr val="222222"/>
              </a:buClr>
              <a:buSzPct val="100000"/>
            </a:pPr>
            <a:r>
              <a:rPr lang="en">
                <a:solidFill>
                  <a:schemeClr val="dk1"/>
                </a:solidFill>
              </a:rPr>
              <a:t>Neural network:  Regression + SoftMax</a:t>
            </a:r>
          </a:p>
          <a:p>
            <a:pPr indent="-342900" lvl="0" marL="558800" marR="101600" rtl="0">
              <a:spcBef>
                <a:spcPts val="0"/>
              </a:spcBef>
              <a:spcAft>
                <a:spcPts val="0"/>
              </a:spcAft>
              <a:buClr>
                <a:srgbClr val="222222"/>
              </a:buClr>
              <a:buSzPct val="100000"/>
            </a:pPr>
            <a:r>
              <a:rPr lang="en">
                <a:solidFill>
                  <a:schemeClr val="dk1"/>
                </a:solidFill>
              </a:rPr>
              <a:t>Loss function:  how far off is the prediction from the label</a:t>
            </a:r>
          </a:p>
          <a:p>
            <a:pPr indent="-342900" lvl="0" marL="558800" marR="101600" rtl="0">
              <a:spcBef>
                <a:spcPts val="0"/>
              </a:spcBef>
              <a:spcAft>
                <a:spcPts val="0"/>
              </a:spcAft>
              <a:buClr>
                <a:srgbClr val="222222"/>
              </a:buClr>
              <a:buSzPct val="100000"/>
            </a:pPr>
            <a:r>
              <a:rPr lang="en">
                <a:solidFill>
                  <a:schemeClr val="dk1"/>
                </a:solidFill>
              </a:rPr>
              <a:t>Optimizer algorithm:  how to tweak the variables</a:t>
            </a:r>
          </a:p>
          <a:p>
            <a:pPr lvl="0">
              <a:spcBef>
                <a:spcPts val="0"/>
              </a:spcBef>
              <a:buNone/>
            </a:pPr>
            <a:r>
              <a:t/>
            </a:r>
            <a:endParaRPr/>
          </a:p>
        </p:txBody>
      </p:sp>
      <p:sp>
        <p:nvSpPr>
          <p:cNvPr id="264" name="Shape 264"/>
          <p:cNvSpPr txBox="1"/>
          <p:nvPr/>
        </p:nvSpPr>
        <p:spPr>
          <a:xfrm>
            <a:off x="997650" y="2803375"/>
            <a:ext cx="7148700" cy="1925100"/>
          </a:xfrm>
          <a:prstGeom prst="rect">
            <a:avLst/>
          </a:prstGeom>
          <a:solidFill>
            <a:srgbClr val="000000"/>
          </a:solidFill>
          <a:ln>
            <a:noFill/>
          </a:ln>
        </p:spPr>
        <p:txBody>
          <a:bodyPr anchorCtr="0" anchor="t" bIns="91425" lIns="91425" rIns="91425" tIns="91425">
            <a:noAutofit/>
          </a:bodyPr>
          <a:lstStyle/>
          <a:p>
            <a:pPr lvl="0">
              <a:spcBef>
                <a:spcPts val="0"/>
              </a:spcBef>
              <a:buClr>
                <a:schemeClr val="dk1"/>
              </a:buClr>
              <a:buFont typeface="Arial"/>
              <a:buNone/>
            </a:pPr>
            <a:r>
              <a:rPr lang="en">
                <a:solidFill>
                  <a:srgbClr val="FFFF00"/>
                </a:solidFill>
              </a:rPr>
              <a:t># Here we define our model which utilizes the softmax regression.</a:t>
            </a:r>
          </a:p>
          <a:p>
            <a:pPr lvl="0">
              <a:spcBef>
                <a:spcPts val="0"/>
              </a:spcBef>
              <a:buClr>
                <a:schemeClr val="dk1"/>
              </a:buClr>
              <a:buFont typeface="Arial"/>
              <a:buNone/>
            </a:pPr>
            <a:r>
              <a:rPr lang="en">
                <a:solidFill>
                  <a:srgbClr val="FFFF00"/>
                </a:solidFill>
              </a:rPr>
              <a:t>y = tf.nn.softmax(tf.matmul(x, W) + b)</a:t>
            </a:r>
          </a:p>
          <a:p>
            <a:pPr lvl="0">
              <a:spcBef>
                <a:spcPts val="0"/>
              </a:spcBef>
              <a:buClr>
                <a:schemeClr val="dk1"/>
              </a:buClr>
              <a:buFont typeface="Arial"/>
              <a:buNone/>
            </a:pPr>
            <a:r>
              <a:t/>
            </a:r>
            <a:endParaRPr>
              <a:solidFill>
                <a:srgbClr val="FFFF00"/>
              </a:solidFill>
            </a:endParaRPr>
          </a:p>
          <a:p>
            <a:pPr lvl="0">
              <a:spcBef>
                <a:spcPts val="0"/>
              </a:spcBef>
              <a:buClr>
                <a:schemeClr val="dk1"/>
              </a:buClr>
              <a:buFont typeface="Arial"/>
              <a:buNone/>
            </a:pPr>
            <a:r>
              <a:rPr lang="en">
                <a:solidFill>
                  <a:srgbClr val="FFFF00"/>
                </a:solidFill>
              </a:rPr>
              <a:t># Define our loss.</a:t>
            </a:r>
          </a:p>
          <a:p>
            <a:pPr lvl="0">
              <a:spcBef>
                <a:spcPts val="0"/>
              </a:spcBef>
              <a:buClr>
                <a:schemeClr val="dk1"/>
              </a:buClr>
              <a:buFont typeface="Arial"/>
              <a:buNone/>
            </a:pPr>
            <a:r>
              <a:rPr lang="en">
                <a:solidFill>
                  <a:srgbClr val="FFFF00"/>
                </a:solidFill>
              </a:rPr>
              <a:t>cross_entropy = tf.reduce_mean(-tf.reduce_sum(y_ * tf.log(y), reduction_indices=[1]))</a:t>
            </a:r>
          </a:p>
          <a:p>
            <a:pPr lvl="0">
              <a:spcBef>
                <a:spcPts val="0"/>
              </a:spcBef>
              <a:buClr>
                <a:schemeClr val="dk1"/>
              </a:buClr>
              <a:buFont typeface="Arial"/>
              <a:buNone/>
            </a:pPr>
            <a:r>
              <a:t/>
            </a:r>
            <a:endParaRPr>
              <a:solidFill>
                <a:srgbClr val="FFFF00"/>
              </a:solidFill>
            </a:endParaRPr>
          </a:p>
          <a:p>
            <a:pPr lvl="0">
              <a:spcBef>
                <a:spcPts val="0"/>
              </a:spcBef>
              <a:buClr>
                <a:schemeClr val="dk1"/>
              </a:buClr>
              <a:buFont typeface="Arial"/>
              <a:buNone/>
            </a:pPr>
            <a:r>
              <a:rPr lang="en">
                <a:solidFill>
                  <a:srgbClr val="FFFF00"/>
                </a:solidFill>
              </a:rPr>
              <a:t># Define our optimizer.</a:t>
            </a:r>
          </a:p>
          <a:p>
            <a:pPr lvl="0">
              <a:spcBef>
                <a:spcPts val="0"/>
              </a:spcBef>
              <a:buClr>
                <a:schemeClr val="dk1"/>
              </a:buClr>
              <a:buFont typeface="Arial"/>
              <a:buNone/>
            </a:pPr>
            <a:r>
              <a:rPr lang="en">
                <a:solidFill>
                  <a:srgbClr val="FFFF00"/>
                </a:solidFill>
              </a:rPr>
              <a:t>train_step = tf.train.GradientDescentOptimizer(0.5).minimize(cross_entropy)</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is Softmax?</a:t>
            </a:r>
          </a:p>
        </p:txBody>
      </p:sp>
      <p:sp>
        <p:nvSpPr>
          <p:cNvPr id="270" name="Shape 27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Function that is good for assigning probabilities to an object being one of several things.</a:t>
            </a:r>
          </a:p>
          <a:p>
            <a:pPr indent="-228600" lvl="0" marL="457200" rtl="0">
              <a:spcBef>
                <a:spcPts val="0"/>
              </a:spcBef>
            </a:pPr>
            <a:r>
              <a:rPr lang="en"/>
              <a:t>A softmax regression has two steps:</a:t>
            </a:r>
          </a:p>
          <a:p>
            <a:pPr indent="-228600" lvl="1" marL="914400" rtl="0">
              <a:spcBef>
                <a:spcPts val="0"/>
              </a:spcBef>
            </a:pPr>
            <a:r>
              <a:rPr lang="en"/>
              <a:t>Add up the evidence of our input being in certain classes</a:t>
            </a:r>
          </a:p>
          <a:p>
            <a:pPr indent="-228600" lvl="1" marL="914400" rtl="0">
              <a:spcBef>
                <a:spcPts val="0"/>
              </a:spcBef>
            </a:pPr>
            <a:r>
              <a:rPr lang="en"/>
              <a:t>Convert that evidence into probabilities</a:t>
            </a:r>
          </a:p>
          <a:p>
            <a:pPr indent="-228600" lvl="0" marL="457200">
              <a:spcBef>
                <a:spcPts val="0"/>
              </a:spcBef>
            </a:pPr>
            <a:r>
              <a:rPr lang="en"/>
              <a:t>Sum of all outputs will be equal to 1.0</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a:t>
            </a:r>
            <a:r>
              <a:rPr lang="en"/>
              <a:t>fternoon </a:t>
            </a:r>
            <a:r>
              <a:rPr lang="en"/>
              <a:t>Agenda </a:t>
            </a:r>
          </a:p>
        </p:txBody>
      </p:sp>
      <p:sp>
        <p:nvSpPr>
          <p:cNvPr id="69" name="Shape 6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04800" lvl="0" marL="457200" rtl="0">
              <a:spcBef>
                <a:spcPts val="0"/>
              </a:spcBef>
              <a:buSzPct val="100000"/>
              <a:buAutoNum type="arabicPeriod" startAt="7"/>
            </a:pPr>
            <a:r>
              <a:rPr lang="en" sz="1200"/>
              <a:t>How to improve model (10 mins)</a:t>
            </a:r>
          </a:p>
          <a:p>
            <a:pPr indent="-304800" lvl="1" marL="914400" rtl="0">
              <a:spcBef>
                <a:spcPts val="0"/>
              </a:spcBef>
              <a:buSzPct val="100000"/>
              <a:buAutoNum type="alphaLcPeriod"/>
            </a:pPr>
            <a:r>
              <a:rPr lang="en" sz="1200"/>
              <a:t>Options</a:t>
            </a:r>
          </a:p>
          <a:p>
            <a:pPr indent="-304800" lvl="1" marL="914400" rtl="0">
              <a:spcBef>
                <a:spcPts val="0"/>
              </a:spcBef>
              <a:buSzPct val="100000"/>
              <a:buAutoNum type="alphaLcPeriod"/>
            </a:pPr>
            <a:r>
              <a:rPr lang="en" sz="1200"/>
              <a:t>Best practices</a:t>
            </a:r>
          </a:p>
          <a:p>
            <a:pPr indent="-304800" lvl="0" marL="457200" rtl="0">
              <a:spcBef>
                <a:spcPts val="0"/>
              </a:spcBef>
              <a:buSzPct val="100000"/>
              <a:buAutoNum type="arabicPeriod" startAt="7"/>
            </a:pPr>
            <a:r>
              <a:rPr lang="en" sz="1200"/>
              <a:t>Neural network components (10 mins)</a:t>
            </a:r>
          </a:p>
          <a:p>
            <a:pPr indent="-304800" lvl="1" marL="914400" rtl="0">
              <a:spcBef>
                <a:spcPts val="0"/>
              </a:spcBef>
              <a:buSzPct val="100000"/>
              <a:buAutoNum type="alphaLcPeriod"/>
            </a:pPr>
            <a:r>
              <a:rPr lang="en" sz="1200"/>
              <a:t>Convolution </a:t>
            </a:r>
          </a:p>
          <a:p>
            <a:pPr indent="-304800" lvl="1" marL="914400" rtl="0">
              <a:spcBef>
                <a:spcPts val="0"/>
              </a:spcBef>
              <a:buSzPct val="100000"/>
              <a:buAutoNum type="alphaLcPeriod"/>
            </a:pPr>
            <a:r>
              <a:rPr lang="en" sz="1200"/>
              <a:t>Softmax </a:t>
            </a:r>
          </a:p>
          <a:p>
            <a:pPr indent="-304800" lvl="1" marL="914400" rtl="0">
              <a:spcBef>
                <a:spcPts val="0"/>
              </a:spcBef>
              <a:buSzPct val="100000"/>
              <a:buAutoNum type="alphaLcPeriod"/>
            </a:pPr>
            <a:r>
              <a:rPr lang="en" sz="1200"/>
              <a:t>Fully connected</a:t>
            </a:r>
          </a:p>
          <a:p>
            <a:pPr indent="-304800" lvl="1" marL="914400" rtl="0">
              <a:spcBef>
                <a:spcPts val="0"/>
              </a:spcBef>
              <a:buSzPct val="100000"/>
              <a:buAutoNum type="alphaLcPeriod"/>
            </a:pPr>
            <a:r>
              <a:rPr lang="en" sz="1200"/>
              <a:t>Dropout </a:t>
            </a:r>
          </a:p>
          <a:p>
            <a:pPr indent="-304800" lvl="0" marL="457200" rtl="0">
              <a:spcBef>
                <a:spcPts val="0"/>
              </a:spcBef>
              <a:buSzPct val="100000"/>
              <a:buAutoNum type="arabicPeriod" startAt="7"/>
            </a:pPr>
            <a:r>
              <a:rPr lang="en" sz="1200"/>
              <a:t>Complex CNN model (55 mins)</a:t>
            </a:r>
          </a:p>
          <a:p>
            <a:pPr indent="-304800" lvl="1" marL="914400" rtl="0">
              <a:spcBef>
                <a:spcPts val="0"/>
              </a:spcBef>
              <a:buSzPct val="100000"/>
              <a:buAutoNum type="alphaLcPeriod"/>
            </a:pPr>
            <a:r>
              <a:rPr lang="en" sz="1200"/>
              <a:t>One Convolutional Layer </a:t>
            </a:r>
          </a:p>
          <a:p>
            <a:pPr indent="-304800" lvl="1" marL="914400" rtl="0">
              <a:spcBef>
                <a:spcPts val="0"/>
              </a:spcBef>
              <a:buSzPct val="100000"/>
              <a:buAutoNum type="alphaLcPeriod"/>
            </a:pPr>
            <a:r>
              <a:rPr lang="en" sz="1200"/>
              <a:t>Two Convolutional Layer </a:t>
            </a:r>
          </a:p>
          <a:p>
            <a:pPr indent="-304800" lvl="1" marL="914400" rtl="0">
              <a:spcBef>
                <a:spcPts val="0"/>
              </a:spcBef>
              <a:buSzPct val="100000"/>
              <a:buAutoNum type="alphaLcPeriod"/>
            </a:pPr>
            <a:r>
              <a:rPr lang="en" sz="1200"/>
              <a:t>Fully connected layer</a:t>
            </a:r>
          </a:p>
          <a:p>
            <a:pPr indent="-304800" lvl="1" marL="914400" rtl="0">
              <a:spcBef>
                <a:spcPts val="0"/>
              </a:spcBef>
              <a:buSzPct val="100000"/>
              <a:buAutoNum type="alphaLcPeriod"/>
            </a:pPr>
            <a:r>
              <a:rPr lang="en" sz="1200"/>
              <a:t>Dropout layer</a:t>
            </a:r>
          </a:p>
          <a:p>
            <a:pPr indent="-304800" lvl="0" marL="457200" rtl="0">
              <a:spcBef>
                <a:spcPts val="0"/>
              </a:spcBef>
              <a:buSzPct val="100000"/>
              <a:buAutoNum type="arabicPeriod" startAt="7"/>
            </a:pPr>
            <a:r>
              <a:rPr lang="en" sz="1200"/>
              <a:t>TensorBoard embedded visualizer (10 mins) </a:t>
            </a:r>
          </a:p>
          <a:p>
            <a:pPr indent="-304800" lvl="0" marL="457200" rtl="0">
              <a:spcBef>
                <a:spcPts val="0"/>
              </a:spcBef>
              <a:buSzPct val="100000"/>
              <a:buAutoNum type="arabicPeriod" startAt="7"/>
            </a:pPr>
            <a:r>
              <a:rPr lang="en" sz="1200"/>
              <a:t>Summary </a:t>
            </a:r>
            <a:r>
              <a:rPr lang="en" sz="1200"/>
              <a:t>(5 mins)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Calculate Accuracy</a:t>
            </a:r>
          </a:p>
        </p:txBody>
      </p:sp>
      <p:sp>
        <p:nvSpPr>
          <p:cNvPr id="276" name="Shape 276"/>
          <p:cNvSpPr txBox="1"/>
          <p:nvPr>
            <p:ph idx="1" type="body"/>
          </p:nvPr>
        </p:nvSpPr>
        <p:spPr>
          <a:xfrm>
            <a:off x="311700" y="1152475"/>
            <a:ext cx="8520600" cy="2127300"/>
          </a:xfrm>
          <a:prstGeom prst="rect">
            <a:avLst/>
          </a:prstGeom>
        </p:spPr>
        <p:txBody>
          <a:bodyPr anchorCtr="0" anchor="t" bIns="91425" lIns="91425" rIns="91425" tIns="91425">
            <a:noAutofit/>
          </a:bodyPr>
          <a:lstStyle/>
          <a:p>
            <a:pPr indent="-228600" lvl="0" marL="457200" rtl="0">
              <a:spcBef>
                <a:spcPts val="0"/>
              </a:spcBef>
            </a:pPr>
            <a:r>
              <a:rPr i="1" lang="en"/>
              <a:t>See #4 in hand-out</a:t>
            </a:r>
          </a:p>
          <a:p>
            <a:pPr indent="-228600" lvl="0" marL="457200" rtl="0">
              <a:spcBef>
                <a:spcPts val="0"/>
              </a:spcBef>
            </a:pPr>
            <a:r>
              <a:rPr lang="en"/>
              <a:t>Compare label against result predicted by model</a:t>
            </a:r>
          </a:p>
          <a:p>
            <a:pPr indent="-228600" lvl="1" marL="914400" rtl="0">
              <a:spcBef>
                <a:spcPts val="0"/>
              </a:spcBef>
            </a:pPr>
            <a:r>
              <a:rPr lang="en"/>
              <a:t>Recall y_ is the label for each image, provided as input</a:t>
            </a:r>
          </a:p>
          <a:p>
            <a:pPr indent="-228600" lvl="0" marL="457200" rtl="0">
              <a:spcBef>
                <a:spcPts val="0"/>
              </a:spcBef>
            </a:pPr>
            <a:r>
              <a:rPr lang="en"/>
              <a:t>We </a:t>
            </a:r>
            <a:r>
              <a:rPr lang="en"/>
              <a:t>use tf.equal to check if our prediction matches the truth. This gives us a list of booleans. </a:t>
            </a:r>
          </a:p>
          <a:p>
            <a:pPr indent="-228600" lvl="0" marL="457200">
              <a:spcBef>
                <a:spcPts val="0"/>
              </a:spcBef>
            </a:pPr>
            <a:r>
              <a:rPr lang="en"/>
              <a:t>To determine what fraction are correct, we cast to floating point numbers and then take the mean (reduce_mean).</a:t>
            </a:r>
          </a:p>
        </p:txBody>
      </p:sp>
      <p:sp>
        <p:nvSpPr>
          <p:cNvPr id="277" name="Shape 277"/>
          <p:cNvSpPr txBox="1"/>
          <p:nvPr/>
        </p:nvSpPr>
        <p:spPr>
          <a:xfrm>
            <a:off x="1859850" y="3583400"/>
            <a:ext cx="5424300" cy="1122900"/>
          </a:xfrm>
          <a:prstGeom prst="rect">
            <a:avLst/>
          </a:prstGeom>
          <a:solidFill>
            <a:srgbClr val="000000"/>
          </a:solidFill>
          <a:ln>
            <a:noFill/>
          </a:ln>
        </p:spPr>
        <p:txBody>
          <a:bodyPr anchorCtr="0" anchor="t" bIns="91425" lIns="91425" rIns="91425" tIns="91425">
            <a:noAutofit/>
          </a:bodyPr>
          <a:lstStyle/>
          <a:p>
            <a:pPr lvl="0">
              <a:spcBef>
                <a:spcPts val="0"/>
              </a:spcBef>
              <a:buClr>
                <a:schemeClr val="dk1"/>
              </a:buClr>
              <a:buFont typeface="Arial"/>
              <a:buNone/>
            </a:pPr>
            <a:r>
              <a:rPr lang="en">
                <a:solidFill>
                  <a:srgbClr val="FFFF00"/>
                </a:solidFill>
              </a:rPr>
              <a:t># Define accuracy.</a:t>
            </a:r>
          </a:p>
          <a:p>
            <a:pPr lvl="0">
              <a:spcBef>
                <a:spcPts val="0"/>
              </a:spcBef>
              <a:buClr>
                <a:schemeClr val="dk1"/>
              </a:buClr>
              <a:buFont typeface="Arial"/>
              <a:buNone/>
            </a:pPr>
            <a:r>
              <a:rPr lang="en">
                <a:solidFill>
                  <a:srgbClr val="FFFF00"/>
                </a:solidFill>
              </a:rPr>
              <a:t>correct_prediction = tf.equal(tf.argmax(y,1), tf.argmax(y_,1))</a:t>
            </a:r>
          </a:p>
          <a:p>
            <a:pPr lvl="0">
              <a:spcBef>
                <a:spcPts val="0"/>
              </a:spcBef>
              <a:buClr>
                <a:schemeClr val="dk1"/>
              </a:buClr>
              <a:buFont typeface="Arial"/>
              <a:buNone/>
            </a:pPr>
            <a:r>
              <a:rPr lang="en">
                <a:solidFill>
                  <a:srgbClr val="FFFF00"/>
                </a:solidFill>
              </a:rPr>
              <a:t>correct_prediction = tf.cast(correct_prediction, tf.float32)</a:t>
            </a:r>
          </a:p>
          <a:p>
            <a:pPr lvl="0">
              <a:spcBef>
                <a:spcPts val="0"/>
              </a:spcBef>
              <a:buNone/>
            </a:pPr>
            <a:r>
              <a:rPr lang="en">
                <a:solidFill>
                  <a:srgbClr val="FFFF00"/>
                </a:solidFill>
              </a:rPr>
              <a:t>accuracy = tf.reduce_mean(correct_prediction)</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Create Session connecting to Runtime</a:t>
            </a:r>
          </a:p>
        </p:txBody>
      </p:sp>
      <p:sp>
        <p:nvSpPr>
          <p:cNvPr id="283" name="Shape 283"/>
          <p:cNvSpPr txBox="1"/>
          <p:nvPr>
            <p:ph idx="1" type="body"/>
          </p:nvPr>
        </p:nvSpPr>
        <p:spPr>
          <a:xfrm>
            <a:off x="311700" y="1152475"/>
            <a:ext cx="8520600" cy="2181900"/>
          </a:xfrm>
          <a:prstGeom prst="rect">
            <a:avLst/>
          </a:prstGeom>
        </p:spPr>
        <p:txBody>
          <a:bodyPr anchorCtr="0" anchor="t" bIns="91425" lIns="91425" rIns="91425" tIns="91425">
            <a:noAutofit/>
          </a:bodyPr>
          <a:lstStyle/>
          <a:p>
            <a:pPr indent="-228600" lvl="0" marL="457200" rtl="0">
              <a:spcBef>
                <a:spcPts val="0"/>
              </a:spcBef>
            </a:pPr>
            <a:r>
              <a:rPr i="1" lang="en"/>
              <a:t>See #5 in hand-out</a:t>
            </a:r>
          </a:p>
          <a:p>
            <a:pPr indent="-228600" lvl="0" marL="457200" rtl="0">
              <a:spcBef>
                <a:spcPts val="0"/>
              </a:spcBef>
            </a:pPr>
            <a:r>
              <a:rPr lang="en"/>
              <a:t>Here, session connects to the local runtime on your laptop</a:t>
            </a:r>
          </a:p>
          <a:p>
            <a:pPr indent="-228600" lvl="0" marL="457200" rtl="0">
              <a:spcBef>
                <a:spcPts val="0"/>
              </a:spcBef>
            </a:pPr>
            <a:r>
              <a:rPr lang="en"/>
              <a:t>You can connect to a runtime on a remote cluster for large scale training</a:t>
            </a:r>
          </a:p>
          <a:p>
            <a:pPr indent="-228600" lvl="1" marL="914400" rtl="0">
              <a:spcBef>
                <a:spcPts val="0"/>
              </a:spcBef>
            </a:pPr>
            <a:r>
              <a:rPr lang="en"/>
              <a:t>Distributed Tensorflow</a:t>
            </a:r>
          </a:p>
          <a:p>
            <a:pPr indent="-228600" lvl="0" marL="457200" rtl="0">
              <a:spcBef>
                <a:spcPts val="0"/>
              </a:spcBef>
            </a:pPr>
            <a:r>
              <a:rPr lang="en"/>
              <a:t>Different types of session:</a:t>
            </a:r>
          </a:p>
          <a:p>
            <a:pPr indent="-228600" lvl="1" marL="914400" rtl="0">
              <a:spcBef>
                <a:spcPts val="0"/>
              </a:spcBef>
            </a:pPr>
            <a:r>
              <a:rPr lang="en"/>
              <a:t>Normal session to run full training</a:t>
            </a:r>
          </a:p>
          <a:p>
            <a:pPr indent="-228600" lvl="1" marL="914400">
              <a:spcBef>
                <a:spcPts val="0"/>
              </a:spcBef>
            </a:pPr>
            <a:r>
              <a:rPr lang="en"/>
              <a:t>Interactive session for modifying neural network on the fly</a:t>
            </a:r>
          </a:p>
        </p:txBody>
      </p:sp>
      <p:sp>
        <p:nvSpPr>
          <p:cNvPr id="284" name="Shape 284"/>
          <p:cNvSpPr txBox="1"/>
          <p:nvPr/>
        </p:nvSpPr>
        <p:spPr>
          <a:xfrm>
            <a:off x="1684350" y="3797825"/>
            <a:ext cx="5775300" cy="1127400"/>
          </a:xfrm>
          <a:prstGeom prst="rect">
            <a:avLst/>
          </a:prstGeom>
          <a:solidFill>
            <a:srgbClr val="000000"/>
          </a:solidFill>
          <a:ln>
            <a:noFill/>
          </a:ln>
        </p:spPr>
        <p:txBody>
          <a:bodyPr anchorCtr="0" anchor="t" bIns="91425" lIns="91425" rIns="91425" tIns="91425">
            <a:noAutofit/>
          </a:bodyPr>
          <a:lstStyle/>
          <a:p>
            <a:pPr lvl="0">
              <a:spcBef>
                <a:spcPts val="0"/>
              </a:spcBef>
              <a:buClr>
                <a:schemeClr val="dk1"/>
              </a:buClr>
              <a:buFont typeface="Arial"/>
              <a:buNone/>
            </a:pPr>
            <a:r>
              <a:rPr lang="en">
                <a:solidFill>
                  <a:srgbClr val="FFFF00"/>
                </a:solidFill>
              </a:rPr>
              <a:t># Launch session.</a:t>
            </a:r>
          </a:p>
          <a:p>
            <a:pPr lvl="0">
              <a:spcBef>
                <a:spcPts val="0"/>
              </a:spcBef>
              <a:buClr>
                <a:schemeClr val="dk1"/>
              </a:buClr>
              <a:buFont typeface="Arial"/>
              <a:buNone/>
            </a:pPr>
            <a:r>
              <a:rPr lang="en">
                <a:solidFill>
                  <a:srgbClr val="FFFF00"/>
                </a:solidFill>
              </a:rPr>
              <a:t>sess = tf.InteractiveSession()</a:t>
            </a:r>
          </a:p>
          <a:p>
            <a:pPr lvl="0">
              <a:spcBef>
                <a:spcPts val="0"/>
              </a:spcBef>
              <a:buClr>
                <a:schemeClr val="dk1"/>
              </a:buClr>
              <a:buFont typeface="Arial"/>
              <a:buNone/>
            </a:pPr>
            <a:r>
              <a:t/>
            </a:r>
            <a:endParaRPr>
              <a:solidFill>
                <a:srgbClr val="FFFF00"/>
              </a:solidFill>
            </a:endParaRPr>
          </a:p>
          <a:p>
            <a:pPr lvl="0">
              <a:spcBef>
                <a:spcPts val="0"/>
              </a:spcBef>
              <a:buNone/>
            </a:pPr>
            <a:r>
              <a:t/>
            </a:r>
            <a:endParaRPr>
              <a:solidFill>
                <a:srgbClr val="FFFF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Train and Evaluate Model</a:t>
            </a:r>
          </a:p>
        </p:txBody>
      </p:sp>
      <p:sp>
        <p:nvSpPr>
          <p:cNvPr id="290" name="Shape 290"/>
          <p:cNvSpPr txBox="1"/>
          <p:nvPr>
            <p:ph idx="1" type="body"/>
          </p:nvPr>
        </p:nvSpPr>
        <p:spPr>
          <a:xfrm>
            <a:off x="311700" y="1152475"/>
            <a:ext cx="8520600" cy="1286700"/>
          </a:xfrm>
          <a:prstGeom prst="rect">
            <a:avLst/>
          </a:prstGeom>
        </p:spPr>
        <p:txBody>
          <a:bodyPr anchorCtr="0" anchor="t" bIns="91425" lIns="91425" rIns="91425" tIns="91425">
            <a:noAutofit/>
          </a:bodyPr>
          <a:lstStyle/>
          <a:p>
            <a:pPr indent="-228600" lvl="0" marL="457200" rtl="0">
              <a:lnSpc>
                <a:spcPct val="100000"/>
              </a:lnSpc>
              <a:spcBef>
                <a:spcPts val="0"/>
              </a:spcBef>
              <a:spcAft>
                <a:spcPts val="0"/>
              </a:spcAft>
              <a:buClr>
                <a:srgbClr val="6D6D6D"/>
              </a:buClr>
            </a:pPr>
            <a:r>
              <a:rPr lang="en">
                <a:solidFill>
                  <a:srgbClr val="6D6D6D"/>
                </a:solidFill>
              </a:rPr>
              <a:t>Here, we run our training step 1100 times, feeding in batches of data to replace the placeholders.</a:t>
            </a:r>
          </a:p>
          <a:p>
            <a:pPr indent="-228600" lvl="0" marL="457200" rtl="0">
              <a:lnSpc>
                <a:spcPct val="100000"/>
              </a:lnSpc>
              <a:spcBef>
                <a:spcPts val="0"/>
              </a:spcBef>
              <a:spcAft>
                <a:spcPts val="0"/>
              </a:spcAft>
              <a:buClr>
                <a:srgbClr val="6D6D6D"/>
              </a:buClr>
            </a:pPr>
            <a:r>
              <a:rPr lang="en">
                <a:solidFill>
                  <a:srgbClr val="6D6D6D"/>
                </a:solidFill>
              </a:rPr>
              <a:t>The batches are random data points we retrieve from our image training set.</a:t>
            </a:r>
          </a:p>
          <a:p>
            <a:pPr indent="-228600" lvl="0" marL="457200" rtl="0">
              <a:lnSpc>
                <a:spcPct val="100000"/>
              </a:lnSpc>
              <a:spcBef>
                <a:spcPts val="0"/>
              </a:spcBef>
              <a:spcAft>
                <a:spcPts val="0"/>
              </a:spcAft>
              <a:buClr>
                <a:srgbClr val="6D6D6D"/>
              </a:buClr>
            </a:pPr>
            <a:r>
              <a:rPr lang="en">
                <a:solidFill>
                  <a:srgbClr val="6D6D6D"/>
                </a:solidFill>
              </a:rPr>
              <a:t>We then check the model with the test data to get our accuracy.</a:t>
            </a:r>
          </a:p>
        </p:txBody>
      </p:sp>
      <p:sp>
        <p:nvSpPr>
          <p:cNvPr id="291" name="Shape 291"/>
          <p:cNvSpPr txBox="1"/>
          <p:nvPr/>
        </p:nvSpPr>
        <p:spPr>
          <a:xfrm>
            <a:off x="1461975" y="2573925"/>
            <a:ext cx="5775300" cy="2067300"/>
          </a:xfrm>
          <a:prstGeom prst="rect">
            <a:avLst/>
          </a:prstGeom>
          <a:solidFill>
            <a:srgbClr val="000000"/>
          </a:solidFill>
          <a:ln>
            <a:noFill/>
          </a:ln>
        </p:spPr>
        <p:txBody>
          <a:bodyPr anchorCtr="0" anchor="t" bIns="91425" lIns="91425" rIns="91425" tIns="91425">
            <a:noAutofit/>
          </a:bodyPr>
          <a:lstStyle/>
          <a:p>
            <a:pPr lvl="0" rtl="0">
              <a:spcBef>
                <a:spcPts val="0"/>
              </a:spcBef>
              <a:buClr>
                <a:schemeClr val="dk1"/>
              </a:buClr>
              <a:buFont typeface="Arial"/>
              <a:buNone/>
            </a:pPr>
            <a:r>
              <a:rPr lang="en">
                <a:solidFill>
                  <a:srgbClr val="FFFF00"/>
                </a:solidFill>
              </a:rPr>
              <a:t># Do the training.</a:t>
            </a:r>
          </a:p>
          <a:p>
            <a:pPr lvl="0" rtl="0">
              <a:spcBef>
                <a:spcPts val="0"/>
              </a:spcBef>
              <a:buClr>
                <a:schemeClr val="dk1"/>
              </a:buClr>
              <a:buFont typeface="Arial"/>
              <a:buNone/>
            </a:pPr>
            <a:r>
              <a:rPr lang="en">
                <a:solidFill>
                  <a:srgbClr val="FFFF00"/>
                </a:solidFill>
              </a:rPr>
              <a:t>for i in range(1100):</a:t>
            </a:r>
          </a:p>
          <a:p>
            <a:pPr lvl="0" rtl="0">
              <a:spcBef>
                <a:spcPts val="0"/>
              </a:spcBef>
              <a:buClr>
                <a:schemeClr val="dk1"/>
              </a:buClr>
              <a:buFont typeface="Arial"/>
              <a:buNone/>
            </a:pPr>
            <a:r>
              <a:rPr lang="en">
                <a:solidFill>
                  <a:srgbClr val="FFFF00"/>
                </a:solidFill>
              </a:rPr>
              <a:t>    	batch = mnist.train.next_batch(1)</a:t>
            </a:r>
          </a:p>
          <a:p>
            <a:pPr lvl="0" rtl="0">
              <a:spcBef>
                <a:spcPts val="0"/>
              </a:spcBef>
              <a:buClr>
                <a:schemeClr val="dk1"/>
              </a:buClr>
              <a:buFont typeface="Arial"/>
              <a:buNone/>
            </a:pPr>
            <a:r>
              <a:rPr lang="en">
                <a:solidFill>
                  <a:srgbClr val="FFFF00"/>
                </a:solidFill>
              </a:rPr>
              <a:t>    	sess.run(train_step, feed_dict={x: batch[0], y_: batch[1]})</a:t>
            </a:r>
          </a:p>
          <a:p>
            <a:pPr lvl="0" rtl="0">
              <a:spcBef>
                <a:spcPts val="0"/>
              </a:spcBef>
              <a:buClr>
                <a:schemeClr val="dk1"/>
              </a:buClr>
              <a:buFont typeface="Arial"/>
              <a:buNone/>
            </a:pPr>
            <a:r>
              <a:t/>
            </a:r>
            <a:endParaRPr>
              <a:solidFill>
                <a:srgbClr val="FFFF00"/>
              </a:solidFill>
            </a:endParaRPr>
          </a:p>
          <a:p>
            <a:pPr lvl="0" rtl="0">
              <a:spcBef>
                <a:spcPts val="0"/>
              </a:spcBef>
              <a:buClr>
                <a:schemeClr val="dk1"/>
              </a:buClr>
              <a:buFont typeface="Arial"/>
              <a:buNone/>
            </a:pPr>
            <a:r>
              <a:rPr lang="en">
                <a:solidFill>
                  <a:srgbClr val="FFFF00"/>
                </a:solidFill>
              </a:rPr>
              <a:t># See how model did.</a:t>
            </a:r>
          </a:p>
          <a:p>
            <a:pPr lvl="0" rtl="0">
              <a:spcBef>
                <a:spcPts val="0"/>
              </a:spcBef>
              <a:buNone/>
            </a:pPr>
            <a:r>
              <a:rPr lang="en">
                <a:solidFill>
                  <a:srgbClr val="FFFF00"/>
                </a:solidFill>
              </a:rPr>
              <a:t>print("Test Accuracy %g" % sess.run(accuracy, feed_dict={   </a:t>
            </a:r>
          </a:p>
          <a:p>
            <a:pPr lvl="0" rtl="0">
              <a:spcBef>
                <a:spcPts val="0"/>
              </a:spcBef>
              <a:buNone/>
            </a:pPr>
            <a:r>
              <a:rPr lang="en">
                <a:solidFill>
                  <a:srgbClr val="FFFF00"/>
                </a:solidFill>
              </a:rPr>
              <a:t>          x:mnist.test.images, y_: mnist.test.labels}))</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Run initial version</a:t>
            </a:r>
          </a:p>
        </p:txBody>
      </p:sp>
      <p:sp>
        <p:nvSpPr>
          <p:cNvPr id="297" name="Shape 297"/>
          <p:cNvSpPr txBox="1"/>
          <p:nvPr>
            <p:ph idx="1" type="body"/>
          </p:nvPr>
        </p:nvSpPr>
        <p:spPr>
          <a:xfrm>
            <a:off x="311700" y="1152475"/>
            <a:ext cx="8520600" cy="1979700"/>
          </a:xfrm>
          <a:prstGeom prst="rect">
            <a:avLst/>
          </a:prstGeom>
        </p:spPr>
        <p:txBody>
          <a:bodyPr anchorCtr="0" anchor="t" bIns="91425" lIns="91425" rIns="91425" tIns="91425">
            <a:noAutofit/>
          </a:bodyPr>
          <a:lstStyle/>
          <a:p>
            <a:pPr lvl="0">
              <a:spcBef>
                <a:spcPts val="0"/>
              </a:spcBef>
              <a:buNone/>
            </a:pPr>
            <a:r>
              <a:rPr lang="en"/>
              <a:t>Why the error?</a:t>
            </a:r>
          </a:p>
          <a:p>
            <a:pPr indent="-228600" lvl="0" marL="457200" rtl="0">
              <a:spcBef>
                <a:spcPts val="0"/>
              </a:spcBef>
            </a:pPr>
            <a:r>
              <a:rPr i="1" lang="en"/>
              <a:t>See #6 in hand-out</a:t>
            </a:r>
          </a:p>
          <a:p>
            <a:pPr indent="-228600" lvl="0" marL="457200" rtl="0">
              <a:spcBef>
                <a:spcPts val="0"/>
              </a:spcBef>
            </a:pPr>
            <a:r>
              <a:rPr lang="en"/>
              <a:t>All variables are uninitialized and needs to be initialized before executing the graph</a:t>
            </a:r>
          </a:p>
          <a:p>
            <a:pPr indent="-228600" lvl="0" marL="457200">
              <a:spcBef>
                <a:spcPts val="0"/>
              </a:spcBef>
            </a:pPr>
            <a:r>
              <a:rPr lang="en"/>
              <a:t>Initializing with the appropriate value is important for the optimizer</a:t>
            </a:r>
            <a:br>
              <a:rPr lang="en"/>
            </a:br>
          </a:p>
        </p:txBody>
      </p:sp>
      <p:sp>
        <p:nvSpPr>
          <p:cNvPr id="298" name="Shape 298"/>
          <p:cNvSpPr txBox="1"/>
          <p:nvPr/>
        </p:nvSpPr>
        <p:spPr>
          <a:xfrm>
            <a:off x="2561700" y="3753850"/>
            <a:ext cx="4020600" cy="673800"/>
          </a:xfrm>
          <a:prstGeom prst="rect">
            <a:avLst/>
          </a:prstGeom>
          <a:solidFill>
            <a:srgbClr val="000000"/>
          </a:solidFill>
          <a:ln>
            <a:noFill/>
          </a:ln>
        </p:spPr>
        <p:txBody>
          <a:bodyPr anchorCtr="0" anchor="t" bIns="91425" lIns="91425" rIns="91425" tIns="91425">
            <a:noAutofit/>
          </a:bodyPr>
          <a:lstStyle/>
          <a:p>
            <a:pPr lvl="0">
              <a:spcBef>
                <a:spcPts val="0"/>
              </a:spcBef>
              <a:buClr>
                <a:schemeClr val="dk1"/>
              </a:buClr>
              <a:buFont typeface="Arial"/>
              <a:buNone/>
            </a:pPr>
            <a:r>
              <a:rPr lang="en">
                <a:solidFill>
                  <a:srgbClr val="FFFF00"/>
                </a:solidFill>
              </a:rPr>
              <a:t># Initialize variables.</a:t>
            </a:r>
          </a:p>
          <a:p>
            <a:pPr lvl="0">
              <a:spcBef>
                <a:spcPts val="0"/>
              </a:spcBef>
              <a:buNone/>
            </a:pPr>
            <a:r>
              <a:rPr lang="en">
                <a:solidFill>
                  <a:srgbClr val="FFFF00"/>
                </a:solidFill>
              </a:rPr>
              <a:t>tf.global_variables_initializer().run()</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Modify Input Batch</a:t>
            </a:r>
          </a:p>
        </p:txBody>
      </p:sp>
      <p:sp>
        <p:nvSpPr>
          <p:cNvPr id="304" name="Shape 304"/>
          <p:cNvSpPr txBox="1"/>
          <p:nvPr>
            <p:ph idx="1" type="body"/>
          </p:nvPr>
        </p:nvSpPr>
        <p:spPr>
          <a:xfrm>
            <a:off x="311700" y="1152475"/>
            <a:ext cx="8520600" cy="2009700"/>
          </a:xfrm>
          <a:prstGeom prst="rect">
            <a:avLst/>
          </a:prstGeom>
        </p:spPr>
        <p:txBody>
          <a:bodyPr anchorCtr="0" anchor="t" bIns="91425" lIns="91425" rIns="91425" tIns="91425">
            <a:noAutofit/>
          </a:bodyPr>
          <a:lstStyle/>
          <a:p>
            <a:pPr indent="-228600" lvl="0" marL="457200" rtl="0">
              <a:spcBef>
                <a:spcPts val="0"/>
              </a:spcBef>
            </a:pPr>
            <a:r>
              <a:rPr i="1" lang="en"/>
              <a:t>See #7 in hand-out</a:t>
            </a:r>
          </a:p>
          <a:p>
            <a:pPr indent="-228600" lvl="0" marL="457200">
              <a:spcBef>
                <a:spcPts val="0"/>
              </a:spcBef>
            </a:pPr>
            <a:r>
              <a:rPr lang="en"/>
              <a:t>What does batch size do?</a:t>
            </a:r>
          </a:p>
        </p:txBody>
      </p:sp>
      <p:sp>
        <p:nvSpPr>
          <p:cNvPr id="305" name="Shape 305"/>
          <p:cNvSpPr txBox="1"/>
          <p:nvPr/>
        </p:nvSpPr>
        <p:spPr>
          <a:xfrm>
            <a:off x="1258350" y="3483150"/>
            <a:ext cx="6627300" cy="1233300"/>
          </a:xfrm>
          <a:prstGeom prst="rect">
            <a:avLst/>
          </a:prstGeom>
          <a:solidFill>
            <a:srgbClr val="000000"/>
          </a:solidFill>
          <a:ln>
            <a:noFill/>
          </a:ln>
        </p:spPr>
        <p:txBody>
          <a:bodyPr anchorCtr="0" anchor="t" bIns="91425" lIns="91425" rIns="91425" tIns="91425">
            <a:noAutofit/>
          </a:bodyPr>
          <a:lstStyle/>
          <a:p>
            <a:pPr lvl="0">
              <a:spcBef>
                <a:spcPts val="0"/>
              </a:spcBef>
              <a:buClr>
                <a:schemeClr val="dk1"/>
              </a:buClr>
              <a:buFont typeface="Arial"/>
              <a:buNone/>
            </a:pPr>
            <a:r>
              <a:rPr lang="en">
                <a:solidFill>
                  <a:srgbClr val="FFFFFF"/>
                </a:solidFill>
              </a:rPr>
              <a:t>    </a:t>
            </a:r>
            <a:r>
              <a:rPr lang="en">
                <a:solidFill>
                  <a:srgbClr val="B7B7B7"/>
                </a:solidFill>
              </a:rPr>
              <a:t>batch = mnist.train.next_batch(</a:t>
            </a:r>
            <a:r>
              <a:rPr lang="en">
                <a:solidFill>
                  <a:srgbClr val="FFFF00"/>
                </a:solidFill>
              </a:rPr>
              <a:t>100</a:t>
            </a:r>
            <a:r>
              <a:rPr lang="en">
                <a:solidFill>
                  <a:srgbClr val="B7B7B7"/>
                </a:solidFill>
              </a:rPr>
              <a:t>)</a:t>
            </a:r>
          </a:p>
          <a:p>
            <a:pPr lvl="0">
              <a:spcBef>
                <a:spcPts val="0"/>
              </a:spcBef>
              <a:buClr>
                <a:schemeClr val="dk1"/>
              </a:buClr>
              <a:buFont typeface="Arial"/>
              <a:buNone/>
            </a:pPr>
            <a:r>
              <a:rPr lang="en">
                <a:solidFill>
                  <a:srgbClr val="FFFFFF"/>
                </a:solidFill>
              </a:rPr>
              <a:t>  </a:t>
            </a:r>
            <a:r>
              <a:rPr lang="en">
                <a:solidFill>
                  <a:srgbClr val="FFFF00"/>
                </a:solidFill>
              </a:rPr>
              <a:t>  if i % 100 == 0:</a:t>
            </a:r>
          </a:p>
          <a:p>
            <a:pPr lvl="0">
              <a:spcBef>
                <a:spcPts val="0"/>
              </a:spcBef>
              <a:buClr>
                <a:schemeClr val="dk1"/>
              </a:buClr>
              <a:buFont typeface="Arial"/>
              <a:buNone/>
            </a:pPr>
            <a:r>
              <a:rPr lang="en">
                <a:solidFill>
                  <a:srgbClr val="FFFF00"/>
                </a:solidFill>
              </a:rPr>
              <a:t>        	train_accuracy = sess.run(accuracy, feed_dict={x:batch[0], y_: batch[1]})</a:t>
            </a:r>
          </a:p>
          <a:p>
            <a:pPr lvl="0">
              <a:spcBef>
                <a:spcPts val="0"/>
              </a:spcBef>
              <a:buNone/>
            </a:pPr>
            <a:r>
              <a:rPr lang="en">
                <a:solidFill>
                  <a:srgbClr val="FFFF00"/>
                </a:solidFill>
              </a:rPr>
              <a:t>        	print("Step %d, Training Accuracy %g" % (i, float(train_accuracy)))</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Learned Weights for Each Digit</a:t>
            </a:r>
          </a:p>
        </p:txBody>
      </p:sp>
      <p:sp>
        <p:nvSpPr>
          <p:cNvPr id="311" name="Shape 31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highlight>
                  <a:srgbClr val="FFFFFF"/>
                </a:highlight>
              </a:rPr>
              <a:t>Red represents negative weights, while blue represents positive weights.</a:t>
            </a:r>
          </a:p>
        </p:txBody>
      </p:sp>
      <p:pic>
        <p:nvPicPr>
          <p:cNvPr descr="Screen Shot 2017-08-08 at 11.36.45 AM.png" id="312" name="Shape 312"/>
          <p:cNvPicPr preferRelativeResize="0"/>
          <p:nvPr/>
        </p:nvPicPr>
        <p:blipFill>
          <a:blip r:embed="rId3">
            <a:alphaModFix/>
          </a:blip>
          <a:stretch>
            <a:fillRect/>
          </a:stretch>
        </p:blipFill>
        <p:spPr>
          <a:xfrm>
            <a:off x="2157500" y="1717225"/>
            <a:ext cx="4829000" cy="274422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311700" y="2150850"/>
            <a:ext cx="8520600" cy="841800"/>
          </a:xfrm>
          <a:prstGeom prst="rect">
            <a:avLst/>
          </a:prstGeom>
        </p:spPr>
        <p:txBody>
          <a:bodyPr anchorCtr="0" anchor="ctr" bIns="91425" lIns="91425" rIns="91425" tIns="91425">
            <a:noAutofit/>
          </a:bodyPr>
          <a:lstStyle/>
          <a:p>
            <a:pPr lvl="0" rtl="0">
              <a:spcBef>
                <a:spcPts val="0"/>
              </a:spcBef>
              <a:buNone/>
            </a:pPr>
            <a:r>
              <a:rPr lang="en"/>
              <a:t>5. Debugger</a:t>
            </a:r>
          </a:p>
        </p:txBody>
      </p:sp>
      <p:pic>
        <p:nvPicPr>
          <p:cNvPr descr="TF_logo_2.jpg" id="318" name="Shape 318"/>
          <p:cNvPicPr preferRelativeResize="0"/>
          <p:nvPr/>
        </p:nvPicPr>
        <p:blipFill>
          <a:blip r:embed="rId3">
            <a:alphaModFix/>
          </a:blip>
          <a:stretch>
            <a:fillRect/>
          </a:stretch>
        </p:blipFill>
        <p:spPr>
          <a:xfrm>
            <a:off x="6483487" y="0"/>
            <a:ext cx="2660523" cy="1496549"/>
          </a:xfrm>
          <a:prstGeom prst="rect">
            <a:avLst/>
          </a:prstGeom>
          <a:noFill/>
          <a:ln>
            <a:noFill/>
          </a:ln>
        </p:spPr>
      </p:pic>
      <p:pic>
        <p:nvPicPr>
          <p:cNvPr descr="CBF_logo.png" id="319" name="Shape 319"/>
          <p:cNvPicPr preferRelativeResize="0"/>
          <p:nvPr/>
        </p:nvPicPr>
        <p:blipFill>
          <a:blip r:embed="rId4">
            <a:alphaModFix/>
          </a:blip>
          <a:stretch>
            <a:fillRect/>
          </a:stretch>
        </p:blipFill>
        <p:spPr>
          <a:xfrm>
            <a:off x="0" y="8"/>
            <a:ext cx="2566724" cy="1410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tfdbg</a:t>
            </a:r>
          </a:p>
        </p:txBody>
      </p:sp>
      <p:sp>
        <p:nvSpPr>
          <p:cNvPr id="325" name="Shape 32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Typical debugger:</a:t>
            </a:r>
          </a:p>
          <a:p>
            <a:pPr indent="-228600" lvl="1" marL="914400" rtl="0">
              <a:spcBef>
                <a:spcPts val="0"/>
              </a:spcBef>
            </a:pPr>
            <a:r>
              <a:rPr lang="en"/>
              <a:t>Stop at breakpoint or error</a:t>
            </a:r>
          </a:p>
          <a:p>
            <a:pPr indent="-228600" lvl="1" marL="914400" rtl="0">
              <a:spcBef>
                <a:spcPts val="0"/>
              </a:spcBef>
            </a:pPr>
            <a:r>
              <a:rPr lang="en"/>
              <a:t>Inspect variables, single step, continue, …</a:t>
            </a:r>
          </a:p>
          <a:p>
            <a:pPr indent="-228600" lvl="0" marL="457200" rtl="0">
              <a:spcBef>
                <a:spcPts val="0"/>
              </a:spcBef>
            </a:pPr>
            <a:r>
              <a:rPr lang="en"/>
              <a:t>Differrence</a:t>
            </a:r>
          </a:p>
          <a:p>
            <a:pPr indent="-228600" lvl="1" marL="914400" rtl="0">
              <a:spcBef>
                <a:spcPts val="0"/>
              </a:spcBef>
            </a:pPr>
            <a:r>
              <a:rPr lang="en"/>
              <a:t>Normal python debugger not applicable</a:t>
            </a:r>
          </a:p>
          <a:p>
            <a:pPr indent="-228600" lvl="1" marL="914400" rtl="0">
              <a:spcBef>
                <a:spcPts val="0"/>
              </a:spcBef>
            </a:pPr>
            <a:r>
              <a:rPr lang="en"/>
              <a:t>Need to work on graph during training or inference</a:t>
            </a:r>
          </a:p>
          <a:p>
            <a:pPr indent="-228600" lvl="0" marL="457200" rtl="0">
              <a:spcBef>
                <a:spcPts val="0"/>
              </a:spcBef>
            </a:pPr>
            <a:r>
              <a:rPr lang="en"/>
              <a:t>How tfdbg works:</a:t>
            </a:r>
          </a:p>
          <a:p>
            <a:pPr indent="-228600" lvl="1" marL="914400" rtl="0">
              <a:spcBef>
                <a:spcPts val="0"/>
              </a:spcBef>
            </a:pPr>
            <a:r>
              <a:rPr lang="en"/>
              <a:t>Wrapper around session</a:t>
            </a:r>
          </a:p>
          <a:p>
            <a:pPr indent="-228600" lvl="1" marL="914400" rtl="0">
              <a:spcBef>
                <a:spcPts val="0"/>
              </a:spcBef>
            </a:pPr>
            <a:r>
              <a:rPr lang="en"/>
              <a:t>Stop before and after each session.run()</a:t>
            </a:r>
          </a:p>
          <a:p>
            <a:pPr indent="-228600" lvl="1" marL="914400" rtl="0">
              <a:spcBef>
                <a:spcPts val="0"/>
              </a:spcBef>
            </a:pPr>
            <a:r>
              <a:rPr lang="en"/>
              <a:t>Inspect variables, continue, step through graph</a:t>
            </a:r>
          </a:p>
          <a:p>
            <a:pPr indent="-228600" lvl="1" marL="914400" rtl="0">
              <a:spcBef>
                <a:spcPts val="0"/>
              </a:spcBef>
            </a:pPr>
            <a:r>
              <a:rPr lang="en"/>
              <a:t>Breakpoint by plugin:  code looks for condition to break, e.g. inf, nan</a:t>
            </a:r>
          </a:p>
          <a:p>
            <a:pPr indent="-228600" lvl="1" marL="914400" rtl="0">
              <a:spcBef>
                <a:spcPts val="0"/>
              </a:spcBef>
            </a:pPr>
            <a:r>
              <a:rPr lang="en"/>
              <a:t>Tool still basic and primitive, expect improvement in subsequent releases  </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Add code for tfdbg</a:t>
            </a:r>
          </a:p>
        </p:txBody>
      </p:sp>
      <p:sp>
        <p:nvSpPr>
          <p:cNvPr id="331" name="Shape 331"/>
          <p:cNvSpPr txBox="1"/>
          <p:nvPr>
            <p:ph idx="1" type="body"/>
          </p:nvPr>
        </p:nvSpPr>
        <p:spPr>
          <a:xfrm>
            <a:off x="311700" y="1152475"/>
            <a:ext cx="8520600" cy="1698300"/>
          </a:xfrm>
          <a:prstGeom prst="rect">
            <a:avLst/>
          </a:prstGeom>
        </p:spPr>
        <p:txBody>
          <a:bodyPr anchorCtr="0" anchor="t" bIns="91425" lIns="91425" rIns="91425" tIns="91425">
            <a:noAutofit/>
          </a:bodyPr>
          <a:lstStyle/>
          <a:p>
            <a:pPr indent="-228600" lvl="0" marL="457200" rtl="0">
              <a:spcBef>
                <a:spcPts val="0"/>
              </a:spcBef>
            </a:pPr>
            <a:r>
              <a:rPr lang="en"/>
              <a:t>Add 2 lines of code</a:t>
            </a:r>
          </a:p>
          <a:p>
            <a:pPr indent="-228600" lvl="1" marL="914400" rtl="0">
              <a:spcBef>
                <a:spcPts val="0"/>
              </a:spcBef>
            </a:pPr>
            <a:r>
              <a:rPr lang="en"/>
              <a:t>Import package</a:t>
            </a:r>
          </a:p>
          <a:p>
            <a:pPr indent="-228600" lvl="1" marL="914400" rtl="0">
              <a:spcBef>
                <a:spcPts val="0"/>
              </a:spcBef>
            </a:pPr>
            <a:r>
              <a:rPr lang="en"/>
              <a:t>Wrap session</a:t>
            </a:r>
          </a:p>
          <a:p>
            <a:pPr indent="-228600" lvl="0" marL="457200">
              <a:spcBef>
                <a:spcPts val="0"/>
              </a:spcBef>
            </a:pPr>
            <a:r>
              <a:rPr lang="en"/>
              <a:t>Comment out or skip line when not debugging</a:t>
            </a:r>
          </a:p>
        </p:txBody>
      </p:sp>
      <p:sp>
        <p:nvSpPr>
          <p:cNvPr id="332" name="Shape 332"/>
          <p:cNvSpPr txBox="1"/>
          <p:nvPr/>
        </p:nvSpPr>
        <p:spPr>
          <a:xfrm>
            <a:off x="1542150" y="3393750"/>
            <a:ext cx="5911800" cy="1295700"/>
          </a:xfrm>
          <a:prstGeom prst="rect">
            <a:avLst/>
          </a:prstGeom>
          <a:solidFill>
            <a:srgbClr val="000000"/>
          </a:solidFill>
          <a:ln>
            <a:noFill/>
          </a:ln>
        </p:spPr>
        <p:txBody>
          <a:bodyPr anchorCtr="0" anchor="t" bIns="91425" lIns="91425" rIns="91425" tIns="91425">
            <a:noAutofit/>
          </a:bodyPr>
          <a:lstStyle/>
          <a:p>
            <a:pPr lvl="0">
              <a:spcBef>
                <a:spcPts val="0"/>
              </a:spcBef>
              <a:buClr>
                <a:schemeClr val="dk1"/>
              </a:buClr>
              <a:buFont typeface="Arial"/>
              <a:buNone/>
            </a:pPr>
            <a:r>
              <a:rPr lang="en">
                <a:solidFill>
                  <a:srgbClr val="FFFF00"/>
                </a:solidFill>
              </a:rPr>
              <a:t>from tensorflow.python import debug as tf_debug</a:t>
            </a:r>
          </a:p>
          <a:p>
            <a:pPr lvl="0">
              <a:spcBef>
                <a:spcPts val="0"/>
              </a:spcBef>
              <a:buClr>
                <a:schemeClr val="dk1"/>
              </a:buClr>
              <a:buFont typeface="Arial"/>
              <a:buNone/>
            </a:pPr>
            <a:r>
              <a:t/>
            </a:r>
            <a:endParaRPr>
              <a:solidFill>
                <a:srgbClr val="FFFF00"/>
              </a:solidFill>
            </a:endParaRPr>
          </a:p>
          <a:p>
            <a:pPr lvl="0">
              <a:spcBef>
                <a:spcPts val="0"/>
              </a:spcBef>
              <a:buClr>
                <a:schemeClr val="dk1"/>
              </a:buClr>
              <a:buFont typeface="Arial"/>
              <a:buNone/>
            </a:pPr>
            <a:r>
              <a:t/>
            </a:r>
            <a:endParaRPr>
              <a:solidFill>
                <a:srgbClr val="FFFF00"/>
              </a:solidFill>
            </a:endParaRPr>
          </a:p>
          <a:p>
            <a:pPr lvl="0">
              <a:spcBef>
                <a:spcPts val="0"/>
              </a:spcBef>
              <a:buClr>
                <a:schemeClr val="dk1"/>
              </a:buClr>
              <a:buFont typeface="Arial"/>
              <a:buNone/>
            </a:pPr>
            <a:r>
              <a:rPr lang="en">
                <a:solidFill>
                  <a:srgbClr val="FFFF00"/>
                </a:solidFill>
              </a:rPr>
              <a:t>sess = tf_debug.LocalCLIDebugWrapperSession(sess)</a:t>
            </a:r>
          </a:p>
          <a:p>
            <a:pPr lvl="0">
              <a:spcBef>
                <a:spcPts val="0"/>
              </a:spcBef>
              <a:buClr>
                <a:schemeClr val="dk1"/>
              </a:buClr>
              <a:buFont typeface="Arial"/>
              <a:buNone/>
            </a:pPr>
            <a:r>
              <a:t/>
            </a:r>
            <a:endParaRPr>
              <a:solidFill>
                <a:srgbClr val="FFFF00"/>
              </a:solidFill>
            </a:endParaRPr>
          </a:p>
          <a:p>
            <a:pPr lvl="0">
              <a:spcBef>
                <a:spcPts val="0"/>
              </a:spcBef>
              <a:buNone/>
            </a:pPr>
            <a:r>
              <a:t/>
            </a:r>
            <a:endParaRPr>
              <a:solidFill>
                <a:srgbClr val="FFFF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311700" y="2150850"/>
            <a:ext cx="8520600" cy="841800"/>
          </a:xfrm>
          <a:prstGeom prst="rect">
            <a:avLst/>
          </a:prstGeom>
        </p:spPr>
        <p:txBody>
          <a:bodyPr anchorCtr="0" anchor="ctr" bIns="91425" lIns="91425" rIns="91425" tIns="91425">
            <a:noAutofit/>
          </a:bodyPr>
          <a:lstStyle/>
          <a:p>
            <a:pPr lvl="0" rtl="0">
              <a:spcBef>
                <a:spcPts val="0"/>
              </a:spcBef>
              <a:buNone/>
            </a:pPr>
            <a:r>
              <a:rPr lang="en"/>
              <a:t>6. TensorBoard</a:t>
            </a:r>
          </a:p>
        </p:txBody>
      </p:sp>
      <p:pic>
        <p:nvPicPr>
          <p:cNvPr descr="TF_logo_2.jpg" id="338" name="Shape 338"/>
          <p:cNvPicPr preferRelativeResize="0"/>
          <p:nvPr/>
        </p:nvPicPr>
        <p:blipFill>
          <a:blip r:embed="rId3">
            <a:alphaModFix/>
          </a:blip>
          <a:stretch>
            <a:fillRect/>
          </a:stretch>
        </p:blipFill>
        <p:spPr>
          <a:xfrm>
            <a:off x="6483487" y="0"/>
            <a:ext cx="2660523" cy="1496549"/>
          </a:xfrm>
          <a:prstGeom prst="rect">
            <a:avLst/>
          </a:prstGeom>
          <a:noFill/>
          <a:ln>
            <a:noFill/>
          </a:ln>
        </p:spPr>
      </p:pic>
      <p:pic>
        <p:nvPicPr>
          <p:cNvPr descr="CBF_logo.png" id="339" name="Shape 339"/>
          <p:cNvPicPr preferRelativeResize="0"/>
          <p:nvPr/>
        </p:nvPicPr>
        <p:blipFill>
          <a:blip r:embed="rId4">
            <a:alphaModFix/>
          </a:blip>
          <a:stretch>
            <a:fillRect/>
          </a:stretch>
        </p:blipFill>
        <p:spPr>
          <a:xfrm>
            <a:off x="0" y="8"/>
            <a:ext cx="2566724" cy="1410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Logistics</a:t>
            </a:r>
          </a:p>
        </p:txBody>
      </p:sp>
      <p:sp>
        <p:nvSpPr>
          <p:cNvPr id="75" name="Shape 7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Prereq, install TensorFlow and Python</a:t>
            </a:r>
          </a:p>
          <a:p>
            <a:pPr indent="-228600" lvl="1" marL="914400" rtl="0">
              <a:spcBef>
                <a:spcPts val="0"/>
              </a:spcBef>
            </a:pPr>
            <a:r>
              <a:rPr lang="en" u="sng">
                <a:solidFill>
                  <a:schemeClr val="hlink"/>
                </a:solidFill>
                <a:hlinkClick r:id="rId3"/>
              </a:rPr>
              <a:t>https://www.tensorflow.org/install/</a:t>
            </a:r>
            <a:r>
              <a:rPr lang="en"/>
              <a:t> </a:t>
            </a:r>
          </a:p>
          <a:p>
            <a:pPr indent="-228600" lvl="0" marL="457200" rtl="0">
              <a:spcBef>
                <a:spcPts val="0"/>
              </a:spcBef>
            </a:pPr>
            <a:r>
              <a:rPr lang="en"/>
              <a:t>Coding:</a:t>
            </a:r>
          </a:p>
          <a:p>
            <a:pPr indent="-228600" lvl="1" marL="914400" rtl="0">
              <a:spcBef>
                <a:spcPts val="0"/>
              </a:spcBef>
            </a:pPr>
            <a:r>
              <a:rPr lang="en"/>
              <a:t>Morning session:  type and run code exercises</a:t>
            </a:r>
          </a:p>
          <a:p>
            <a:pPr indent="-228600" lvl="1" marL="914400" rtl="0">
              <a:spcBef>
                <a:spcPts val="0"/>
              </a:spcBef>
            </a:pPr>
            <a:r>
              <a:rPr lang="en"/>
              <a:t>Afternoon session:  download from github and run code exercises</a:t>
            </a:r>
          </a:p>
          <a:p>
            <a:pPr indent="-228600" lvl="0" marL="457200" rtl="0">
              <a:spcBef>
                <a:spcPts val="0"/>
              </a:spcBef>
            </a:pPr>
            <a:r>
              <a:rPr lang="en"/>
              <a:t>Github:  </a:t>
            </a:r>
          </a:p>
          <a:p>
            <a:pPr indent="-228600" lvl="1" marL="914400" rtl="0">
              <a:spcBef>
                <a:spcPts val="0"/>
              </a:spcBef>
            </a:pPr>
            <a:r>
              <a:rPr lang="en" u="sng">
                <a:solidFill>
                  <a:schemeClr val="hlink"/>
                </a:solidFill>
                <a:hlinkClick r:id="rId4"/>
              </a:rPr>
              <a:t>https://github.com/tonanhngo/handon-tensorflow</a:t>
            </a:r>
            <a:r>
              <a:rPr lang="en"/>
              <a:t> </a:t>
            </a:r>
          </a:p>
          <a:p>
            <a:pPr indent="-228600" lvl="0" marL="457200" rtl="0">
              <a:spcBef>
                <a:spcPts val="0"/>
              </a:spcBef>
            </a:pPr>
            <a:r>
              <a:rPr lang="en"/>
              <a:t>Hand-out:</a:t>
            </a:r>
          </a:p>
          <a:p>
            <a:pPr indent="-228600" lvl="1" marL="914400" rtl="0">
              <a:spcBef>
                <a:spcPts val="0"/>
              </a:spcBef>
            </a:pPr>
            <a:r>
              <a:rPr lang="en"/>
              <a:t>Successive code segments for each exercise, 0 to 16</a:t>
            </a:r>
          </a:p>
          <a:p>
            <a:pPr indent="-228600" lvl="0" marL="457200" rtl="0">
              <a:spcBef>
                <a:spcPts val="0"/>
              </a:spcBef>
            </a:pPr>
            <a:r>
              <a:rPr lang="en"/>
              <a:t>Presentation chart available at:</a:t>
            </a:r>
          </a:p>
          <a:p>
            <a:pPr indent="-228600" lvl="1" marL="914400" rtl="0">
              <a:spcBef>
                <a:spcPts val="0"/>
              </a:spcBef>
            </a:pPr>
            <a:r>
              <a:rPr lang="en" u="sng">
                <a:solidFill>
                  <a:schemeClr val="hlink"/>
                </a:solidFill>
                <a:hlinkClick r:id="rId5"/>
              </a:rPr>
              <a:t>http://bit.ly/2vU3Oex</a:t>
            </a:r>
            <a:r>
              <a:rPr lang="en"/>
              <a:t> </a:t>
            </a:r>
          </a:p>
          <a:p>
            <a:pPr lvl="0" rt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TensorBoard</a:t>
            </a:r>
          </a:p>
        </p:txBody>
      </p:sp>
      <p:sp>
        <p:nvSpPr>
          <p:cNvPr id="345" name="Shape 34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 A suite of </a:t>
            </a:r>
            <a:r>
              <a:rPr lang="en"/>
              <a:t>visualization tools for TensorFlow</a:t>
            </a:r>
          </a:p>
          <a:p>
            <a:pPr indent="-228600" lvl="0" marL="457200" rtl="0">
              <a:spcBef>
                <a:spcPts val="0"/>
              </a:spcBef>
            </a:pPr>
            <a:r>
              <a:rPr lang="en"/>
              <a:t>Graph</a:t>
            </a:r>
          </a:p>
          <a:p>
            <a:pPr indent="-228600" lvl="0" marL="457200" rtl="0">
              <a:spcBef>
                <a:spcPts val="0"/>
              </a:spcBef>
            </a:pPr>
            <a:r>
              <a:rPr lang="en"/>
              <a:t>Summary data (histogram, scalar, image, etc)</a:t>
            </a:r>
          </a:p>
          <a:p>
            <a:pPr indent="-228600" lvl="0" marL="457200" rtl="0">
              <a:spcBef>
                <a:spcPts val="0"/>
              </a:spcBef>
            </a:pPr>
            <a:r>
              <a:rPr lang="en"/>
              <a:t>Embedding</a:t>
            </a:r>
          </a:p>
          <a:p>
            <a:pPr lvl="0" rtl="0">
              <a:spcBef>
                <a:spcPts val="0"/>
              </a:spcBef>
              <a:buNone/>
            </a:pPr>
            <a:r>
              <a:rPr lang="en"/>
              <a:t>Post-mortem analysis</a:t>
            </a:r>
          </a:p>
          <a:p>
            <a:pPr indent="-228600" lvl="0" marL="457200" rtl="0">
              <a:spcBef>
                <a:spcPts val="0"/>
              </a:spcBef>
            </a:pPr>
            <a:r>
              <a:rPr lang="en"/>
              <a:t>Add code to generate data</a:t>
            </a:r>
          </a:p>
          <a:p>
            <a:pPr indent="-228600" lvl="0" marL="457200" rtl="0">
              <a:spcBef>
                <a:spcPts val="0"/>
              </a:spcBef>
            </a:pPr>
            <a:r>
              <a:rPr lang="en"/>
              <a:t>Run TensorBoard, access on browser</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TensorFlow Graph</a:t>
            </a:r>
          </a:p>
        </p:txBody>
      </p:sp>
      <p:sp>
        <p:nvSpPr>
          <p:cNvPr id="351" name="Shape 351"/>
          <p:cNvSpPr txBox="1"/>
          <p:nvPr>
            <p:ph idx="1" type="body"/>
          </p:nvPr>
        </p:nvSpPr>
        <p:spPr>
          <a:xfrm>
            <a:off x="311700" y="1017725"/>
            <a:ext cx="8520600" cy="2623500"/>
          </a:xfrm>
          <a:prstGeom prst="rect">
            <a:avLst/>
          </a:prstGeom>
        </p:spPr>
        <p:txBody>
          <a:bodyPr anchorCtr="0" anchor="t" bIns="91425" lIns="91425" rIns="91425" tIns="91425">
            <a:noAutofit/>
          </a:bodyPr>
          <a:lstStyle/>
          <a:p>
            <a:pPr lvl="0">
              <a:spcBef>
                <a:spcPts val="0"/>
              </a:spcBef>
              <a:buNone/>
            </a:pPr>
            <a:r>
              <a:rPr lang="en"/>
              <a:t>Create TensorFlow event file </a:t>
            </a:r>
            <a:r>
              <a:rPr i="1" lang="en"/>
              <a:t>(see #8 in hand-out)</a:t>
            </a:r>
          </a:p>
          <a:p>
            <a:pPr indent="-228600" lvl="0" marL="457200" rtl="0">
              <a:spcBef>
                <a:spcPts val="0"/>
              </a:spcBef>
            </a:pPr>
            <a:r>
              <a:rPr lang="en"/>
              <a:t>Add FileWriter along with the graph</a:t>
            </a:r>
          </a:p>
          <a:p>
            <a:pPr indent="-228600" lvl="0" marL="457200" rtl="0">
              <a:spcBef>
                <a:spcPts val="0"/>
              </a:spcBef>
            </a:pPr>
            <a:r>
              <a:rPr lang="en"/>
              <a:t>Run the model</a:t>
            </a:r>
          </a:p>
          <a:p>
            <a:pPr indent="-228600" lvl="0" marL="457200" rtl="0">
              <a:spcBef>
                <a:spcPts val="0"/>
              </a:spcBef>
            </a:pPr>
            <a:r>
              <a:rPr lang="en"/>
              <a:t>Run TensorBoard</a:t>
            </a:r>
          </a:p>
          <a:p>
            <a:pPr lvl="0" rtl="0">
              <a:spcBef>
                <a:spcPts val="0"/>
              </a:spcBef>
              <a:buNone/>
            </a:pPr>
            <a:r>
              <a:rPr lang="en"/>
              <a:t>		</a:t>
            </a:r>
          </a:p>
          <a:p>
            <a:pPr indent="-228600" lvl="0" marL="457200" rtl="0">
              <a:spcBef>
                <a:spcPts val="0"/>
              </a:spcBef>
            </a:pPr>
            <a:r>
              <a:rPr lang="en"/>
              <a:t>View TensorBoard on a browser</a:t>
            </a:r>
          </a:p>
          <a:p>
            <a:pPr indent="457200" lvl="0" marL="457200" rtl="0">
              <a:spcBef>
                <a:spcPts val="0"/>
              </a:spcBef>
              <a:buNone/>
            </a:pPr>
            <a:r>
              <a:t/>
            </a:r>
            <a:endParaRPr/>
          </a:p>
          <a:p>
            <a:pPr indent="0" lvl="0" marL="457200">
              <a:spcBef>
                <a:spcPts val="0"/>
              </a:spcBef>
              <a:buNone/>
            </a:pPr>
            <a:r>
              <a:t/>
            </a:r>
            <a:endParaRPr/>
          </a:p>
          <a:p>
            <a:pPr lvl="0">
              <a:spcBef>
                <a:spcPts val="0"/>
              </a:spcBef>
              <a:buNone/>
            </a:pPr>
            <a:r>
              <a:t/>
            </a:r>
            <a:endParaRPr/>
          </a:p>
        </p:txBody>
      </p:sp>
      <p:sp>
        <p:nvSpPr>
          <p:cNvPr id="352" name="Shape 352"/>
          <p:cNvSpPr txBox="1"/>
          <p:nvPr/>
        </p:nvSpPr>
        <p:spPr>
          <a:xfrm>
            <a:off x="876450" y="3802975"/>
            <a:ext cx="4363200" cy="1143000"/>
          </a:xfrm>
          <a:prstGeom prst="rect">
            <a:avLst/>
          </a:prstGeom>
          <a:solidFill>
            <a:srgbClr val="000000"/>
          </a:solidFill>
          <a:ln>
            <a:noFill/>
          </a:ln>
        </p:spPr>
        <p:txBody>
          <a:bodyPr anchorCtr="0" anchor="t" bIns="91425" lIns="91425" rIns="91425" tIns="91425">
            <a:noAutofit/>
          </a:bodyPr>
          <a:lstStyle/>
          <a:p>
            <a:pPr lvl="0">
              <a:spcBef>
                <a:spcPts val="0"/>
              </a:spcBef>
              <a:buClr>
                <a:schemeClr val="dk1"/>
              </a:buClr>
              <a:buFont typeface="Arial"/>
              <a:buNone/>
            </a:pPr>
            <a:r>
              <a:rPr lang="en">
                <a:solidFill>
                  <a:srgbClr val="FFFF00"/>
                </a:solidFill>
              </a:rPr>
              <a:t>LOGDIR = './tensorflow_logs/mnist_deep'</a:t>
            </a:r>
          </a:p>
          <a:p>
            <a:pPr lvl="0">
              <a:spcBef>
                <a:spcPts val="0"/>
              </a:spcBef>
              <a:buClr>
                <a:schemeClr val="dk1"/>
              </a:buClr>
              <a:buFont typeface="Arial"/>
              <a:buNone/>
            </a:pPr>
            <a:r>
              <a:t/>
            </a:r>
            <a:endParaRPr>
              <a:solidFill>
                <a:srgbClr val="FFFF00"/>
              </a:solidFill>
            </a:endParaRPr>
          </a:p>
          <a:p>
            <a:pPr lvl="0">
              <a:spcBef>
                <a:spcPts val="0"/>
              </a:spcBef>
              <a:buClr>
                <a:schemeClr val="dk1"/>
              </a:buClr>
              <a:buFont typeface="Arial"/>
              <a:buNone/>
            </a:pPr>
            <a:r>
              <a:rPr lang="en">
                <a:solidFill>
                  <a:srgbClr val="FFFF00"/>
                </a:solidFill>
              </a:rPr>
              <a:t># Create summary writer</a:t>
            </a:r>
          </a:p>
          <a:p>
            <a:pPr lvl="0">
              <a:spcBef>
                <a:spcPts val="0"/>
              </a:spcBef>
              <a:buNone/>
            </a:pPr>
            <a:r>
              <a:rPr lang="en">
                <a:solidFill>
                  <a:srgbClr val="FFFF00"/>
                </a:solidFill>
              </a:rPr>
              <a:t>writer = tf.summary.FileWriter(LOGDIR, sess.graph)</a:t>
            </a:r>
          </a:p>
        </p:txBody>
      </p:sp>
      <p:graphicFrame>
        <p:nvGraphicFramePr>
          <p:cNvPr id="353" name="Shape 353"/>
          <p:cNvGraphicFramePr/>
          <p:nvPr/>
        </p:nvGraphicFramePr>
        <p:xfrm>
          <a:off x="876450" y="2647725"/>
          <a:ext cx="3000000" cy="3000000"/>
        </p:xfrm>
        <a:graphic>
          <a:graphicData uri="http://schemas.openxmlformats.org/drawingml/2006/table">
            <a:tbl>
              <a:tblPr>
                <a:noFill/>
                <a:tableStyleId>{A2ECDB8C-7FBB-47A7-929E-E68A04622D7D}</a:tableStyleId>
              </a:tblPr>
              <a:tblGrid>
                <a:gridCol w="4363050"/>
              </a:tblGrid>
              <a:tr h="381000">
                <a:tc>
                  <a:txBody>
                    <a:bodyPr>
                      <a:noAutofit/>
                    </a:bodyPr>
                    <a:lstStyle/>
                    <a:p>
                      <a:pPr lvl="0">
                        <a:spcBef>
                          <a:spcPts val="0"/>
                        </a:spcBef>
                        <a:buNone/>
                      </a:pPr>
                      <a:r>
                        <a:rPr lang="en" sz="1800"/>
                        <a:t>tensorboard --logdir=path/to/log-directory</a:t>
                      </a:r>
                    </a:p>
                  </a:txBody>
                  <a:tcPr marT="91425" marB="91425" marR="91425" marL="91425">
                    <a:solidFill>
                      <a:srgbClr val="F3F3F3"/>
                    </a:solidFill>
                  </a:tcPr>
                </a:tc>
              </a:tr>
            </a:tbl>
          </a:graphicData>
        </a:graphic>
      </p:graphicFrame>
      <p:sp>
        <p:nvSpPr>
          <p:cNvPr id="354" name="Shape 354"/>
          <p:cNvSpPr txBox="1"/>
          <p:nvPr/>
        </p:nvSpPr>
        <p:spPr>
          <a:xfrm>
            <a:off x="5485250" y="3802975"/>
            <a:ext cx="2700000" cy="673800"/>
          </a:xfrm>
          <a:prstGeom prst="rect">
            <a:avLst/>
          </a:prstGeom>
          <a:solidFill>
            <a:srgbClr val="000000"/>
          </a:solidFill>
          <a:ln>
            <a:noFill/>
          </a:ln>
        </p:spPr>
        <p:txBody>
          <a:bodyPr anchorCtr="0" anchor="t" bIns="91425" lIns="91425" rIns="91425" tIns="91425">
            <a:noAutofit/>
          </a:bodyPr>
          <a:lstStyle/>
          <a:p>
            <a:pPr lvl="0" rtl="0">
              <a:spcBef>
                <a:spcPts val="0"/>
              </a:spcBef>
              <a:buClr>
                <a:schemeClr val="dk1"/>
              </a:buClr>
              <a:buFont typeface="Arial"/>
              <a:buNone/>
            </a:pPr>
            <a:r>
              <a:rPr lang="en">
                <a:solidFill>
                  <a:srgbClr val="FFFF00"/>
                </a:solidFill>
              </a:rPr>
              <a:t># Close summary writer</a:t>
            </a:r>
          </a:p>
          <a:p>
            <a:pPr lvl="0" rtl="0">
              <a:spcBef>
                <a:spcPts val="0"/>
              </a:spcBef>
              <a:buNone/>
            </a:pPr>
            <a:r>
              <a:rPr lang="en">
                <a:solidFill>
                  <a:srgbClr val="FFFF00"/>
                </a:solidFill>
              </a:rPr>
              <a:t>writer.close()</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TensorFlow Graph</a:t>
            </a:r>
          </a:p>
        </p:txBody>
      </p:sp>
      <p:sp>
        <p:nvSpPr>
          <p:cNvPr id="360" name="Shape 360"/>
          <p:cNvSpPr txBox="1"/>
          <p:nvPr/>
        </p:nvSpPr>
        <p:spPr>
          <a:xfrm>
            <a:off x="1153050" y="1352700"/>
            <a:ext cx="6837900" cy="3711000"/>
          </a:xfrm>
          <a:prstGeom prst="rect">
            <a:avLst/>
          </a:prstGeom>
          <a:solidFill>
            <a:srgbClr val="000000"/>
          </a:solidFill>
          <a:ln>
            <a:noFill/>
          </a:ln>
        </p:spPr>
        <p:txBody>
          <a:bodyPr anchorCtr="0" anchor="t" bIns="91425" lIns="91425" rIns="91425" tIns="91425">
            <a:noAutofit/>
          </a:bodyPr>
          <a:lstStyle/>
          <a:p>
            <a:pPr lvl="0">
              <a:spcBef>
                <a:spcPts val="0"/>
              </a:spcBef>
              <a:buNone/>
            </a:pPr>
            <a:r>
              <a:rPr lang="en" sz="1200">
                <a:solidFill>
                  <a:srgbClr val="B7B7B7"/>
                </a:solidFill>
              </a:rPr>
              <a:t>return tf.Variable(initial</a:t>
            </a:r>
            <a:r>
              <a:rPr lang="en" sz="1200">
                <a:solidFill>
                  <a:srgbClr val="FFFF00"/>
                </a:solidFill>
              </a:rPr>
              <a:t>, name='weight'</a:t>
            </a:r>
            <a:r>
              <a:rPr lang="en" sz="1200">
                <a:solidFill>
                  <a:srgbClr val="999999"/>
                </a:solidFill>
              </a:rPr>
              <a:t>)</a:t>
            </a:r>
          </a:p>
          <a:p>
            <a:pPr lvl="0">
              <a:spcBef>
                <a:spcPts val="0"/>
              </a:spcBef>
              <a:buNone/>
            </a:pPr>
            <a:r>
              <a:rPr lang="en" sz="1200">
                <a:solidFill>
                  <a:srgbClr val="B7B7B7"/>
                </a:solidFill>
              </a:rPr>
              <a:t>return tf.Variable(initial</a:t>
            </a:r>
            <a:r>
              <a:rPr lang="en" sz="1200">
                <a:solidFill>
                  <a:srgbClr val="FFFF00"/>
                </a:solidFill>
              </a:rPr>
              <a:t>, name='bias'</a:t>
            </a:r>
            <a:r>
              <a:rPr lang="en" sz="1200">
                <a:solidFill>
                  <a:srgbClr val="B7B7B7"/>
                </a:solidFill>
              </a:rPr>
              <a:t>)</a:t>
            </a:r>
          </a:p>
          <a:p>
            <a:pPr lvl="0">
              <a:spcBef>
                <a:spcPts val="0"/>
              </a:spcBef>
              <a:buNone/>
            </a:pPr>
            <a:r>
              <a:rPr lang="en" sz="1200">
                <a:solidFill>
                  <a:srgbClr val="B7B7B7"/>
                </a:solidFill>
              </a:rPr>
              <a:t>x = tf.placeholder(tf.float32, [None, 784]</a:t>
            </a:r>
            <a:r>
              <a:rPr lang="en" sz="1200">
                <a:solidFill>
                  <a:srgbClr val="FFFF00"/>
                </a:solidFill>
              </a:rPr>
              <a:t>, name='x'</a:t>
            </a:r>
            <a:r>
              <a:rPr lang="en" sz="1200">
                <a:solidFill>
                  <a:srgbClr val="B7B7B7"/>
                </a:solidFill>
              </a:rPr>
              <a:t>)</a:t>
            </a:r>
          </a:p>
          <a:p>
            <a:pPr lvl="0">
              <a:spcBef>
                <a:spcPts val="0"/>
              </a:spcBef>
              <a:buNone/>
            </a:pPr>
            <a:r>
              <a:rPr lang="en" sz="1200">
                <a:solidFill>
                  <a:srgbClr val="B7B7B7"/>
                </a:solidFill>
              </a:rPr>
              <a:t>y_ = tf.placeholder(tf.float32, [None, 10]</a:t>
            </a:r>
            <a:r>
              <a:rPr lang="en" sz="1200">
                <a:solidFill>
                  <a:srgbClr val="FFFF00"/>
                </a:solidFill>
              </a:rPr>
              <a:t>, name='labels'</a:t>
            </a:r>
            <a:r>
              <a:rPr lang="en" sz="1200">
                <a:solidFill>
                  <a:srgbClr val="B7B7B7"/>
                </a:solidFill>
              </a:rPr>
              <a:t>)</a:t>
            </a:r>
          </a:p>
          <a:p>
            <a:pPr lvl="0">
              <a:spcBef>
                <a:spcPts val="0"/>
              </a:spcBef>
              <a:buNone/>
            </a:pPr>
            <a:r>
              <a:t/>
            </a:r>
            <a:endParaRPr sz="1200">
              <a:solidFill>
                <a:srgbClr val="FFFFFF"/>
              </a:solidFill>
            </a:endParaRPr>
          </a:p>
          <a:p>
            <a:pPr lvl="0">
              <a:spcBef>
                <a:spcPts val="0"/>
              </a:spcBef>
              <a:buNone/>
            </a:pPr>
            <a:r>
              <a:rPr lang="en" sz="1200">
                <a:solidFill>
                  <a:srgbClr val="FFFF00"/>
                </a:solidFill>
              </a:rPr>
              <a:t>with tf.name_scope('softmax'):</a:t>
            </a:r>
          </a:p>
          <a:p>
            <a:pPr lvl="0">
              <a:spcBef>
                <a:spcPts val="0"/>
              </a:spcBef>
              <a:buNone/>
            </a:pPr>
            <a:r>
              <a:rPr lang="en" sz="1200">
                <a:solidFill>
                  <a:srgbClr val="FFFFFF"/>
                </a:solidFill>
              </a:rPr>
              <a:t>    </a:t>
            </a:r>
            <a:r>
              <a:rPr lang="en" sz="1200">
                <a:solidFill>
                  <a:srgbClr val="B7B7B7"/>
                </a:solidFill>
              </a:rPr>
              <a:t>y = tf.nn.softmax(tf.matmul(x, W) + b</a:t>
            </a:r>
            <a:r>
              <a:rPr lang="en" sz="1200">
                <a:solidFill>
                  <a:srgbClr val="FFFF00"/>
                </a:solidFill>
              </a:rPr>
              <a:t>, name='y'</a:t>
            </a:r>
            <a:r>
              <a:rPr lang="en" sz="1200">
                <a:solidFill>
                  <a:srgbClr val="B7B7B7"/>
                </a:solidFill>
              </a:rPr>
              <a:t>)</a:t>
            </a:r>
          </a:p>
          <a:p>
            <a:pPr lvl="0">
              <a:spcBef>
                <a:spcPts val="0"/>
              </a:spcBef>
              <a:buNone/>
            </a:pPr>
            <a:r>
              <a:t/>
            </a:r>
            <a:endParaRPr sz="1200">
              <a:solidFill>
                <a:srgbClr val="FFFFFF"/>
              </a:solidFill>
            </a:endParaRPr>
          </a:p>
          <a:p>
            <a:pPr lvl="0">
              <a:spcBef>
                <a:spcPts val="0"/>
              </a:spcBef>
              <a:buNone/>
            </a:pPr>
            <a:r>
              <a:rPr lang="en" sz="1200">
                <a:solidFill>
                  <a:srgbClr val="FFFF00"/>
                </a:solidFill>
              </a:rPr>
              <a:t>with tf.name_scope('loss'):</a:t>
            </a:r>
          </a:p>
          <a:p>
            <a:pPr lvl="0">
              <a:spcBef>
                <a:spcPts val="0"/>
              </a:spcBef>
              <a:buNone/>
            </a:pPr>
            <a:r>
              <a:rPr lang="en" sz="1200">
                <a:solidFill>
                  <a:srgbClr val="FFFFFF"/>
                </a:solidFill>
              </a:rPr>
              <a:t>    </a:t>
            </a:r>
            <a:r>
              <a:rPr lang="en" sz="1200">
                <a:solidFill>
                  <a:srgbClr val="B7B7B7"/>
                </a:solidFill>
              </a:rPr>
              <a:t>cross_entropy = tf.reduce_mean(-tf.reduce_sum(y_ * tf.log(y), </a:t>
            </a:r>
          </a:p>
          <a:p>
            <a:pPr indent="457200" lvl="0" marL="1371600">
              <a:spcBef>
                <a:spcPts val="0"/>
              </a:spcBef>
              <a:buNone/>
            </a:pPr>
            <a:r>
              <a:rPr lang="en" sz="1200">
                <a:solidFill>
                  <a:srgbClr val="B7B7B7"/>
                </a:solidFill>
              </a:rPr>
              <a:t>reduction_indices=[1])</a:t>
            </a:r>
            <a:r>
              <a:rPr lang="en" sz="1200">
                <a:solidFill>
                  <a:srgbClr val="FFFF00"/>
                </a:solidFill>
              </a:rPr>
              <a:t>, name='cross_entropy'</a:t>
            </a:r>
            <a:r>
              <a:rPr lang="en" sz="1200">
                <a:solidFill>
                  <a:srgbClr val="B7B7B7"/>
                </a:solidFill>
              </a:rPr>
              <a:t>)</a:t>
            </a:r>
          </a:p>
          <a:p>
            <a:pPr lvl="0" rtl="0">
              <a:spcBef>
                <a:spcPts val="0"/>
              </a:spcBef>
              <a:buNone/>
            </a:pPr>
            <a:r>
              <a:t/>
            </a:r>
            <a:endParaRPr sz="1200">
              <a:solidFill>
                <a:srgbClr val="FFFFFF"/>
              </a:solidFill>
            </a:endParaRPr>
          </a:p>
          <a:p>
            <a:pPr lvl="0">
              <a:spcBef>
                <a:spcPts val="0"/>
              </a:spcBef>
              <a:buNone/>
            </a:pPr>
            <a:r>
              <a:rPr lang="en" sz="1200">
                <a:solidFill>
                  <a:srgbClr val="FFFF00"/>
                </a:solidFill>
              </a:rPr>
              <a:t>with tf.name_scope('optimizer'):</a:t>
            </a:r>
          </a:p>
          <a:p>
            <a:pPr lvl="0">
              <a:spcBef>
                <a:spcPts val="0"/>
              </a:spcBef>
              <a:buNone/>
            </a:pPr>
            <a:r>
              <a:rPr lang="en" sz="1200">
                <a:solidFill>
                  <a:srgbClr val="FFFFFF"/>
                </a:solidFill>
              </a:rPr>
              <a:t>    </a:t>
            </a:r>
            <a:r>
              <a:rPr lang="en" sz="1200">
                <a:solidFill>
                  <a:srgbClr val="B7B7B7"/>
                </a:solidFill>
              </a:rPr>
              <a:t>train_step = tf.train.GradientDescentOptimizer(0.5).minimize(cross_entropy</a:t>
            </a:r>
            <a:r>
              <a:rPr lang="en" sz="1200">
                <a:solidFill>
                  <a:srgbClr val="FFFF00"/>
                </a:solidFill>
              </a:rPr>
              <a:t>, name='train_step'</a:t>
            </a:r>
            <a:r>
              <a:rPr lang="en" sz="1200">
                <a:solidFill>
                  <a:srgbClr val="B7B7B7"/>
                </a:solidFill>
              </a:rPr>
              <a:t>)</a:t>
            </a:r>
          </a:p>
          <a:p>
            <a:pPr lvl="0">
              <a:spcBef>
                <a:spcPts val="0"/>
              </a:spcBef>
              <a:buNone/>
            </a:pPr>
            <a:r>
              <a:t/>
            </a:r>
            <a:endParaRPr sz="1200">
              <a:solidFill>
                <a:srgbClr val="FFFFFF"/>
              </a:solidFill>
            </a:endParaRPr>
          </a:p>
          <a:p>
            <a:pPr lvl="0">
              <a:spcBef>
                <a:spcPts val="0"/>
              </a:spcBef>
              <a:buNone/>
            </a:pPr>
            <a:r>
              <a:rPr lang="en" sz="1200">
                <a:solidFill>
                  <a:srgbClr val="FFFFFF"/>
                </a:solidFill>
              </a:rPr>
              <a:t> </a:t>
            </a:r>
            <a:r>
              <a:rPr lang="en" sz="1200">
                <a:solidFill>
                  <a:srgbClr val="FFFF00"/>
                </a:solidFill>
              </a:rPr>
              <a:t>with tf.name_scope('accuracy'):</a:t>
            </a:r>
          </a:p>
          <a:p>
            <a:pPr lvl="0">
              <a:spcBef>
                <a:spcPts val="0"/>
              </a:spcBef>
              <a:buClr>
                <a:schemeClr val="dk1"/>
              </a:buClr>
              <a:buSzPct val="91666"/>
              <a:buFont typeface="Arial"/>
              <a:buNone/>
            </a:pPr>
            <a:r>
              <a:rPr lang="en" sz="1200">
                <a:solidFill>
                  <a:srgbClr val="FFFFFF"/>
                </a:solidFill>
              </a:rPr>
              <a:t>    	</a:t>
            </a:r>
            <a:r>
              <a:rPr lang="en" sz="1200">
                <a:solidFill>
                  <a:srgbClr val="B7B7B7"/>
                </a:solidFill>
              </a:rPr>
              <a:t>correct_prediction = tf.equal(tf.argmax(y,1), tf.argmax(y_,1))</a:t>
            </a:r>
          </a:p>
          <a:p>
            <a:pPr lvl="0">
              <a:spcBef>
                <a:spcPts val="0"/>
              </a:spcBef>
              <a:buClr>
                <a:schemeClr val="dk1"/>
              </a:buClr>
              <a:buSzPct val="91666"/>
              <a:buFont typeface="Arial"/>
              <a:buNone/>
            </a:pPr>
            <a:r>
              <a:rPr lang="en" sz="1200">
                <a:solidFill>
                  <a:srgbClr val="B7B7B7"/>
                </a:solidFill>
              </a:rPr>
              <a:t>    	correct_prediction = tf.cast(correct_prediction, tf.float32</a:t>
            </a:r>
            <a:r>
              <a:rPr lang="en" sz="1200">
                <a:solidFill>
                  <a:srgbClr val="FFFF00"/>
                </a:solidFill>
              </a:rPr>
              <a:t>, name='correct_prediction'</a:t>
            </a:r>
            <a:r>
              <a:rPr lang="en" sz="1200">
                <a:solidFill>
                  <a:srgbClr val="B7B7B7"/>
                </a:solidFill>
              </a:rPr>
              <a:t>)</a:t>
            </a:r>
          </a:p>
          <a:p>
            <a:pPr lvl="0">
              <a:spcBef>
                <a:spcPts val="0"/>
              </a:spcBef>
              <a:buNone/>
            </a:pPr>
            <a:r>
              <a:rPr lang="en" sz="1200">
                <a:solidFill>
                  <a:srgbClr val="B7B7B7"/>
                </a:solidFill>
              </a:rPr>
              <a:t>    	accuracy = tf.reduce_mean(correct_prediction</a:t>
            </a:r>
            <a:r>
              <a:rPr lang="en" sz="1200">
                <a:solidFill>
                  <a:srgbClr val="FFFF00"/>
                </a:solidFill>
              </a:rPr>
              <a:t>, name='accuracy'</a:t>
            </a:r>
            <a:r>
              <a:rPr lang="en" sz="1200">
                <a:solidFill>
                  <a:srgbClr val="FFFFFF"/>
                </a:solidFill>
              </a:rPr>
              <a:t>)</a:t>
            </a:r>
          </a:p>
        </p:txBody>
      </p:sp>
      <p:sp>
        <p:nvSpPr>
          <p:cNvPr id="361" name="Shape 361"/>
          <p:cNvSpPr txBox="1"/>
          <p:nvPr>
            <p:ph idx="4294967295" type="body"/>
          </p:nvPr>
        </p:nvSpPr>
        <p:spPr>
          <a:xfrm>
            <a:off x="311700" y="970100"/>
            <a:ext cx="7359600" cy="425700"/>
          </a:xfrm>
          <a:prstGeom prst="rect">
            <a:avLst/>
          </a:prstGeom>
        </p:spPr>
        <p:txBody>
          <a:bodyPr anchorCtr="0" anchor="t" bIns="91425" lIns="91425" rIns="91425" tIns="91425">
            <a:noAutofit/>
          </a:bodyPr>
          <a:lstStyle/>
          <a:p>
            <a:pPr lvl="0" rtl="0">
              <a:spcBef>
                <a:spcPts val="0"/>
              </a:spcBef>
              <a:buNone/>
            </a:pPr>
            <a:r>
              <a:rPr lang="en"/>
              <a:t>Grouping nodes by name scopes </a:t>
            </a:r>
            <a:r>
              <a:rPr i="1" lang="en"/>
              <a:t>(see #9 in hand-out) </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Image</a:t>
            </a:r>
          </a:p>
        </p:txBody>
      </p:sp>
      <p:sp>
        <p:nvSpPr>
          <p:cNvPr id="367" name="Shape 367"/>
          <p:cNvSpPr txBox="1"/>
          <p:nvPr>
            <p:ph idx="1" type="body"/>
          </p:nvPr>
        </p:nvSpPr>
        <p:spPr>
          <a:xfrm>
            <a:off x="311700" y="1152475"/>
            <a:ext cx="8520600" cy="846900"/>
          </a:xfrm>
          <a:prstGeom prst="rect">
            <a:avLst/>
          </a:prstGeom>
        </p:spPr>
        <p:txBody>
          <a:bodyPr anchorCtr="0" anchor="t" bIns="91425" lIns="91425" rIns="91425" tIns="91425">
            <a:noAutofit/>
          </a:bodyPr>
          <a:lstStyle/>
          <a:p>
            <a:pPr indent="-228600" lvl="0" marL="457200" rtl="0">
              <a:spcBef>
                <a:spcPts val="0"/>
              </a:spcBef>
            </a:pPr>
            <a:r>
              <a:rPr lang="en"/>
              <a:t>See #10 in hand-out</a:t>
            </a:r>
          </a:p>
          <a:p>
            <a:pPr indent="-228600" lvl="0" marL="457200" rtl="0">
              <a:spcBef>
                <a:spcPts val="0"/>
              </a:spcBef>
            </a:pPr>
            <a:r>
              <a:rPr lang="en"/>
              <a:t>View images from input or computed internally in the layers</a:t>
            </a:r>
          </a:p>
          <a:p>
            <a:pPr indent="-228600" lvl="0" marL="457200">
              <a:spcBef>
                <a:spcPts val="0"/>
              </a:spcBef>
            </a:pPr>
            <a:r>
              <a:rPr lang="en"/>
              <a:t>Debug, get insight</a:t>
            </a:r>
          </a:p>
        </p:txBody>
      </p:sp>
      <p:sp>
        <p:nvSpPr>
          <p:cNvPr id="368" name="Shape 368"/>
          <p:cNvSpPr txBox="1"/>
          <p:nvPr/>
        </p:nvSpPr>
        <p:spPr>
          <a:xfrm>
            <a:off x="470925" y="2609624"/>
            <a:ext cx="3780000" cy="1223100"/>
          </a:xfrm>
          <a:prstGeom prst="rect">
            <a:avLst/>
          </a:prstGeom>
          <a:solidFill>
            <a:srgbClr val="000000"/>
          </a:solidFill>
          <a:ln>
            <a:noFill/>
          </a:ln>
        </p:spPr>
        <p:txBody>
          <a:bodyPr anchorCtr="0" anchor="t" bIns="91425" lIns="91425" rIns="91425" tIns="91425">
            <a:noAutofit/>
          </a:bodyPr>
          <a:lstStyle/>
          <a:p>
            <a:pPr lvl="0">
              <a:spcBef>
                <a:spcPts val="0"/>
              </a:spcBef>
              <a:buClr>
                <a:schemeClr val="dk1"/>
              </a:buClr>
              <a:buFont typeface="Arial"/>
              <a:buNone/>
            </a:pPr>
            <a:r>
              <a:rPr lang="en">
                <a:solidFill>
                  <a:srgbClr val="FFFF00"/>
                </a:solidFill>
              </a:rPr>
              <a:t>with tf.name_scope('reshape'):</a:t>
            </a:r>
          </a:p>
          <a:p>
            <a:pPr lvl="0">
              <a:spcBef>
                <a:spcPts val="0"/>
              </a:spcBef>
              <a:buClr>
                <a:schemeClr val="dk1"/>
              </a:buClr>
              <a:buFont typeface="Arial"/>
              <a:buNone/>
            </a:pPr>
            <a:r>
              <a:rPr lang="en">
                <a:solidFill>
                  <a:srgbClr val="FFFF00"/>
                </a:solidFill>
              </a:rPr>
              <a:t>	x_image = tf.reshape(x, [-1, 28, 28, 1])</a:t>
            </a:r>
          </a:p>
          <a:p>
            <a:pPr lvl="0">
              <a:spcBef>
                <a:spcPts val="0"/>
              </a:spcBef>
              <a:buNone/>
            </a:pPr>
            <a:r>
              <a:rPr lang="en">
                <a:solidFill>
                  <a:srgbClr val="FFFF00"/>
                </a:solidFill>
              </a:rPr>
              <a:t>	tf.summary.image('input', x_image, 4)</a:t>
            </a:r>
          </a:p>
        </p:txBody>
      </p:sp>
      <p:sp>
        <p:nvSpPr>
          <p:cNvPr id="369" name="Shape 369"/>
          <p:cNvSpPr txBox="1"/>
          <p:nvPr/>
        </p:nvSpPr>
        <p:spPr>
          <a:xfrm>
            <a:off x="2682000" y="4212250"/>
            <a:ext cx="3780000" cy="673800"/>
          </a:xfrm>
          <a:prstGeom prst="rect">
            <a:avLst/>
          </a:prstGeom>
          <a:solidFill>
            <a:srgbClr val="000000"/>
          </a:solidFill>
          <a:ln>
            <a:noFill/>
          </a:ln>
        </p:spPr>
        <p:txBody>
          <a:bodyPr anchorCtr="0" anchor="t" bIns="91425" lIns="91425" rIns="91425" tIns="91425">
            <a:noAutofit/>
          </a:bodyPr>
          <a:lstStyle/>
          <a:p>
            <a:pPr lvl="0">
              <a:spcBef>
                <a:spcPts val="0"/>
              </a:spcBef>
              <a:buClr>
                <a:schemeClr val="dk1"/>
              </a:buClr>
              <a:buFont typeface="Arial"/>
              <a:buNone/>
            </a:pPr>
            <a:r>
              <a:rPr lang="en">
                <a:solidFill>
                  <a:srgbClr val="FFFF00"/>
                </a:solidFill>
              </a:rPr>
              <a:t># Merge all the summary data</a:t>
            </a:r>
          </a:p>
          <a:p>
            <a:pPr lvl="0">
              <a:spcBef>
                <a:spcPts val="0"/>
              </a:spcBef>
              <a:buNone/>
            </a:pPr>
            <a:r>
              <a:rPr lang="en">
                <a:solidFill>
                  <a:srgbClr val="FFFF00"/>
                </a:solidFill>
              </a:rPr>
              <a:t>merged = tf.summary.merge_all()</a:t>
            </a:r>
          </a:p>
        </p:txBody>
      </p:sp>
      <p:sp>
        <p:nvSpPr>
          <p:cNvPr id="370" name="Shape 370"/>
          <p:cNvSpPr txBox="1"/>
          <p:nvPr/>
        </p:nvSpPr>
        <p:spPr>
          <a:xfrm>
            <a:off x="4503000" y="2609625"/>
            <a:ext cx="4268700" cy="1223100"/>
          </a:xfrm>
          <a:prstGeom prst="rect">
            <a:avLst/>
          </a:prstGeom>
          <a:solidFill>
            <a:srgbClr val="000000"/>
          </a:solidFill>
          <a:ln>
            <a:noFill/>
          </a:ln>
        </p:spPr>
        <p:txBody>
          <a:bodyPr anchorCtr="0" anchor="t" bIns="91425" lIns="91425" rIns="91425" tIns="91425">
            <a:noAutofit/>
          </a:bodyPr>
          <a:lstStyle/>
          <a:p>
            <a:pPr lvl="0">
              <a:spcBef>
                <a:spcPts val="0"/>
              </a:spcBef>
              <a:buClr>
                <a:schemeClr val="dk1"/>
              </a:buClr>
              <a:buFont typeface="Arial"/>
              <a:buNone/>
            </a:pPr>
            <a:r>
              <a:rPr lang="en">
                <a:solidFill>
                  <a:srgbClr val="FFFF00"/>
                </a:solidFill>
              </a:rPr>
              <a:t>if i % 5 == 0:</a:t>
            </a:r>
          </a:p>
          <a:p>
            <a:pPr lvl="0">
              <a:spcBef>
                <a:spcPts val="0"/>
              </a:spcBef>
              <a:buNone/>
            </a:pPr>
            <a:r>
              <a:rPr lang="en">
                <a:solidFill>
                  <a:srgbClr val="FFFF00"/>
                </a:solidFill>
              </a:rPr>
              <a:t>	summary  = sess.run(merged, </a:t>
            </a:r>
          </a:p>
          <a:p>
            <a:pPr indent="387350" lvl="0" marL="457200">
              <a:spcBef>
                <a:spcPts val="0"/>
              </a:spcBef>
              <a:buClr>
                <a:schemeClr val="dk1"/>
              </a:buClr>
              <a:buFont typeface="Arial"/>
              <a:buNone/>
            </a:pPr>
            <a:r>
              <a:rPr lang="en">
                <a:solidFill>
                  <a:srgbClr val="FFFF00"/>
                </a:solidFill>
              </a:rPr>
              <a:t>feed_dict={x: batch[0], y_: batch[1]})</a:t>
            </a:r>
          </a:p>
          <a:p>
            <a:pPr lvl="0">
              <a:spcBef>
                <a:spcPts val="0"/>
              </a:spcBef>
              <a:buNone/>
            </a:pPr>
            <a:r>
              <a:rPr lang="en">
                <a:solidFill>
                  <a:srgbClr val="FFFF00"/>
                </a:solidFill>
              </a:rPr>
              <a:t>	writer.add_summary(summary, i)</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Shape 37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Histogram and Scalar</a:t>
            </a:r>
          </a:p>
        </p:txBody>
      </p:sp>
      <p:sp>
        <p:nvSpPr>
          <p:cNvPr id="376" name="Shape 376"/>
          <p:cNvSpPr txBox="1"/>
          <p:nvPr/>
        </p:nvSpPr>
        <p:spPr>
          <a:xfrm>
            <a:off x="1728325" y="1544100"/>
            <a:ext cx="5775300" cy="3599400"/>
          </a:xfrm>
          <a:prstGeom prst="rect">
            <a:avLst/>
          </a:prstGeom>
          <a:solidFill>
            <a:srgbClr val="000000"/>
          </a:solidFill>
          <a:ln>
            <a:noFill/>
          </a:ln>
        </p:spPr>
        <p:txBody>
          <a:bodyPr anchorCtr="0" anchor="t" bIns="91425" lIns="91425" rIns="91425" tIns="91425">
            <a:noAutofit/>
          </a:bodyPr>
          <a:lstStyle/>
          <a:p>
            <a:pPr lvl="0">
              <a:spcBef>
                <a:spcPts val="0"/>
              </a:spcBef>
              <a:buClr>
                <a:schemeClr val="dk1"/>
              </a:buClr>
              <a:buFont typeface="Arial"/>
              <a:buNone/>
            </a:pPr>
            <a:r>
              <a:rPr lang="en">
                <a:solidFill>
                  <a:srgbClr val="B7B7B7"/>
                </a:solidFill>
              </a:rPr>
              <a:t>W = weight_variable([784, 10])</a:t>
            </a:r>
          </a:p>
          <a:p>
            <a:pPr lvl="0">
              <a:spcBef>
                <a:spcPts val="0"/>
              </a:spcBef>
              <a:buClr>
                <a:schemeClr val="dk1"/>
              </a:buClr>
              <a:buFont typeface="Arial"/>
              <a:buNone/>
            </a:pPr>
            <a:r>
              <a:rPr lang="en">
                <a:solidFill>
                  <a:srgbClr val="FFFF00"/>
                </a:solidFill>
              </a:rPr>
              <a:t>tf.summary.histogram('weight', W)</a:t>
            </a:r>
          </a:p>
          <a:p>
            <a:pPr lvl="0">
              <a:spcBef>
                <a:spcPts val="0"/>
              </a:spcBef>
              <a:buClr>
                <a:schemeClr val="dk1"/>
              </a:buClr>
              <a:buFont typeface="Arial"/>
              <a:buNone/>
            </a:pPr>
            <a:r>
              <a:rPr lang="en">
                <a:solidFill>
                  <a:srgbClr val="B7B7B7"/>
                </a:solidFill>
              </a:rPr>
              <a:t>b = bias_variable([10])</a:t>
            </a:r>
          </a:p>
          <a:p>
            <a:pPr lvl="0">
              <a:spcBef>
                <a:spcPts val="0"/>
              </a:spcBef>
              <a:buClr>
                <a:schemeClr val="dk1"/>
              </a:buClr>
              <a:buFont typeface="Arial"/>
              <a:buNone/>
            </a:pPr>
            <a:r>
              <a:rPr lang="en">
                <a:solidFill>
                  <a:srgbClr val="FFFF00"/>
                </a:solidFill>
              </a:rPr>
              <a:t>tf.summary.histogram('bias', b)</a:t>
            </a:r>
          </a:p>
          <a:p>
            <a:pPr lvl="0">
              <a:spcBef>
                <a:spcPts val="0"/>
              </a:spcBef>
              <a:buClr>
                <a:schemeClr val="dk1"/>
              </a:buClr>
              <a:buFont typeface="Arial"/>
              <a:buNone/>
            </a:pPr>
            <a:r>
              <a:t/>
            </a:r>
            <a:endParaRPr>
              <a:solidFill>
                <a:srgbClr val="B7B7B7"/>
              </a:solidFill>
            </a:endParaRPr>
          </a:p>
          <a:p>
            <a:pPr lvl="0">
              <a:spcBef>
                <a:spcPts val="0"/>
              </a:spcBef>
              <a:buClr>
                <a:schemeClr val="dk1"/>
              </a:buClr>
              <a:buFont typeface="Arial"/>
              <a:buNone/>
            </a:pPr>
            <a:r>
              <a:rPr lang="en">
                <a:solidFill>
                  <a:srgbClr val="B7B7B7"/>
                </a:solidFill>
              </a:rPr>
              <a:t>with tf.name_scope('softmax'):</a:t>
            </a:r>
          </a:p>
          <a:p>
            <a:pPr lvl="0" rtl="0">
              <a:spcBef>
                <a:spcPts val="0"/>
              </a:spcBef>
              <a:buNone/>
            </a:pPr>
            <a:r>
              <a:rPr lang="en">
                <a:solidFill>
                  <a:srgbClr val="B7B7B7"/>
                </a:solidFill>
              </a:rPr>
              <a:t>	...</a:t>
            </a:r>
          </a:p>
          <a:p>
            <a:pPr lvl="0">
              <a:spcBef>
                <a:spcPts val="0"/>
              </a:spcBef>
              <a:buClr>
                <a:schemeClr val="dk1"/>
              </a:buClr>
              <a:buFont typeface="Arial"/>
              <a:buNone/>
            </a:pPr>
            <a:r>
              <a:rPr lang="en">
                <a:solidFill>
                  <a:srgbClr val="B7B7B7"/>
                </a:solidFill>
              </a:rPr>
              <a:t>	</a:t>
            </a:r>
            <a:r>
              <a:rPr lang="en">
                <a:solidFill>
                  <a:srgbClr val="FFFF00"/>
                </a:solidFill>
              </a:rPr>
              <a:t>tf.summary.histogram('softmax', y)</a:t>
            </a:r>
          </a:p>
          <a:p>
            <a:pPr lvl="0">
              <a:spcBef>
                <a:spcPts val="0"/>
              </a:spcBef>
              <a:buClr>
                <a:schemeClr val="dk1"/>
              </a:buClr>
              <a:buFont typeface="Arial"/>
              <a:buNone/>
            </a:pPr>
            <a:r>
              <a:t/>
            </a:r>
            <a:endParaRPr>
              <a:solidFill>
                <a:srgbClr val="B7B7B7"/>
              </a:solidFill>
            </a:endParaRPr>
          </a:p>
          <a:p>
            <a:pPr lvl="0">
              <a:spcBef>
                <a:spcPts val="0"/>
              </a:spcBef>
              <a:buClr>
                <a:schemeClr val="dk1"/>
              </a:buClr>
              <a:buFont typeface="Arial"/>
              <a:buNone/>
            </a:pPr>
            <a:r>
              <a:rPr lang="en">
                <a:solidFill>
                  <a:srgbClr val="B7B7B7"/>
                </a:solidFill>
              </a:rPr>
              <a:t>with tf.name_scope('loss'):</a:t>
            </a:r>
          </a:p>
          <a:p>
            <a:pPr lvl="0" rtl="0">
              <a:spcBef>
                <a:spcPts val="0"/>
              </a:spcBef>
              <a:buNone/>
            </a:pPr>
            <a:r>
              <a:rPr lang="en">
                <a:solidFill>
                  <a:srgbClr val="B7B7B7"/>
                </a:solidFill>
              </a:rPr>
              <a:t>	...</a:t>
            </a:r>
          </a:p>
          <a:p>
            <a:pPr lvl="0">
              <a:spcBef>
                <a:spcPts val="0"/>
              </a:spcBef>
              <a:buClr>
                <a:schemeClr val="dk1"/>
              </a:buClr>
              <a:buFont typeface="Arial"/>
              <a:buNone/>
            </a:pPr>
            <a:r>
              <a:rPr lang="en">
                <a:solidFill>
                  <a:srgbClr val="B7B7B7"/>
                </a:solidFill>
              </a:rPr>
              <a:t>	</a:t>
            </a:r>
            <a:r>
              <a:rPr lang="en">
                <a:solidFill>
                  <a:srgbClr val="FFFF00"/>
                </a:solidFill>
              </a:rPr>
              <a:t>tf.summary.scalar('loss', cross_entropy)</a:t>
            </a:r>
          </a:p>
          <a:p>
            <a:pPr lvl="0">
              <a:spcBef>
                <a:spcPts val="0"/>
              </a:spcBef>
              <a:buClr>
                <a:schemeClr val="dk1"/>
              </a:buClr>
              <a:buFont typeface="Arial"/>
              <a:buNone/>
            </a:pPr>
            <a:r>
              <a:t/>
            </a:r>
            <a:endParaRPr>
              <a:solidFill>
                <a:srgbClr val="B7B7B7"/>
              </a:solidFill>
            </a:endParaRPr>
          </a:p>
          <a:p>
            <a:pPr lvl="0">
              <a:spcBef>
                <a:spcPts val="0"/>
              </a:spcBef>
              <a:buClr>
                <a:schemeClr val="dk1"/>
              </a:buClr>
              <a:buFont typeface="Arial"/>
              <a:buNone/>
            </a:pPr>
            <a:r>
              <a:rPr lang="en">
                <a:solidFill>
                  <a:srgbClr val="B7B7B7"/>
                </a:solidFill>
              </a:rPr>
              <a:t>with tf.name_scope('accuracy'):</a:t>
            </a:r>
          </a:p>
          <a:p>
            <a:pPr lvl="0" rtl="0">
              <a:spcBef>
                <a:spcPts val="0"/>
              </a:spcBef>
              <a:buNone/>
            </a:pPr>
            <a:r>
              <a:rPr lang="en">
                <a:solidFill>
                  <a:srgbClr val="B7B7B7"/>
                </a:solidFill>
              </a:rPr>
              <a:t>	...</a:t>
            </a:r>
          </a:p>
          <a:p>
            <a:pPr lvl="0">
              <a:spcBef>
                <a:spcPts val="0"/>
              </a:spcBef>
              <a:buNone/>
            </a:pPr>
            <a:r>
              <a:rPr lang="en">
                <a:solidFill>
                  <a:srgbClr val="B7B7B7"/>
                </a:solidFill>
              </a:rPr>
              <a:t>	</a:t>
            </a:r>
            <a:r>
              <a:rPr lang="en">
                <a:solidFill>
                  <a:srgbClr val="FFFF00"/>
                </a:solidFill>
              </a:rPr>
              <a:t>tf.summary.scalar('accuracy', accuracy)</a:t>
            </a:r>
          </a:p>
        </p:txBody>
      </p:sp>
      <p:sp>
        <p:nvSpPr>
          <p:cNvPr id="377" name="Shape 377"/>
          <p:cNvSpPr txBox="1"/>
          <p:nvPr>
            <p:ph idx="1" type="body"/>
          </p:nvPr>
        </p:nvSpPr>
        <p:spPr>
          <a:xfrm>
            <a:off x="311700" y="1076275"/>
            <a:ext cx="8520600" cy="572700"/>
          </a:xfrm>
          <a:prstGeom prst="rect">
            <a:avLst/>
          </a:prstGeom>
        </p:spPr>
        <p:txBody>
          <a:bodyPr anchorCtr="0" anchor="t" bIns="91425" lIns="91425" rIns="91425" tIns="91425">
            <a:noAutofit/>
          </a:bodyPr>
          <a:lstStyle/>
          <a:p>
            <a:pPr indent="-228600" lvl="0" marL="457200">
              <a:spcBef>
                <a:spcPts val="0"/>
              </a:spcBef>
            </a:pPr>
            <a:r>
              <a:rPr i="1" lang="en"/>
              <a:t>See #11 in hand-out</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Shape 382"/>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7. How to Improve</a:t>
            </a:r>
          </a:p>
        </p:txBody>
      </p:sp>
      <p:pic>
        <p:nvPicPr>
          <p:cNvPr descr="TF_logo_2.jpg" id="383" name="Shape 383"/>
          <p:cNvPicPr preferRelativeResize="0"/>
          <p:nvPr/>
        </p:nvPicPr>
        <p:blipFill>
          <a:blip r:embed="rId3">
            <a:alphaModFix/>
          </a:blip>
          <a:stretch>
            <a:fillRect/>
          </a:stretch>
        </p:blipFill>
        <p:spPr>
          <a:xfrm>
            <a:off x="6483487" y="0"/>
            <a:ext cx="2660523" cy="1496549"/>
          </a:xfrm>
          <a:prstGeom prst="rect">
            <a:avLst/>
          </a:prstGeom>
          <a:noFill/>
          <a:ln>
            <a:noFill/>
          </a:ln>
        </p:spPr>
      </p:pic>
      <p:pic>
        <p:nvPicPr>
          <p:cNvPr descr="CBF_logo.png" id="384" name="Shape 384"/>
          <p:cNvPicPr preferRelativeResize="0"/>
          <p:nvPr/>
        </p:nvPicPr>
        <p:blipFill>
          <a:blip r:embed="rId4">
            <a:alphaModFix/>
          </a:blip>
          <a:stretch>
            <a:fillRect/>
          </a:stretch>
        </p:blipFill>
        <p:spPr>
          <a:xfrm>
            <a:off x="0" y="8"/>
            <a:ext cx="2566724" cy="14105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Shape 38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Options for improving model</a:t>
            </a:r>
          </a:p>
        </p:txBody>
      </p:sp>
      <p:sp>
        <p:nvSpPr>
          <p:cNvPr id="390" name="Shape 39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Softmax Regression model</a:t>
            </a:r>
          </a:p>
          <a:p>
            <a:pPr indent="-228600" lvl="1" marL="914400" rtl="0">
              <a:spcBef>
                <a:spcPts val="0"/>
              </a:spcBef>
            </a:pPr>
            <a:r>
              <a:rPr lang="en"/>
              <a:t>Accuracy peaks at 92%</a:t>
            </a:r>
          </a:p>
          <a:p>
            <a:pPr indent="-228600" lvl="0" marL="457200" rtl="0">
              <a:spcBef>
                <a:spcPts val="0"/>
              </a:spcBef>
              <a:buChar char="●"/>
            </a:pPr>
            <a:r>
              <a:rPr lang="en"/>
              <a:t>Techniques to improve accuracy:</a:t>
            </a:r>
          </a:p>
          <a:p>
            <a:pPr indent="-228600" lvl="1" marL="914400" rtl="0">
              <a:spcBef>
                <a:spcPts val="0"/>
              </a:spcBef>
            </a:pPr>
            <a:r>
              <a:rPr lang="en"/>
              <a:t>Tweak algorithm parameters</a:t>
            </a:r>
          </a:p>
          <a:p>
            <a:pPr indent="-228600" lvl="1" marL="914400" rtl="0">
              <a:spcBef>
                <a:spcPts val="0"/>
              </a:spcBef>
            </a:pPr>
            <a:r>
              <a:rPr lang="en"/>
              <a:t>Run training longer</a:t>
            </a:r>
          </a:p>
          <a:p>
            <a:pPr indent="-228600" lvl="1" marL="914400" rtl="0">
              <a:spcBef>
                <a:spcPts val="0"/>
              </a:spcBef>
            </a:pPr>
            <a:r>
              <a:rPr lang="en"/>
              <a:t>Get more data</a:t>
            </a:r>
          </a:p>
          <a:p>
            <a:pPr indent="-228600" lvl="1" marL="914400" rtl="0">
              <a:spcBef>
                <a:spcPts val="0"/>
              </a:spcBef>
            </a:pPr>
            <a:r>
              <a:rPr lang="en"/>
              <a:t>Bigger model</a:t>
            </a:r>
          </a:p>
          <a:p>
            <a:pPr indent="-228600" lvl="1" marL="914400" rtl="0">
              <a:spcBef>
                <a:spcPts val="0"/>
              </a:spcBef>
            </a:pPr>
            <a:r>
              <a:rPr lang="en"/>
              <a:t>New model architecture</a:t>
            </a:r>
          </a:p>
          <a:p>
            <a:pPr indent="-228600" lvl="0" marL="457200" rtl="0">
              <a:spcBef>
                <a:spcPts val="0"/>
              </a:spcBef>
              <a:buChar char="●"/>
            </a:pPr>
            <a:r>
              <a:rPr lang="en"/>
              <a:t>How to choose which techniques?</a:t>
            </a:r>
          </a:p>
          <a:p>
            <a:pPr indent="-228600" lvl="1" marL="914400">
              <a:spcBef>
                <a:spcPts val="0"/>
              </a:spcBef>
            </a:pPr>
            <a:r>
              <a:rPr lang="en"/>
              <a:t>Analysis, experience, domain insight </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Shape 39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Guidelines   </a:t>
            </a:r>
          </a:p>
        </p:txBody>
      </p:sp>
      <p:sp>
        <p:nvSpPr>
          <p:cNvPr id="396" name="Shape 396"/>
          <p:cNvSpPr txBox="1"/>
          <p:nvPr>
            <p:ph idx="1" type="body"/>
          </p:nvPr>
        </p:nvSpPr>
        <p:spPr>
          <a:xfrm>
            <a:off x="311700" y="1152475"/>
            <a:ext cx="4772100" cy="3416400"/>
          </a:xfrm>
          <a:prstGeom prst="rect">
            <a:avLst/>
          </a:prstGeom>
        </p:spPr>
        <p:txBody>
          <a:bodyPr anchorCtr="0" anchor="t" bIns="91425" lIns="91425" rIns="91425" tIns="91425">
            <a:noAutofit/>
          </a:bodyPr>
          <a:lstStyle/>
          <a:p>
            <a:pPr lvl="0" rtl="0">
              <a:spcBef>
                <a:spcPts val="0"/>
              </a:spcBef>
              <a:buNone/>
            </a:pPr>
            <a:r>
              <a:rPr lang="en"/>
              <a:t>Insight from Andrew Ng, DL School, 9/2016</a:t>
            </a:r>
            <a:br>
              <a:rPr lang="en"/>
            </a:br>
            <a:r>
              <a:rPr lang="en"/>
              <a:t>Consider accuracy at different levels,</a:t>
            </a:r>
            <a:br>
              <a:rPr lang="en"/>
            </a:br>
            <a:r>
              <a:rPr lang="en"/>
              <a:t>Look at the gap between: </a:t>
            </a:r>
          </a:p>
          <a:p>
            <a:pPr indent="-228600" lvl="0" marL="457200" rtl="0">
              <a:spcBef>
                <a:spcPts val="0"/>
              </a:spcBef>
              <a:buAutoNum type="arabicPeriod"/>
            </a:pPr>
            <a:r>
              <a:rPr lang="en"/>
              <a:t>Optimum (not perfect)</a:t>
            </a:r>
          </a:p>
          <a:p>
            <a:pPr indent="-228600" lvl="0" marL="457200" rtl="0">
              <a:spcBef>
                <a:spcPts val="0"/>
              </a:spcBef>
              <a:buAutoNum type="arabicPeriod"/>
            </a:pPr>
            <a:r>
              <a:rPr lang="en"/>
              <a:t>Human level</a:t>
            </a:r>
          </a:p>
          <a:p>
            <a:pPr indent="-228600" lvl="0" marL="457200" rtl="0">
              <a:spcBef>
                <a:spcPts val="0"/>
              </a:spcBef>
              <a:buAutoNum type="arabicPeriod"/>
            </a:pPr>
            <a:r>
              <a:rPr lang="en"/>
              <a:t>Training data (~70% data)</a:t>
            </a:r>
          </a:p>
          <a:p>
            <a:pPr indent="-228600" lvl="0" marL="457200" rtl="0">
              <a:spcBef>
                <a:spcPts val="0"/>
              </a:spcBef>
              <a:buAutoNum type="arabicPeriod"/>
            </a:pPr>
            <a:r>
              <a:rPr lang="en"/>
              <a:t>Development data (~15% data)</a:t>
            </a:r>
          </a:p>
          <a:p>
            <a:pPr indent="-228600" lvl="0" marL="457200" rtl="0">
              <a:spcBef>
                <a:spcPts val="0"/>
              </a:spcBef>
              <a:buAutoNum type="arabicPeriod"/>
            </a:pPr>
            <a:r>
              <a:rPr lang="en"/>
              <a:t>Test data (~15% data)</a:t>
            </a:r>
          </a:p>
          <a:p>
            <a:pPr lvl="0">
              <a:spcBef>
                <a:spcPts val="0"/>
              </a:spcBef>
              <a:buNone/>
            </a:pPr>
            <a:r>
              <a:rPr lang="en"/>
              <a:t>Note: 2-5 not necessarily in this order</a:t>
            </a:r>
          </a:p>
        </p:txBody>
      </p:sp>
      <p:pic>
        <p:nvPicPr>
          <p:cNvPr id="397" name="Shape 397" title="Accuracy"/>
          <p:cNvPicPr preferRelativeResize="0"/>
          <p:nvPr/>
        </p:nvPicPr>
        <p:blipFill>
          <a:blip r:embed="rId3">
            <a:alphaModFix/>
          </a:blip>
          <a:stretch>
            <a:fillRect/>
          </a:stretch>
        </p:blipFill>
        <p:spPr>
          <a:xfrm>
            <a:off x="4427800" y="1702225"/>
            <a:ext cx="4223199" cy="29716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Guidelines</a:t>
            </a:r>
          </a:p>
        </p:txBody>
      </p:sp>
      <p:sp>
        <p:nvSpPr>
          <p:cNvPr id="403" name="Shape 403"/>
          <p:cNvSpPr txBox="1"/>
          <p:nvPr>
            <p:ph idx="1" type="body"/>
          </p:nvPr>
        </p:nvSpPr>
        <p:spPr>
          <a:xfrm>
            <a:off x="311700" y="1017725"/>
            <a:ext cx="8520600" cy="38850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a:solidFill>
                  <a:schemeClr val="dk1"/>
                </a:solidFill>
              </a:rPr>
              <a:t>Large gap between Human and Training accuracy</a:t>
            </a:r>
          </a:p>
          <a:p>
            <a:pPr indent="-228600" lvl="0" marL="457200" rtl="0">
              <a:lnSpc>
                <a:spcPct val="100000"/>
              </a:lnSpc>
              <a:spcBef>
                <a:spcPts val="0"/>
              </a:spcBef>
              <a:spcAft>
                <a:spcPts val="0"/>
              </a:spcAft>
              <a:buClr>
                <a:schemeClr val="dk1"/>
              </a:buClr>
            </a:pPr>
            <a:r>
              <a:rPr lang="en">
                <a:solidFill>
                  <a:schemeClr val="dk1"/>
                </a:solidFill>
              </a:rPr>
              <a:t>High bias</a:t>
            </a:r>
          </a:p>
          <a:p>
            <a:pPr indent="-228600" lvl="0" marL="457200" rtl="0">
              <a:lnSpc>
                <a:spcPct val="100000"/>
              </a:lnSpc>
              <a:spcBef>
                <a:spcPts val="0"/>
              </a:spcBef>
              <a:spcAft>
                <a:spcPts val="0"/>
              </a:spcAft>
              <a:buClr>
                <a:schemeClr val="dk1"/>
              </a:buClr>
            </a:pPr>
            <a:r>
              <a:rPr lang="en">
                <a:solidFill>
                  <a:schemeClr val="dk1"/>
                </a:solidFill>
              </a:rPr>
              <a:t>Options</a:t>
            </a:r>
          </a:p>
          <a:p>
            <a:pPr indent="-228600" lvl="1" marL="914400" rtl="0">
              <a:lnSpc>
                <a:spcPct val="100000"/>
              </a:lnSpc>
              <a:spcBef>
                <a:spcPts val="0"/>
              </a:spcBef>
              <a:spcAft>
                <a:spcPts val="0"/>
              </a:spcAft>
              <a:buClr>
                <a:schemeClr val="dk1"/>
              </a:buClr>
            </a:pPr>
            <a:r>
              <a:rPr lang="en">
                <a:solidFill>
                  <a:schemeClr val="dk1"/>
                </a:solidFill>
              </a:rPr>
              <a:t>Bigger model </a:t>
            </a:r>
          </a:p>
          <a:p>
            <a:pPr indent="-228600" lvl="1" marL="914400" rtl="0">
              <a:lnSpc>
                <a:spcPct val="100000"/>
              </a:lnSpc>
              <a:spcBef>
                <a:spcPts val="0"/>
              </a:spcBef>
              <a:spcAft>
                <a:spcPts val="0"/>
              </a:spcAft>
              <a:buClr>
                <a:schemeClr val="dk1"/>
              </a:buClr>
            </a:pPr>
            <a:r>
              <a:rPr lang="en">
                <a:solidFill>
                  <a:schemeClr val="dk1"/>
                </a:solidFill>
              </a:rPr>
              <a:t>Train longer </a:t>
            </a:r>
          </a:p>
          <a:p>
            <a:pPr indent="-228600" lvl="1" marL="914400" rtl="0">
              <a:lnSpc>
                <a:spcPct val="100000"/>
              </a:lnSpc>
              <a:spcBef>
                <a:spcPts val="0"/>
              </a:spcBef>
              <a:spcAft>
                <a:spcPts val="0"/>
              </a:spcAft>
              <a:buClr>
                <a:schemeClr val="dk1"/>
              </a:buClr>
            </a:pPr>
            <a:r>
              <a:rPr lang="en">
                <a:solidFill>
                  <a:schemeClr val="dk1"/>
                </a:solidFill>
              </a:rPr>
              <a:t>New model architecture </a:t>
            </a:r>
          </a:p>
          <a:p>
            <a:pPr indent="-228600" lvl="0" marL="457200" rtl="0">
              <a:lnSpc>
                <a:spcPct val="100000"/>
              </a:lnSpc>
              <a:spcBef>
                <a:spcPts val="0"/>
              </a:spcBef>
              <a:spcAft>
                <a:spcPts val="0"/>
              </a:spcAft>
              <a:buClr>
                <a:schemeClr val="dk1"/>
              </a:buClr>
            </a:pPr>
            <a:r>
              <a:rPr lang="en">
                <a:solidFill>
                  <a:schemeClr val="dk1"/>
                </a:solidFill>
              </a:rPr>
              <a:t>Iterate until Training accuracy high</a:t>
            </a:r>
          </a:p>
          <a:p>
            <a:pPr lvl="0" rtl="0">
              <a:lnSpc>
                <a:spcPct val="100000"/>
              </a:lnSpc>
              <a:spcBef>
                <a:spcPts val="0"/>
              </a:spcBef>
              <a:spcAft>
                <a:spcPts val="0"/>
              </a:spcAft>
              <a:buNone/>
            </a:pPr>
            <a:r>
              <a:t/>
            </a:r>
            <a:endParaRPr>
              <a:solidFill>
                <a:schemeClr val="dk1"/>
              </a:solidFill>
            </a:endParaRPr>
          </a:p>
          <a:p>
            <a:pPr lvl="0" rtl="0">
              <a:lnSpc>
                <a:spcPct val="100000"/>
              </a:lnSpc>
              <a:spcBef>
                <a:spcPts val="0"/>
              </a:spcBef>
              <a:spcAft>
                <a:spcPts val="0"/>
              </a:spcAft>
              <a:buNone/>
            </a:pPr>
            <a:r>
              <a:rPr lang="en">
                <a:solidFill>
                  <a:schemeClr val="dk1"/>
                </a:solidFill>
              </a:rPr>
              <a:t>Large gap between Training and Development accuracy </a:t>
            </a:r>
          </a:p>
          <a:p>
            <a:pPr indent="-228600" lvl="0" marL="457200" rtl="0">
              <a:lnSpc>
                <a:spcPct val="100000"/>
              </a:lnSpc>
              <a:spcBef>
                <a:spcPts val="0"/>
              </a:spcBef>
              <a:spcAft>
                <a:spcPts val="0"/>
              </a:spcAft>
              <a:buClr>
                <a:schemeClr val="dk1"/>
              </a:buClr>
            </a:pPr>
            <a:r>
              <a:rPr lang="en">
                <a:solidFill>
                  <a:schemeClr val="dk1"/>
                </a:solidFill>
              </a:rPr>
              <a:t>High variance, overfitting problem</a:t>
            </a:r>
          </a:p>
          <a:p>
            <a:pPr indent="-228600" lvl="0" marL="457200" rtl="0">
              <a:lnSpc>
                <a:spcPct val="100000"/>
              </a:lnSpc>
              <a:spcBef>
                <a:spcPts val="0"/>
              </a:spcBef>
              <a:spcAft>
                <a:spcPts val="0"/>
              </a:spcAft>
              <a:buClr>
                <a:schemeClr val="dk1"/>
              </a:buClr>
            </a:pPr>
            <a:r>
              <a:rPr lang="en">
                <a:solidFill>
                  <a:schemeClr val="dk1"/>
                </a:solidFill>
              </a:rPr>
              <a:t>Options:</a:t>
            </a:r>
          </a:p>
          <a:p>
            <a:pPr indent="-228600" lvl="1" marL="914400" rtl="0">
              <a:lnSpc>
                <a:spcPct val="100000"/>
              </a:lnSpc>
              <a:spcBef>
                <a:spcPts val="0"/>
              </a:spcBef>
              <a:spcAft>
                <a:spcPts val="0"/>
              </a:spcAft>
              <a:buClr>
                <a:schemeClr val="dk1"/>
              </a:buClr>
            </a:pPr>
            <a:r>
              <a:rPr lang="en">
                <a:solidFill>
                  <a:schemeClr val="dk1"/>
                </a:solidFill>
              </a:rPr>
              <a:t>More data </a:t>
            </a:r>
          </a:p>
          <a:p>
            <a:pPr indent="-228600" lvl="1" marL="914400" rtl="0">
              <a:lnSpc>
                <a:spcPct val="100000"/>
              </a:lnSpc>
              <a:spcBef>
                <a:spcPts val="0"/>
              </a:spcBef>
              <a:spcAft>
                <a:spcPts val="0"/>
              </a:spcAft>
              <a:buClr>
                <a:schemeClr val="dk1"/>
              </a:buClr>
            </a:pPr>
            <a:r>
              <a:rPr lang="en">
                <a:solidFill>
                  <a:schemeClr val="dk1"/>
                </a:solidFill>
              </a:rPr>
              <a:t>Add regularization</a:t>
            </a:r>
          </a:p>
          <a:p>
            <a:pPr indent="-228600" lvl="1" marL="914400" rtl="0">
              <a:lnSpc>
                <a:spcPct val="100000"/>
              </a:lnSpc>
              <a:spcBef>
                <a:spcPts val="0"/>
              </a:spcBef>
              <a:spcAft>
                <a:spcPts val="0"/>
              </a:spcAft>
              <a:buClr>
                <a:schemeClr val="dk1"/>
              </a:buClr>
            </a:pPr>
            <a:r>
              <a:rPr lang="en">
                <a:solidFill>
                  <a:schemeClr val="dk1"/>
                </a:solidFill>
              </a:rPr>
              <a:t>New model architecture</a:t>
            </a:r>
          </a:p>
          <a:p>
            <a:pPr indent="-228600" lvl="0" marL="457200" rtl="0">
              <a:lnSpc>
                <a:spcPct val="100000"/>
              </a:lnSpc>
              <a:spcBef>
                <a:spcPts val="0"/>
              </a:spcBef>
              <a:spcAft>
                <a:spcPts val="0"/>
              </a:spcAft>
              <a:buClr>
                <a:schemeClr val="dk1"/>
              </a:buClr>
            </a:pPr>
            <a:r>
              <a:rPr lang="en">
                <a:solidFill>
                  <a:schemeClr val="dk1"/>
                </a:solidFill>
              </a:rPr>
              <a:t>Iterate until Development accuracy high</a:t>
            </a:r>
          </a:p>
          <a:p>
            <a:pPr lvl="0" rtl="0">
              <a:spcBef>
                <a:spcPts val="0"/>
              </a:spcBef>
              <a:buNone/>
            </a:pPr>
            <a:br>
              <a:rPr lang="en"/>
            </a:b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Shape 408"/>
          <p:cNvSpPr txBox="1"/>
          <p:nvPr>
            <p:ph type="title"/>
          </p:nvPr>
        </p:nvSpPr>
        <p:spPr>
          <a:xfrm>
            <a:off x="311700" y="2150850"/>
            <a:ext cx="8520600" cy="1068000"/>
          </a:xfrm>
          <a:prstGeom prst="rect">
            <a:avLst/>
          </a:prstGeom>
        </p:spPr>
        <p:txBody>
          <a:bodyPr anchorCtr="0" anchor="ctr" bIns="91425" lIns="91425" rIns="91425" tIns="91425">
            <a:noAutofit/>
          </a:bodyPr>
          <a:lstStyle/>
          <a:p>
            <a:pPr lvl="0" rtl="0">
              <a:spcBef>
                <a:spcPts val="0"/>
              </a:spcBef>
              <a:buNone/>
            </a:pPr>
            <a:r>
              <a:rPr lang="en"/>
              <a:t>8. </a:t>
            </a:r>
            <a:r>
              <a:rPr lang="en"/>
              <a:t>Neural Network Components</a:t>
            </a:r>
          </a:p>
        </p:txBody>
      </p:sp>
      <p:pic>
        <p:nvPicPr>
          <p:cNvPr descr="TF_logo_2.jpg" id="409" name="Shape 409"/>
          <p:cNvPicPr preferRelativeResize="0"/>
          <p:nvPr/>
        </p:nvPicPr>
        <p:blipFill>
          <a:blip r:embed="rId3">
            <a:alphaModFix/>
          </a:blip>
          <a:stretch>
            <a:fillRect/>
          </a:stretch>
        </p:blipFill>
        <p:spPr>
          <a:xfrm>
            <a:off x="6483487" y="0"/>
            <a:ext cx="2660523" cy="1496549"/>
          </a:xfrm>
          <a:prstGeom prst="rect">
            <a:avLst/>
          </a:prstGeom>
          <a:noFill/>
          <a:ln>
            <a:noFill/>
          </a:ln>
        </p:spPr>
      </p:pic>
      <p:pic>
        <p:nvPicPr>
          <p:cNvPr descr="CBF_logo.png" id="410" name="Shape 410"/>
          <p:cNvPicPr preferRelativeResize="0"/>
          <p:nvPr/>
        </p:nvPicPr>
        <p:blipFill>
          <a:blip r:embed="rId4">
            <a:alphaModFix/>
          </a:blip>
          <a:stretch>
            <a:fillRect/>
          </a:stretch>
        </p:blipFill>
        <p:spPr>
          <a:xfrm>
            <a:off x="0" y="8"/>
            <a:ext cx="2566724" cy="1410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2150850"/>
            <a:ext cx="8520600" cy="841800"/>
          </a:xfrm>
          <a:prstGeom prst="rect">
            <a:avLst/>
          </a:prstGeom>
        </p:spPr>
        <p:txBody>
          <a:bodyPr anchorCtr="0" anchor="ctr" bIns="91425" lIns="91425" rIns="91425" tIns="91425">
            <a:noAutofit/>
          </a:bodyPr>
          <a:lstStyle/>
          <a:p>
            <a:pPr indent="-228600" lvl="0" marL="457200" rtl="0">
              <a:spcBef>
                <a:spcPts val="0"/>
              </a:spcBef>
              <a:buAutoNum type="arabicPeriod"/>
            </a:pPr>
            <a:r>
              <a:rPr lang="en"/>
              <a:t>Deep Learning and TensorFlow</a:t>
            </a:r>
          </a:p>
        </p:txBody>
      </p:sp>
      <p:pic>
        <p:nvPicPr>
          <p:cNvPr descr="TF_logo_2.jpg" id="81" name="Shape 81"/>
          <p:cNvPicPr preferRelativeResize="0"/>
          <p:nvPr/>
        </p:nvPicPr>
        <p:blipFill>
          <a:blip r:embed="rId3">
            <a:alphaModFix/>
          </a:blip>
          <a:stretch>
            <a:fillRect/>
          </a:stretch>
        </p:blipFill>
        <p:spPr>
          <a:xfrm>
            <a:off x="6483487" y="0"/>
            <a:ext cx="2660523" cy="1496549"/>
          </a:xfrm>
          <a:prstGeom prst="rect">
            <a:avLst/>
          </a:prstGeom>
          <a:noFill/>
          <a:ln>
            <a:noFill/>
          </a:ln>
        </p:spPr>
      </p:pic>
      <p:pic>
        <p:nvPicPr>
          <p:cNvPr descr="CBF_logo.png" id="82" name="Shape 82"/>
          <p:cNvPicPr preferRelativeResize="0"/>
          <p:nvPr/>
        </p:nvPicPr>
        <p:blipFill>
          <a:blip r:embed="rId4">
            <a:alphaModFix/>
          </a:blip>
          <a:stretch>
            <a:fillRect/>
          </a:stretch>
        </p:blipFill>
        <p:spPr>
          <a:xfrm>
            <a:off x="0" y="8"/>
            <a:ext cx="2566724" cy="14105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Shape 41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Convolution</a:t>
            </a:r>
          </a:p>
        </p:txBody>
      </p:sp>
      <p:sp>
        <p:nvSpPr>
          <p:cNvPr id="416" name="Shape 41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Procedure where two sources of information are intertwined.</a:t>
            </a:r>
          </a:p>
          <a:p>
            <a:pPr indent="-228600" lvl="0" marL="457200" rtl="0">
              <a:spcBef>
                <a:spcPts val="0"/>
              </a:spcBef>
              <a:buChar char="●"/>
            </a:pPr>
            <a:r>
              <a:rPr lang="en"/>
              <a:t>Used to</a:t>
            </a:r>
            <a:r>
              <a:rPr lang="en"/>
              <a:t> extract features from the input image.</a:t>
            </a:r>
          </a:p>
          <a:p>
            <a:pPr indent="-228600" lvl="0" marL="457200">
              <a:spcBef>
                <a:spcPts val="0"/>
              </a:spcBef>
              <a:buChar char="●"/>
            </a:pPr>
            <a:r>
              <a:rPr lang="en"/>
              <a:t>Preserves the spatial relationship between pixels by learning image features using small squares of input data.</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Shape 42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Convolution</a:t>
            </a:r>
          </a:p>
        </p:txBody>
      </p:sp>
      <p:sp>
        <p:nvSpPr>
          <p:cNvPr id="422" name="Shape 422"/>
          <p:cNvSpPr txBox="1"/>
          <p:nvPr>
            <p:ph idx="1" type="body"/>
          </p:nvPr>
        </p:nvSpPr>
        <p:spPr>
          <a:xfrm>
            <a:off x="311700" y="1152475"/>
            <a:ext cx="4121700" cy="474900"/>
          </a:xfrm>
          <a:prstGeom prst="rect">
            <a:avLst/>
          </a:prstGeom>
        </p:spPr>
        <p:txBody>
          <a:bodyPr anchorCtr="0" anchor="t" bIns="91425" lIns="91425" rIns="91425" tIns="91425">
            <a:noAutofit/>
          </a:bodyPr>
          <a:lstStyle/>
          <a:p>
            <a:pPr lvl="0">
              <a:spcBef>
                <a:spcPts val="0"/>
              </a:spcBef>
              <a:buNone/>
            </a:pPr>
            <a:r>
              <a:rPr lang="en"/>
              <a:t>Consider a 5x5 binary image matrix whose pixel values are either 0 or 1:</a:t>
            </a:r>
          </a:p>
        </p:txBody>
      </p:sp>
      <p:pic>
        <p:nvPicPr>
          <p:cNvPr id="423" name="Shape 423"/>
          <p:cNvPicPr preferRelativeResize="0"/>
          <p:nvPr/>
        </p:nvPicPr>
        <p:blipFill>
          <a:blip r:embed="rId3">
            <a:alphaModFix/>
          </a:blip>
          <a:stretch>
            <a:fillRect/>
          </a:stretch>
        </p:blipFill>
        <p:spPr>
          <a:xfrm>
            <a:off x="1382900" y="1967325"/>
            <a:ext cx="1521549" cy="1377800"/>
          </a:xfrm>
          <a:prstGeom prst="rect">
            <a:avLst/>
          </a:prstGeom>
          <a:noFill/>
          <a:ln>
            <a:noFill/>
          </a:ln>
        </p:spPr>
      </p:pic>
      <p:sp>
        <p:nvSpPr>
          <p:cNvPr id="424" name="Shape 424"/>
          <p:cNvSpPr txBox="1"/>
          <p:nvPr/>
        </p:nvSpPr>
        <p:spPr>
          <a:xfrm>
            <a:off x="311700" y="3387400"/>
            <a:ext cx="3870600" cy="6132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 sz="1800">
                <a:solidFill>
                  <a:schemeClr val="dk2"/>
                </a:solidFill>
              </a:rPr>
              <a:t>Now consider a 3x3 second matrix:</a:t>
            </a:r>
          </a:p>
          <a:p>
            <a:pPr lvl="0" rtl="0">
              <a:lnSpc>
                <a:spcPct val="115000"/>
              </a:lnSpc>
              <a:spcBef>
                <a:spcPts val="0"/>
              </a:spcBef>
              <a:spcAft>
                <a:spcPts val="1600"/>
              </a:spcAft>
              <a:buClr>
                <a:schemeClr val="dk1"/>
              </a:buClr>
              <a:buFont typeface="Arial"/>
              <a:buNone/>
            </a:pPr>
            <a:r>
              <a:t/>
            </a:r>
            <a:endParaRPr sz="1800">
              <a:solidFill>
                <a:schemeClr val="dk2"/>
              </a:solidFill>
            </a:endParaRPr>
          </a:p>
          <a:p>
            <a:pPr lvl="0">
              <a:spcBef>
                <a:spcPts val="0"/>
              </a:spcBef>
              <a:buNone/>
            </a:pPr>
            <a:r>
              <a:t/>
            </a:r>
            <a:endParaRPr/>
          </a:p>
        </p:txBody>
      </p:sp>
      <p:pic>
        <p:nvPicPr>
          <p:cNvPr id="425" name="Shape 425"/>
          <p:cNvPicPr preferRelativeResize="0"/>
          <p:nvPr/>
        </p:nvPicPr>
        <p:blipFill>
          <a:blip r:embed="rId4">
            <a:alphaModFix/>
          </a:blip>
          <a:stretch>
            <a:fillRect/>
          </a:stretch>
        </p:blipFill>
        <p:spPr>
          <a:xfrm>
            <a:off x="1382900" y="3947800"/>
            <a:ext cx="959596" cy="816949"/>
          </a:xfrm>
          <a:prstGeom prst="rect">
            <a:avLst/>
          </a:prstGeom>
          <a:noFill/>
          <a:ln>
            <a:noFill/>
          </a:ln>
        </p:spPr>
      </p:pic>
      <p:pic>
        <p:nvPicPr>
          <p:cNvPr descr="Screen Shot 2017-08-10 at 2.34.49 PM.png" id="426" name="Shape 426"/>
          <p:cNvPicPr preferRelativeResize="0"/>
          <p:nvPr/>
        </p:nvPicPr>
        <p:blipFill>
          <a:blip r:embed="rId5">
            <a:alphaModFix/>
          </a:blip>
          <a:stretch>
            <a:fillRect/>
          </a:stretch>
        </p:blipFill>
        <p:spPr>
          <a:xfrm>
            <a:off x="4657675" y="1627375"/>
            <a:ext cx="3609319" cy="26686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Shape 43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Convolution of the Two Matrices</a:t>
            </a:r>
          </a:p>
        </p:txBody>
      </p:sp>
      <p:pic>
        <p:nvPicPr>
          <p:cNvPr descr="fvutcm8jwa5j2o7xv2zzqyz2yu3zwhz4.gif" id="432" name="Shape 432"/>
          <p:cNvPicPr preferRelativeResize="0"/>
          <p:nvPr/>
        </p:nvPicPr>
        <p:blipFill>
          <a:blip r:embed="rId3">
            <a:alphaModFix/>
          </a:blip>
          <a:stretch>
            <a:fillRect/>
          </a:stretch>
        </p:blipFill>
        <p:spPr>
          <a:xfrm>
            <a:off x="466100" y="1063050"/>
            <a:ext cx="4633765" cy="3382824"/>
          </a:xfrm>
          <a:prstGeom prst="rect">
            <a:avLst/>
          </a:prstGeom>
          <a:noFill/>
          <a:ln>
            <a:noFill/>
          </a:ln>
        </p:spPr>
      </p:pic>
      <p:sp>
        <p:nvSpPr>
          <p:cNvPr id="433" name="Shape 433"/>
          <p:cNvSpPr txBox="1"/>
          <p:nvPr/>
        </p:nvSpPr>
        <p:spPr>
          <a:xfrm>
            <a:off x="466100" y="1063050"/>
            <a:ext cx="8422500" cy="3681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434" name="Shape 434"/>
          <p:cNvSpPr txBox="1"/>
          <p:nvPr/>
        </p:nvSpPr>
        <p:spPr>
          <a:xfrm>
            <a:off x="6043900" y="1733250"/>
            <a:ext cx="2239800" cy="2599800"/>
          </a:xfrm>
          <a:prstGeom prst="rect">
            <a:avLst/>
          </a:prstGeom>
          <a:noFill/>
          <a:ln>
            <a:noFill/>
          </a:ln>
        </p:spPr>
        <p:txBody>
          <a:bodyPr anchorCtr="0" anchor="t" bIns="91425" lIns="91425" rIns="91425" tIns="91425">
            <a:noAutofit/>
          </a:bodyPr>
          <a:lstStyle/>
          <a:p>
            <a:pPr lvl="0">
              <a:spcBef>
                <a:spcPts val="0"/>
              </a:spcBef>
              <a:buNone/>
            </a:pPr>
            <a:r>
              <a:rPr b="1" lang="en" sz="1800"/>
              <a:t>Stride</a:t>
            </a:r>
            <a:r>
              <a:rPr lang="en" sz="1800"/>
              <a:t>: 1</a:t>
            </a:r>
          </a:p>
          <a:p>
            <a:pPr lvl="0">
              <a:spcBef>
                <a:spcPts val="0"/>
              </a:spcBef>
              <a:buNone/>
            </a:pPr>
            <a:r>
              <a:rPr b="1" lang="en" sz="1800"/>
              <a:t>Padding</a:t>
            </a:r>
            <a:r>
              <a:rPr lang="en" sz="1800"/>
              <a:t>: None</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Shape 43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Effects of Convolution with Different Kernels</a:t>
            </a:r>
          </a:p>
        </p:txBody>
      </p:sp>
      <p:pic>
        <p:nvPicPr>
          <p:cNvPr id="440" name="Shape 440"/>
          <p:cNvPicPr preferRelativeResize="0"/>
          <p:nvPr/>
        </p:nvPicPr>
        <p:blipFill rotWithShape="1">
          <a:blip r:embed="rId3">
            <a:alphaModFix/>
          </a:blip>
          <a:srcRect b="31945" l="0" r="0" t="0"/>
          <a:stretch/>
        </p:blipFill>
        <p:spPr>
          <a:xfrm>
            <a:off x="217325" y="1141925"/>
            <a:ext cx="4260800" cy="3734600"/>
          </a:xfrm>
          <a:prstGeom prst="rect">
            <a:avLst/>
          </a:prstGeom>
          <a:noFill/>
          <a:ln>
            <a:noFill/>
          </a:ln>
        </p:spPr>
      </p:pic>
      <p:pic>
        <p:nvPicPr>
          <p:cNvPr id="441" name="Shape 441"/>
          <p:cNvPicPr preferRelativeResize="0"/>
          <p:nvPr/>
        </p:nvPicPr>
        <p:blipFill>
          <a:blip r:embed="rId4">
            <a:alphaModFix/>
          </a:blip>
          <a:stretch>
            <a:fillRect/>
          </a:stretch>
        </p:blipFill>
        <p:spPr>
          <a:xfrm>
            <a:off x="4568450" y="1141925"/>
            <a:ext cx="4442275" cy="2776425"/>
          </a:xfrm>
          <a:prstGeom prst="rect">
            <a:avLst/>
          </a:prstGeom>
          <a:noFill/>
          <a:ln>
            <a:noFill/>
          </a:ln>
        </p:spPr>
      </p:pic>
      <p:sp>
        <p:nvSpPr>
          <p:cNvPr id="442" name="Shape 442"/>
          <p:cNvSpPr txBox="1"/>
          <p:nvPr/>
        </p:nvSpPr>
        <p:spPr>
          <a:xfrm>
            <a:off x="5456900" y="4718250"/>
            <a:ext cx="3125100" cy="220800"/>
          </a:xfrm>
          <a:prstGeom prst="rect">
            <a:avLst/>
          </a:prstGeom>
          <a:noFill/>
          <a:ln>
            <a:noFill/>
          </a:ln>
        </p:spPr>
        <p:txBody>
          <a:bodyPr anchorCtr="0" anchor="t" bIns="91425" lIns="91425" rIns="91425" tIns="91425">
            <a:noAutofit/>
          </a:bodyPr>
          <a:lstStyle/>
          <a:p>
            <a:pPr lvl="0">
              <a:spcBef>
                <a:spcPts val="0"/>
              </a:spcBef>
              <a:buNone/>
            </a:pPr>
            <a:r>
              <a:rPr lang="en" sz="800"/>
              <a:t>Source: </a:t>
            </a:r>
            <a:r>
              <a:rPr lang="en" sz="800" u="sng">
                <a:solidFill>
                  <a:schemeClr val="hlink"/>
                </a:solidFill>
                <a:hlinkClick r:id="rId5"/>
              </a:rPr>
              <a:t>https://en.wikipedia.org/wiki/Kernel_(image_processing)</a:t>
            </a:r>
          </a:p>
          <a:p>
            <a:pPr lvl="0">
              <a:spcBef>
                <a:spcPts val="0"/>
              </a:spcBef>
              <a:buNone/>
            </a:pPr>
            <a:r>
              <a:t/>
            </a:r>
            <a:endParaRPr sz="8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Shape 44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ReLu (Rectified Linear Unit)</a:t>
            </a:r>
          </a:p>
        </p:txBody>
      </p:sp>
      <p:sp>
        <p:nvSpPr>
          <p:cNvPr id="448" name="Shape 448"/>
          <p:cNvSpPr txBox="1"/>
          <p:nvPr>
            <p:ph idx="1" type="body"/>
          </p:nvPr>
        </p:nvSpPr>
        <p:spPr>
          <a:xfrm>
            <a:off x="311700" y="1152475"/>
            <a:ext cx="3999900" cy="3416400"/>
          </a:xfrm>
          <a:prstGeom prst="rect">
            <a:avLst/>
          </a:prstGeom>
        </p:spPr>
        <p:txBody>
          <a:bodyPr anchorCtr="0" anchor="t" bIns="91425" lIns="91425" rIns="91425" tIns="91425">
            <a:noAutofit/>
          </a:bodyPr>
          <a:lstStyle/>
          <a:p>
            <a:pPr indent="-228600" lvl="0" marL="457200" rtl="0">
              <a:spcBef>
                <a:spcPts val="0"/>
              </a:spcBef>
            </a:pPr>
            <a:r>
              <a:rPr lang="en"/>
              <a:t>Activation</a:t>
            </a:r>
            <a:r>
              <a:rPr lang="en"/>
              <a:t> function to introduce non-linearity</a:t>
            </a:r>
          </a:p>
          <a:p>
            <a:pPr indent="-228600" lvl="0" marL="457200" rtl="0">
              <a:spcBef>
                <a:spcPts val="0"/>
              </a:spcBef>
            </a:pPr>
            <a:r>
              <a:rPr lang="en"/>
              <a:t>Make our model able to learn </a:t>
            </a:r>
            <a:r>
              <a:rPr lang="en"/>
              <a:t>nonlinear</a:t>
            </a:r>
            <a:r>
              <a:rPr lang="en"/>
              <a:t> functions</a:t>
            </a:r>
          </a:p>
          <a:p>
            <a:pPr indent="-228600" lvl="0" marL="457200" rtl="0">
              <a:spcBef>
                <a:spcPts val="0"/>
              </a:spcBef>
            </a:pPr>
            <a:r>
              <a:rPr lang="en"/>
              <a:t>M</a:t>
            </a:r>
            <a:r>
              <a:rPr lang="en"/>
              <a:t>akes the network invariant to small transformations, distortions and translations in the input image</a:t>
            </a:r>
          </a:p>
          <a:p>
            <a:pPr indent="-228600" lvl="0" marL="457200" rtl="0">
              <a:spcBef>
                <a:spcPts val="0"/>
              </a:spcBef>
            </a:pPr>
            <a:r>
              <a:rPr i="1" lang="en"/>
              <a:t>f(x) = max(0, x)</a:t>
            </a:r>
          </a:p>
          <a:p>
            <a:pPr indent="-228600" lvl="1" marL="914400" rtl="0">
              <a:spcBef>
                <a:spcPts val="0"/>
              </a:spcBef>
            </a:pPr>
            <a:r>
              <a:rPr i="1" lang="en"/>
              <a:t>All negative numbers turn zero.</a:t>
            </a:r>
          </a:p>
          <a:p>
            <a:pPr lvl="0">
              <a:spcBef>
                <a:spcPts val="0"/>
              </a:spcBef>
              <a:buNone/>
            </a:pPr>
            <a:r>
              <a:t/>
            </a:r>
            <a:endParaRPr/>
          </a:p>
        </p:txBody>
      </p:sp>
      <p:pic>
        <p:nvPicPr>
          <p:cNvPr id="449" name="Shape 449"/>
          <p:cNvPicPr preferRelativeResize="0"/>
          <p:nvPr/>
        </p:nvPicPr>
        <p:blipFill>
          <a:blip r:embed="rId3">
            <a:alphaModFix/>
          </a:blip>
          <a:stretch>
            <a:fillRect/>
          </a:stretch>
        </p:blipFill>
        <p:spPr>
          <a:xfrm>
            <a:off x="4021926" y="1152475"/>
            <a:ext cx="4915100" cy="35746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Shape 45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Pooling (also known as Downsampling)</a:t>
            </a:r>
          </a:p>
        </p:txBody>
      </p:sp>
      <p:sp>
        <p:nvSpPr>
          <p:cNvPr id="455" name="Shape 455"/>
          <p:cNvSpPr txBox="1"/>
          <p:nvPr>
            <p:ph idx="1" type="body"/>
          </p:nvPr>
        </p:nvSpPr>
        <p:spPr>
          <a:xfrm>
            <a:off x="311700" y="1152475"/>
            <a:ext cx="8520600" cy="1375200"/>
          </a:xfrm>
          <a:prstGeom prst="rect">
            <a:avLst/>
          </a:prstGeom>
        </p:spPr>
        <p:txBody>
          <a:bodyPr anchorCtr="0" anchor="t" bIns="91425" lIns="91425" rIns="91425" tIns="91425">
            <a:noAutofit/>
          </a:bodyPr>
          <a:lstStyle/>
          <a:p>
            <a:pPr indent="-228600" lvl="0" marL="457200" rtl="0">
              <a:spcBef>
                <a:spcPts val="0"/>
              </a:spcBef>
            </a:pPr>
            <a:r>
              <a:rPr lang="en"/>
              <a:t>Pooling reducing the spatial dimensions (Width x Height) of the input volume</a:t>
            </a:r>
          </a:p>
          <a:p>
            <a:pPr indent="-228600" lvl="0" marL="457200" rtl="0">
              <a:spcBef>
                <a:spcPts val="0"/>
              </a:spcBef>
            </a:pPr>
            <a:r>
              <a:rPr lang="en"/>
              <a:t>Depth dimension is not affected</a:t>
            </a:r>
          </a:p>
          <a:p>
            <a:pPr indent="-228600" lvl="0" marL="457200" rtl="0">
              <a:spcBef>
                <a:spcPts val="0"/>
              </a:spcBef>
            </a:pPr>
            <a:r>
              <a:rPr lang="en"/>
              <a:t>Reduces computational complexity.</a:t>
            </a:r>
          </a:p>
          <a:p>
            <a:pPr indent="-228600" lvl="0" marL="457200" rtl="0">
              <a:spcBef>
                <a:spcPts val="0"/>
              </a:spcBef>
            </a:pPr>
            <a:r>
              <a:rPr lang="en"/>
              <a:t>Types of pooling: Max, Average</a:t>
            </a:r>
          </a:p>
        </p:txBody>
      </p:sp>
      <p:pic>
        <p:nvPicPr>
          <p:cNvPr id="456" name="Shape 456"/>
          <p:cNvPicPr preferRelativeResize="0"/>
          <p:nvPr/>
        </p:nvPicPr>
        <p:blipFill>
          <a:blip r:embed="rId3">
            <a:alphaModFix/>
          </a:blip>
          <a:stretch>
            <a:fillRect/>
          </a:stretch>
        </p:blipFill>
        <p:spPr>
          <a:xfrm>
            <a:off x="2014620" y="2662425"/>
            <a:ext cx="4695999" cy="2195824"/>
          </a:xfrm>
          <a:prstGeom prst="rect">
            <a:avLst/>
          </a:prstGeom>
          <a:noFill/>
          <a:ln>
            <a:noFill/>
          </a:ln>
        </p:spPr>
      </p:pic>
      <p:sp>
        <p:nvSpPr>
          <p:cNvPr id="457" name="Shape 457"/>
          <p:cNvSpPr txBox="1"/>
          <p:nvPr/>
        </p:nvSpPr>
        <p:spPr>
          <a:xfrm>
            <a:off x="5624700" y="4727075"/>
            <a:ext cx="3207600" cy="337500"/>
          </a:xfrm>
          <a:prstGeom prst="rect">
            <a:avLst/>
          </a:prstGeom>
          <a:noFill/>
          <a:ln>
            <a:noFill/>
          </a:ln>
        </p:spPr>
        <p:txBody>
          <a:bodyPr anchorCtr="0" anchor="t" bIns="91425" lIns="91425" rIns="91425" tIns="91425">
            <a:noAutofit/>
          </a:bodyPr>
          <a:lstStyle/>
          <a:p>
            <a:pPr lvl="0">
              <a:spcBef>
                <a:spcPts val="0"/>
              </a:spcBef>
              <a:buNone/>
            </a:pPr>
            <a:r>
              <a:rPr lang="en" sz="900"/>
              <a:t>Source: </a:t>
            </a:r>
            <a:r>
              <a:rPr lang="en" sz="900" u="sng">
                <a:solidFill>
                  <a:schemeClr val="hlink"/>
                </a:solidFill>
                <a:hlinkClick r:id="rId4"/>
              </a:rPr>
              <a:t>http://cs231n.github.io/convolutional-networks</a:t>
            </a:r>
          </a:p>
          <a:p>
            <a:pPr lvl="0">
              <a:spcBef>
                <a:spcPts val="0"/>
              </a:spcBef>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Shape 46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Layers so far….</a:t>
            </a:r>
          </a:p>
        </p:txBody>
      </p:sp>
      <p:sp>
        <p:nvSpPr>
          <p:cNvPr id="463" name="Shape 46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SzPct val="100000"/>
              <a:buAutoNum type="arabicPeriod"/>
            </a:pPr>
            <a:r>
              <a:rPr lang="en" sz="2400"/>
              <a:t>Convolution </a:t>
            </a:r>
            <a:r>
              <a:rPr lang="en" sz="1400"/>
              <a:t> (extract the useful features from the images)</a:t>
            </a:r>
          </a:p>
          <a:p>
            <a:pPr indent="-381000" lvl="0" marL="457200" rtl="0">
              <a:spcBef>
                <a:spcPts val="0"/>
              </a:spcBef>
              <a:buSzPct val="100000"/>
              <a:buAutoNum type="arabicPeriod"/>
            </a:pPr>
            <a:r>
              <a:rPr lang="en" sz="2400"/>
              <a:t>ReLU </a:t>
            </a:r>
            <a:r>
              <a:rPr lang="en" sz="1400">
                <a:solidFill>
                  <a:srgbClr val="6D6D6D"/>
                </a:solidFill>
              </a:rPr>
              <a:t>(</a:t>
            </a:r>
            <a:r>
              <a:rPr lang="en" sz="1400">
                <a:solidFill>
                  <a:srgbClr val="6D6D6D"/>
                </a:solidFill>
              </a:rPr>
              <a:t>introduce non-linearity)</a:t>
            </a:r>
          </a:p>
          <a:p>
            <a:pPr indent="-381000" lvl="0" marL="457200">
              <a:spcBef>
                <a:spcPts val="0"/>
              </a:spcBef>
              <a:buSzPct val="100000"/>
              <a:buAutoNum type="arabicPeriod"/>
            </a:pPr>
            <a:r>
              <a:rPr lang="en" sz="2400"/>
              <a:t>Pooling </a:t>
            </a:r>
            <a:r>
              <a:rPr lang="en" sz="1400"/>
              <a:t>(reduce feature dimension)</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Shape 46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Fully Connected Layer</a:t>
            </a:r>
          </a:p>
        </p:txBody>
      </p:sp>
      <p:sp>
        <p:nvSpPr>
          <p:cNvPr id="469" name="Shape 46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i="1" lang="en"/>
              <a:t>Fully Connected </a:t>
            </a:r>
            <a:r>
              <a:rPr lang="en"/>
              <a:t>denotes that every neuron in the previous layer is connected to every neuron on the next layer</a:t>
            </a:r>
          </a:p>
          <a:p>
            <a:pPr indent="-228600" lvl="0" marL="457200" rtl="0">
              <a:spcBef>
                <a:spcPts val="0"/>
              </a:spcBef>
            </a:pPr>
            <a:r>
              <a:rPr lang="en"/>
              <a:t>Allows processing on the entire image</a:t>
            </a:r>
          </a:p>
          <a:p>
            <a:pPr indent="-228600" lvl="0" marL="457200">
              <a:spcBef>
                <a:spcPts val="0"/>
              </a:spcBef>
            </a:pPr>
            <a:r>
              <a:rPr lang="en"/>
              <a:t>Lo</a:t>
            </a:r>
            <a:r>
              <a:rPr lang="en"/>
              <a:t>oks at the output of the previous layer to determine which features most correlate to a particular class</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Shape 47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Dropout layer</a:t>
            </a:r>
          </a:p>
        </p:txBody>
      </p:sp>
      <p:sp>
        <p:nvSpPr>
          <p:cNvPr id="475" name="Shape 475"/>
          <p:cNvSpPr txBox="1"/>
          <p:nvPr>
            <p:ph idx="1" type="body"/>
          </p:nvPr>
        </p:nvSpPr>
        <p:spPr>
          <a:xfrm>
            <a:off x="311700" y="1152475"/>
            <a:ext cx="8520600" cy="2007600"/>
          </a:xfrm>
          <a:prstGeom prst="rect">
            <a:avLst/>
          </a:prstGeom>
        </p:spPr>
        <p:txBody>
          <a:bodyPr anchorCtr="0" anchor="t" bIns="91425" lIns="91425" rIns="91425" tIns="91425">
            <a:noAutofit/>
          </a:bodyPr>
          <a:lstStyle/>
          <a:p>
            <a:pPr indent="-228600" lvl="0" marL="457200" rtl="0">
              <a:spcBef>
                <a:spcPts val="0"/>
              </a:spcBef>
            </a:pPr>
            <a:r>
              <a:rPr lang="en"/>
              <a:t>Overfitting problem:  with large model, the optimizer can cause the model to “memorize” the mapping</a:t>
            </a:r>
          </a:p>
          <a:p>
            <a:pPr indent="-228600" lvl="0" marL="457200" rtl="0">
              <a:spcBef>
                <a:spcPts val="0"/>
              </a:spcBef>
            </a:pPr>
            <a:r>
              <a:rPr lang="en"/>
              <a:t>Effect:  accuracy can be high during training, but low during testing when new images not seen before are presented to the model</a:t>
            </a:r>
          </a:p>
          <a:p>
            <a:pPr indent="-228600" lvl="0" marL="457200" rtl="0">
              <a:spcBef>
                <a:spcPts val="0"/>
              </a:spcBef>
            </a:pPr>
            <a:r>
              <a:rPr lang="en"/>
              <a:t>Solution:  Dropout layer disables a percentage of the nodes in the layer</a:t>
            </a:r>
          </a:p>
          <a:p>
            <a:pPr indent="-228600" lvl="0" marL="457200">
              <a:spcBef>
                <a:spcPts val="0"/>
              </a:spcBef>
            </a:pPr>
            <a:r>
              <a:rPr lang="en"/>
              <a:t>Force algorithm to generalize from patterns instead of memorizing them</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Shape 480"/>
          <p:cNvSpPr txBox="1"/>
          <p:nvPr>
            <p:ph type="title"/>
          </p:nvPr>
        </p:nvSpPr>
        <p:spPr>
          <a:xfrm>
            <a:off x="311700" y="2150850"/>
            <a:ext cx="8520600" cy="841800"/>
          </a:xfrm>
          <a:prstGeom prst="rect">
            <a:avLst/>
          </a:prstGeom>
        </p:spPr>
        <p:txBody>
          <a:bodyPr anchorCtr="0" anchor="ctr" bIns="91425" lIns="91425" rIns="91425" tIns="91425">
            <a:noAutofit/>
          </a:bodyPr>
          <a:lstStyle/>
          <a:p>
            <a:pPr lvl="0" rtl="0">
              <a:spcBef>
                <a:spcPts val="0"/>
              </a:spcBef>
              <a:buNone/>
            </a:pPr>
            <a:r>
              <a:rPr lang="en"/>
              <a:t>9. Code version 2:  CNN</a:t>
            </a:r>
          </a:p>
        </p:txBody>
      </p:sp>
      <p:pic>
        <p:nvPicPr>
          <p:cNvPr descr="TF_logo_2.jpg" id="481" name="Shape 481"/>
          <p:cNvPicPr preferRelativeResize="0"/>
          <p:nvPr/>
        </p:nvPicPr>
        <p:blipFill>
          <a:blip r:embed="rId3">
            <a:alphaModFix/>
          </a:blip>
          <a:stretch>
            <a:fillRect/>
          </a:stretch>
        </p:blipFill>
        <p:spPr>
          <a:xfrm>
            <a:off x="6483487" y="0"/>
            <a:ext cx="2660523" cy="1496549"/>
          </a:xfrm>
          <a:prstGeom prst="rect">
            <a:avLst/>
          </a:prstGeom>
          <a:noFill/>
          <a:ln>
            <a:noFill/>
          </a:ln>
        </p:spPr>
      </p:pic>
      <p:pic>
        <p:nvPicPr>
          <p:cNvPr descr="CBF_logo.png" id="482" name="Shape 482"/>
          <p:cNvPicPr preferRelativeResize="0"/>
          <p:nvPr/>
        </p:nvPicPr>
        <p:blipFill>
          <a:blip r:embed="rId4">
            <a:alphaModFix/>
          </a:blip>
          <a:stretch>
            <a:fillRect/>
          </a:stretch>
        </p:blipFill>
        <p:spPr>
          <a:xfrm>
            <a:off x="0" y="8"/>
            <a:ext cx="2566724" cy="1410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
              <a:t>Machine Learning </a:t>
            </a:r>
            <a:r>
              <a:rPr i="1" lang="en"/>
              <a:t>vs</a:t>
            </a:r>
            <a:r>
              <a:rPr lang="en"/>
              <a:t> Deep Learning</a:t>
            </a:r>
          </a:p>
        </p:txBody>
      </p:sp>
      <p:pic>
        <p:nvPicPr>
          <p:cNvPr descr="ML_DL.png" id="88" name="Shape 88"/>
          <p:cNvPicPr preferRelativeResize="0"/>
          <p:nvPr/>
        </p:nvPicPr>
        <p:blipFill>
          <a:blip r:embed="rId3">
            <a:alphaModFix/>
          </a:blip>
          <a:stretch>
            <a:fillRect/>
          </a:stretch>
        </p:blipFill>
        <p:spPr>
          <a:xfrm>
            <a:off x="1525400" y="1115175"/>
            <a:ext cx="6093198" cy="3820973"/>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Shape 48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Design for Convolutional Neural Network</a:t>
            </a:r>
          </a:p>
        </p:txBody>
      </p:sp>
      <p:sp>
        <p:nvSpPr>
          <p:cNvPr id="488" name="Shape 48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We will create a CNN to classify MNIST images with the following layers:</a:t>
            </a:r>
          </a:p>
          <a:p>
            <a:pPr indent="-228600" lvl="0" marL="457200">
              <a:spcBef>
                <a:spcPts val="0"/>
              </a:spcBef>
              <a:spcAft>
                <a:spcPts val="0"/>
              </a:spcAft>
              <a:buAutoNum type="arabicPeriod"/>
            </a:pPr>
            <a:r>
              <a:rPr lang="en"/>
              <a:t>Input - MNIST dataset</a:t>
            </a:r>
          </a:p>
          <a:p>
            <a:pPr indent="-228600" lvl="0" marL="457200">
              <a:spcBef>
                <a:spcPts val="0"/>
              </a:spcBef>
              <a:spcAft>
                <a:spcPts val="0"/>
              </a:spcAft>
              <a:buAutoNum type="arabicPeriod"/>
            </a:pPr>
            <a:r>
              <a:rPr lang="en"/>
              <a:t>Convolutional and Max-Pooling</a:t>
            </a:r>
          </a:p>
          <a:p>
            <a:pPr indent="-228600" lvl="0" marL="457200">
              <a:spcBef>
                <a:spcPts val="0"/>
              </a:spcBef>
              <a:spcAft>
                <a:spcPts val="0"/>
              </a:spcAft>
              <a:buAutoNum type="arabicPeriod"/>
            </a:pPr>
            <a:r>
              <a:rPr lang="en"/>
              <a:t>Convolutional and Max-Pooling</a:t>
            </a:r>
          </a:p>
          <a:p>
            <a:pPr indent="-228600" lvl="0" marL="457200">
              <a:spcBef>
                <a:spcPts val="0"/>
              </a:spcBef>
              <a:spcAft>
                <a:spcPts val="0"/>
              </a:spcAft>
              <a:buAutoNum type="arabicPeriod"/>
            </a:pPr>
            <a:r>
              <a:rPr lang="en"/>
              <a:t>Fully Connected Layer</a:t>
            </a:r>
          </a:p>
          <a:p>
            <a:pPr indent="-228600" lvl="0" marL="457200">
              <a:spcBef>
                <a:spcPts val="0"/>
              </a:spcBef>
              <a:spcAft>
                <a:spcPts val="0"/>
              </a:spcAft>
              <a:buAutoNum type="arabicPeriod"/>
            </a:pPr>
            <a:r>
              <a:rPr lang="en"/>
              <a:t>Processing - Dropout</a:t>
            </a:r>
          </a:p>
          <a:p>
            <a:pPr indent="-228600" lvl="0" marL="457200">
              <a:spcBef>
                <a:spcPts val="0"/>
              </a:spcBef>
              <a:spcAft>
                <a:spcPts val="0"/>
              </a:spcAft>
              <a:buAutoNum type="arabicPeriod"/>
            </a:pPr>
            <a:r>
              <a:rPr lang="en"/>
              <a:t>Readout layer - Fully Connected</a:t>
            </a:r>
          </a:p>
          <a:p>
            <a:pPr indent="-228600" lvl="0" marL="457200">
              <a:spcBef>
                <a:spcPts val="0"/>
              </a:spcBef>
              <a:spcAft>
                <a:spcPts val="0"/>
              </a:spcAft>
              <a:buAutoNum type="arabicPeriod"/>
            </a:pPr>
            <a:r>
              <a:rPr lang="en"/>
              <a:t>Outputs - Classified digits</a:t>
            </a:r>
          </a:p>
          <a:p>
            <a:pPr lvl="0">
              <a:spcBef>
                <a:spcPts val="0"/>
              </a:spcBef>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Shape 49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Full CNN</a:t>
            </a:r>
          </a:p>
        </p:txBody>
      </p:sp>
      <p:pic>
        <p:nvPicPr>
          <p:cNvPr id="494" name="Shape 494"/>
          <p:cNvPicPr preferRelativeResize="0"/>
          <p:nvPr/>
        </p:nvPicPr>
        <p:blipFill>
          <a:blip r:embed="rId3">
            <a:alphaModFix/>
          </a:blip>
          <a:stretch>
            <a:fillRect/>
          </a:stretch>
        </p:blipFill>
        <p:spPr>
          <a:xfrm>
            <a:off x="358325" y="1441587"/>
            <a:ext cx="8520600" cy="2260337"/>
          </a:xfrm>
          <a:prstGeom prst="rect">
            <a:avLst/>
          </a:prstGeom>
          <a:noFill/>
          <a:ln>
            <a:noFill/>
          </a:ln>
        </p:spPr>
      </p:pic>
      <p:sp>
        <p:nvSpPr>
          <p:cNvPr id="495" name="Shape 495"/>
          <p:cNvSpPr txBox="1"/>
          <p:nvPr/>
        </p:nvSpPr>
        <p:spPr>
          <a:xfrm>
            <a:off x="4067450" y="1771900"/>
            <a:ext cx="588300" cy="243900"/>
          </a:xfrm>
          <a:prstGeom prst="rect">
            <a:avLst/>
          </a:prstGeom>
          <a:noFill/>
          <a:ln>
            <a:noFill/>
          </a:ln>
        </p:spPr>
        <p:txBody>
          <a:bodyPr anchorCtr="0" anchor="t" bIns="91425" lIns="91425" rIns="91425" tIns="91425">
            <a:noAutofit/>
          </a:bodyPr>
          <a:lstStyle/>
          <a:p>
            <a:pPr lvl="0">
              <a:spcBef>
                <a:spcPts val="0"/>
              </a:spcBef>
              <a:buNone/>
            </a:pPr>
            <a:r>
              <a:rPr b="1" lang="en" sz="800"/>
              <a:t>+ ReLU</a:t>
            </a:r>
          </a:p>
        </p:txBody>
      </p:sp>
      <p:sp>
        <p:nvSpPr>
          <p:cNvPr id="496" name="Shape 496"/>
          <p:cNvSpPr txBox="1"/>
          <p:nvPr/>
        </p:nvSpPr>
        <p:spPr>
          <a:xfrm>
            <a:off x="1393450" y="1736050"/>
            <a:ext cx="588300" cy="243900"/>
          </a:xfrm>
          <a:prstGeom prst="rect">
            <a:avLst/>
          </a:prstGeom>
          <a:noFill/>
          <a:ln>
            <a:noFill/>
          </a:ln>
        </p:spPr>
        <p:txBody>
          <a:bodyPr anchorCtr="0" anchor="t" bIns="91425" lIns="91425" rIns="91425" tIns="91425">
            <a:noAutofit/>
          </a:bodyPr>
          <a:lstStyle/>
          <a:p>
            <a:pPr lvl="0" rtl="0">
              <a:spcBef>
                <a:spcPts val="0"/>
              </a:spcBef>
              <a:buNone/>
            </a:pPr>
            <a:r>
              <a:rPr b="1" lang="en" sz="800"/>
              <a:t>+ ReLU</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Shape 50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Tensors for each layers</a:t>
            </a:r>
          </a:p>
        </p:txBody>
      </p:sp>
      <p:pic>
        <p:nvPicPr>
          <p:cNvPr descr="design-full.png" id="502" name="Shape 502"/>
          <p:cNvPicPr preferRelativeResize="0"/>
          <p:nvPr/>
        </p:nvPicPr>
        <p:blipFill>
          <a:blip r:embed="rId3">
            <a:alphaModFix/>
          </a:blip>
          <a:stretch>
            <a:fillRect/>
          </a:stretch>
        </p:blipFill>
        <p:spPr>
          <a:xfrm>
            <a:off x="152400" y="1170125"/>
            <a:ext cx="8839200" cy="3459479"/>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Shape 50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Implement First CNN Layer (1)</a:t>
            </a:r>
          </a:p>
        </p:txBody>
      </p:sp>
      <p:sp>
        <p:nvSpPr>
          <p:cNvPr id="508" name="Shape 508"/>
          <p:cNvSpPr txBox="1"/>
          <p:nvPr/>
        </p:nvSpPr>
        <p:spPr>
          <a:xfrm>
            <a:off x="1087800" y="3206850"/>
            <a:ext cx="6968400" cy="1570800"/>
          </a:xfrm>
          <a:prstGeom prst="rect">
            <a:avLst/>
          </a:prstGeom>
          <a:solidFill>
            <a:srgbClr val="000000"/>
          </a:solidFill>
          <a:ln>
            <a:noFill/>
          </a:ln>
        </p:spPr>
        <p:txBody>
          <a:bodyPr anchorCtr="0" anchor="t" bIns="91425" lIns="91425" rIns="91425" tIns="91425">
            <a:noAutofit/>
          </a:bodyPr>
          <a:lstStyle/>
          <a:p>
            <a:pPr lvl="0">
              <a:spcBef>
                <a:spcPts val="0"/>
              </a:spcBef>
              <a:buClr>
                <a:schemeClr val="dk1"/>
              </a:buClr>
              <a:buFont typeface="Arial"/>
              <a:buNone/>
            </a:pPr>
            <a:r>
              <a:rPr lang="en">
                <a:solidFill>
                  <a:srgbClr val="FFFF00"/>
                </a:solidFill>
              </a:rPr>
              <a:t># Convolutional layer - maps one grayscale image to 32 features.</a:t>
            </a:r>
          </a:p>
          <a:p>
            <a:pPr lvl="0">
              <a:spcBef>
                <a:spcPts val="0"/>
              </a:spcBef>
              <a:buClr>
                <a:schemeClr val="dk1"/>
              </a:buClr>
              <a:buFont typeface="Arial"/>
              <a:buNone/>
            </a:pPr>
            <a:r>
              <a:rPr lang="en">
                <a:solidFill>
                  <a:srgbClr val="FFFF00"/>
                </a:solidFill>
              </a:rPr>
              <a:t>with tf.name_scope('conv1'):</a:t>
            </a:r>
          </a:p>
          <a:p>
            <a:pPr lvl="0">
              <a:spcBef>
                <a:spcPts val="0"/>
              </a:spcBef>
              <a:buClr>
                <a:schemeClr val="dk1"/>
              </a:buClr>
              <a:buFont typeface="Arial"/>
              <a:buNone/>
            </a:pPr>
            <a:r>
              <a:rPr lang="en">
                <a:solidFill>
                  <a:srgbClr val="FFFF00"/>
                </a:solidFill>
              </a:rPr>
              <a:t>    W_conv1 = weight_variable([5, 5, 1, 32])</a:t>
            </a:r>
          </a:p>
          <a:p>
            <a:pPr lvl="0">
              <a:spcBef>
                <a:spcPts val="0"/>
              </a:spcBef>
              <a:buClr>
                <a:schemeClr val="dk1"/>
              </a:buClr>
              <a:buFont typeface="Arial"/>
              <a:buNone/>
            </a:pPr>
            <a:r>
              <a:rPr lang="en">
                <a:solidFill>
                  <a:srgbClr val="FFFF00"/>
                </a:solidFill>
              </a:rPr>
              <a:t>    b_conv1 = bias_variable([32])</a:t>
            </a:r>
          </a:p>
          <a:p>
            <a:pPr lvl="0">
              <a:spcBef>
                <a:spcPts val="0"/>
              </a:spcBef>
              <a:buClr>
                <a:schemeClr val="dk1"/>
              </a:buClr>
              <a:buFont typeface="Arial"/>
              <a:buNone/>
            </a:pPr>
            <a:r>
              <a:rPr lang="en">
                <a:solidFill>
                  <a:srgbClr val="FFFF00"/>
                </a:solidFill>
              </a:rPr>
              <a:t>    x_conv1 = tf.nn.conv2d(x_image, W_conv1, strides=[1, 1, 1, 1], padding='SAME')</a:t>
            </a:r>
          </a:p>
          <a:p>
            <a:pPr lvl="0">
              <a:spcBef>
                <a:spcPts val="0"/>
              </a:spcBef>
              <a:buClr>
                <a:schemeClr val="dk1"/>
              </a:buClr>
              <a:buFont typeface="Arial"/>
              <a:buNone/>
            </a:pPr>
            <a:r>
              <a:rPr lang="en">
                <a:solidFill>
                  <a:srgbClr val="FFFF00"/>
                </a:solidFill>
              </a:rPr>
              <a:t>    h_conv1 = tf.nn.relu(x_conv1 + b_conv1)</a:t>
            </a:r>
          </a:p>
        </p:txBody>
      </p:sp>
      <p:sp>
        <p:nvSpPr>
          <p:cNvPr id="509" name="Shape 509"/>
          <p:cNvSpPr txBox="1"/>
          <p:nvPr/>
        </p:nvSpPr>
        <p:spPr>
          <a:xfrm>
            <a:off x="451950" y="1133425"/>
            <a:ext cx="7955700" cy="1848000"/>
          </a:xfrm>
          <a:prstGeom prst="rect">
            <a:avLst/>
          </a:prstGeom>
          <a:noFill/>
          <a:ln>
            <a:noFill/>
          </a:ln>
        </p:spPr>
        <p:txBody>
          <a:bodyPr anchorCtr="0" anchor="t" bIns="91425" lIns="91425" rIns="91425" tIns="91425">
            <a:noAutofit/>
          </a:bodyPr>
          <a:lstStyle/>
          <a:p>
            <a:pPr indent="-342900" lvl="0" marL="457200" rtl="0">
              <a:lnSpc>
                <a:spcPct val="115000"/>
              </a:lnSpc>
              <a:spcBef>
                <a:spcPts val="0"/>
              </a:spcBef>
              <a:spcAft>
                <a:spcPts val="1600"/>
              </a:spcAft>
              <a:buClr>
                <a:srgbClr val="6D6D6D"/>
              </a:buClr>
              <a:buSzPct val="100000"/>
              <a:buChar char="●"/>
            </a:pPr>
            <a:r>
              <a:rPr i="1" lang="en" sz="1800">
                <a:solidFill>
                  <a:schemeClr val="dk2"/>
                </a:solidFill>
              </a:rPr>
              <a:t>See #12 in hand-out</a:t>
            </a:r>
            <a:r>
              <a:rPr lang="en" sz="1800">
                <a:solidFill>
                  <a:schemeClr val="dk2"/>
                </a:solidFill>
              </a:rPr>
              <a:t> </a:t>
            </a:r>
          </a:p>
          <a:p>
            <a:pPr indent="-342900" lvl="0" marL="457200" rtl="0">
              <a:spcBef>
                <a:spcPts val="0"/>
              </a:spcBef>
              <a:buClr>
                <a:srgbClr val="6D6D6D"/>
              </a:buClr>
              <a:buSzPct val="100000"/>
              <a:buChar char="●"/>
            </a:pPr>
            <a:r>
              <a:rPr lang="en" sz="1800">
                <a:solidFill>
                  <a:srgbClr val="6D6D6D"/>
                </a:solidFill>
              </a:rPr>
              <a:t>Kernel weight and bias are defined. The size of the kernel/filter is 5x5. Input channels is 1 since the images are grayscale</a:t>
            </a:r>
          </a:p>
          <a:p>
            <a:pPr indent="-342900" lvl="0" marL="457200" rtl="0">
              <a:spcBef>
                <a:spcPts val="0"/>
              </a:spcBef>
              <a:buClr>
                <a:srgbClr val="6D6D6D"/>
              </a:buClr>
              <a:buSzPct val="100000"/>
              <a:buChar char="●"/>
            </a:pPr>
            <a:r>
              <a:rPr lang="en" sz="1800">
                <a:solidFill>
                  <a:srgbClr val="6D6D6D"/>
                </a:solidFill>
              </a:rPr>
              <a:t>Create 32 images by the filters:  these represent 32 different features of the digit (can choose other number of features)</a:t>
            </a:r>
          </a:p>
          <a:p>
            <a:pPr indent="-342900" lvl="0" marL="457200" rtl="0">
              <a:spcBef>
                <a:spcPts val="0"/>
              </a:spcBef>
              <a:buClr>
                <a:srgbClr val="6D6D6D"/>
              </a:buClr>
              <a:buSzPct val="100000"/>
              <a:buChar char="●"/>
            </a:pPr>
            <a:r>
              <a:rPr lang="en" sz="1800">
                <a:solidFill>
                  <a:srgbClr val="6D6D6D"/>
                </a:solidFill>
              </a:rPr>
              <a:t>Filters are chosen by the algorithm</a:t>
            </a:r>
          </a:p>
          <a:p>
            <a:pPr lvl="0">
              <a:spcBef>
                <a:spcPts val="0"/>
              </a:spcBef>
              <a:buNone/>
            </a:pPr>
            <a:r>
              <a:t/>
            </a:r>
            <a:endParaRPr>
              <a:solidFill>
                <a:srgbClr val="6D6D6D"/>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Shape 51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Implement First CNN Layer (2)</a:t>
            </a:r>
          </a:p>
        </p:txBody>
      </p:sp>
      <p:sp>
        <p:nvSpPr>
          <p:cNvPr id="515" name="Shape 515"/>
          <p:cNvSpPr txBox="1"/>
          <p:nvPr/>
        </p:nvSpPr>
        <p:spPr>
          <a:xfrm>
            <a:off x="1087800" y="2676300"/>
            <a:ext cx="6968400" cy="2218500"/>
          </a:xfrm>
          <a:prstGeom prst="rect">
            <a:avLst/>
          </a:prstGeom>
          <a:solidFill>
            <a:srgbClr val="000000"/>
          </a:solidFill>
          <a:ln>
            <a:noFill/>
          </a:ln>
        </p:spPr>
        <p:txBody>
          <a:bodyPr anchorCtr="0" anchor="t" bIns="91425" lIns="91425" rIns="91425" tIns="91425">
            <a:noAutofit/>
          </a:bodyPr>
          <a:lstStyle/>
          <a:p>
            <a:pPr lvl="0">
              <a:spcBef>
                <a:spcPts val="0"/>
              </a:spcBef>
              <a:buClr>
                <a:schemeClr val="dk1"/>
              </a:buClr>
              <a:buFont typeface="Arial"/>
              <a:buNone/>
            </a:pPr>
            <a:r>
              <a:rPr lang="en">
                <a:solidFill>
                  <a:srgbClr val="FFFF00"/>
                </a:solidFill>
              </a:rPr>
              <a:t># Pooling layer - down samples by 2X.</a:t>
            </a:r>
          </a:p>
          <a:p>
            <a:pPr lvl="0">
              <a:spcBef>
                <a:spcPts val="0"/>
              </a:spcBef>
              <a:buClr>
                <a:schemeClr val="dk1"/>
              </a:buClr>
              <a:buFont typeface="Arial"/>
              <a:buNone/>
            </a:pPr>
            <a:r>
              <a:rPr lang="en">
                <a:solidFill>
                  <a:srgbClr val="FFFF00"/>
                </a:solidFill>
              </a:rPr>
              <a:t>with tf.name_scope('pool1'):</a:t>
            </a:r>
          </a:p>
          <a:p>
            <a:pPr lvl="0">
              <a:spcBef>
                <a:spcPts val="0"/>
              </a:spcBef>
              <a:buClr>
                <a:schemeClr val="dk1"/>
              </a:buClr>
              <a:buFont typeface="Arial"/>
              <a:buNone/>
            </a:pPr>
            <a:r>
              <a:rPr lang="en">
                <a:solidFill>
                  <a:srgbClr val="FFFF00"/>
                </a:solidFill>
              </a:rPr>
              <a:t>    h_pool1 = tf.nn.max_pool(h_conv1, ksize=[1, 2, 2, 1],</a:t>
            </a:r>
          </a:p>
          <a:p>
            <a:pPr lvl="0">
              <a:spcBef>
                <a:spcPts val="0"/>
              </a:spcBef>
              <a:buClr>
                <a:schemeClr val="dk1"/>
              </a:buClr>
              <a:buFont typeface="Arial"/>
              <a:buNone/>
            </a:pPr>
            <a:r>
              <a:rPr lang="en">
                <a:solidFill>
                  <a:srgbClr val="FFFF00"/>
                </a:solidFill>
              </a:rPr>
              <a:t>                    	strides=[1, 2, 2, 1], padding='SAME')</a:t>
            </a:r>
          </a:p>
          <a:p>
            <a:pPr lvl="0">
              <a:spcBef>
                <a:spcPts val="0"/>
              </a:spcBef>
              <a:buClr>
                <a:schemeClr val="dk1"/>
              </a:buClr>
              <a:buFont typeface="Arial"/>
              <a:buNone/>
            </a:pPr>
            <a:r>
              <a:t/>
            </a:r>
            <a:endParaRPr>
              <a:solidFill>
                <a:srgbClr val="FFFF00"/>
              </a:solidFill>
            </a:endParaRPr>
          </a:p>
          <a:p>
            <a:pPr lvl="0">
              <a:spcBef>
                <a:spcPts val="0"/>
              </a:spcBef>
              <a:buClr>
                <a:schemeClr val="dk1"/>
              </a:buClr>
              <a:buFont typeface="Arial"/>
              <a:buNone/>
            </a:pPr>
            <a:r>
              <a:rPr lang="en">
                <a:solidFill>
                  <a:srgbClr val="FFFF00"/>
                </a:solidFill>
              </a:rPr>
              <a:t># After downsampling, our 28x28 image is now 14x14</a:t>
            </a:r>
          </a:p>
          <a:p>
            <a:pPr lvl="0">
              <a:spcBef>
                <a:spcPts val="0"/>
              </a:spcBef>
              <a:buClr>
                <a:schemeClr val="dk1"/>
              </a:buClr>
              <a:buFont typeface="Arial"/>
              <a:buNone/>
            </a:pPr>
            <a:r>
              <a:rPr lang="en">
                <a:solidFill>
                  <a:srgbClr val="FFFF00"/>
                </a:solidFill>
              </a:rPr>
              <a:t># with 32 feature maps.</a:t>
            </a:r>
          </a:p>
          <a:p>
            <a:pPr lvl="0">
              <a:spcBef>
                <a:spcPts val="0"/>
              </a:spcBef>
              <a:buClr>
                <a:schemeClr val="dk1"/>
              </a:buClr>
              <a:buFont typeface="Arial"/>
              <a:buNone/>
            </a:pPr>
            <a:r>
              <a:rPr lang="en">
                <a:solidFill>
                  <a:srgbClr val="FFFF00"/>
                </a:solidFill>
              </a:rPr>
              <a:t>with tf.name_scope('flatten'):</a:t>
            </a:r>
          </a:p>
          <a:p>
            <a:pPr lvl="0" rtl="0">
              <a:spcBef>
                <a:spcPts val="0"/>
              </a:spcBef>
              <a:buClr>
                <a:schemeClr val="dk1"/>
              </a:buClr>
              <a:buFont typeface="Arial"/>
              <a:buNone/>
            </a:pPr>
            <a:r>
              <a:rPr lang="en">
                <a:solidFill>
                  <a:srgbClr val="FFFF00"/>
                </a:solidFill>
              </a:rPr>
              <a:t>    h_pool_flat = tf.reshape(h_pool1, [-1, 14*14*32])</a:t>
            </a:r>
          </a:p>
        </p:txBody>
      </p:sp>
      <p:sp>
        <p:nvSpPr>
          <p:cNvPr id="516" name="Shape 516"/>
          <p:cNvSpPr txBox="1"/>
          <p:nvPr>
            <p:ph idx="1" type="body"/>
          </p:nvPr>
        </p:nvSpPr>
        <p:spPr>
          <a:xfrm>
            <a:off x="311700" y="1152475"/>
            <a:ext cx="4634100" cy="1727400"/>
          </a:xfrm>
          <a:prstGeom prst="rect">
            <a:avLst/>
          </a:prstGeom>
        </p:spPr>
        <p:txBody>
          <a:bodyPr anchorCtr="0" anchor="t" bIns="91425" lIns="91425" rIns="91425" tIns="91425">
            <a:noAutofit/>
          </a:bodyPr>
          <a:lstStyle/>
          <a:p>
            <a:pPr indent="-228600" lvl="0" marL="457200" rtl="0">
              <a:spcBef>
                <a:spcPts val="0"/>
              </a:spcBef>
            </a:pPr>
            <a:r>
              <a:rPr lang="en"/>
              <a:t>Perform max pooling with kernel size 2x2 and 2 pixel strides each direction.</a:t>
            </a:r>
          </a:p>
          <a:p>
            <a:pPr indent="-228600" lvl="1" marL="914400" rtl="0">
              <a:spcBef>
                <a:spcPts val="0"/>
              </a:spcBef>
            </a:pPr>
            <a:r>
              <a:rPr lang="en"/>
              <a:t>The resulting image should be ¼ the size.</a:t>
            </a:r>
          </a:p>
          <a:p>
            <a:pPr indent="-228600" lvl="0" marL="457200" rtl="0">
              <a:spcBef>
                <a:spcPts val="0"/>
              </a:spcBef>
            </a:pPr>
            <a:r>
              <a:rPr lang="en"/>
              <a:t>Scale down and flatten into a vector</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Shape 52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Implement First CNN Layer (3)</a:t>
            </a:r>
          </a:p>
        </p:txBody>
      </p:sp>
      <p:sp>
        <p:nvSpPr>
          <p:cNvPr id="522" name="Shape 522"/>
          <p:cNvSpPr txBox="1"/>
          <p:nvPr/>
        </p:nvSpPr>
        <p:spPr>
          <a:xfrm>
            <a:off x="4348675" y="1934050"/>
            <a:ext cx="4531500" cy="3084000"/>
          </a:xfrm>
          <a:prstGeom prst="rect">
            <a:avLst/>
          </a:prstGeom>
          <a:solidFill>
            <a:srgbClr val="000000"/>
          </a:solidFill>
          <a:ln>
            <a:noFill/>
          </a:ln>
        </p:spPr>
        <p:txBody>
          <a:bodyPr anchorCtr="0" anchor="t" bIns="91425" lIns="91425" rIns="91425" tIns="91425">
            <a:noAutofit/>
          </a:bodyPr>
          <a:lstStyle/>
          <a:p>
            <a:pPr lvl="0">
              <a:spcBef>
                <a:spcPts val="0"/>
              </a:spcBef>
              <a:buClr>
                <a:schemeClr val="dk1"/>
              </a:buClr>
              <a:buFont typeface="Arial"/>
              <a:buNone/>
            </a:pPr>
            <a:r>
              <a:rPr lang="en">
                <a:solidFill>
                  <a:srgbClr val="FFFF00"/>
                </a:solidFill>
              </a:rPr>
              <a:t># Map the features to 10 classes, one for each digit</a:t>
            </a:r>
          </a:p>
          <a:p>
            <a:pPr lvl="0">
              <a:spcBef>
                <a:spcPts val="0"/>
              </a:spcBef>
              <a:buClr>
                <a:schemeClr val="dk1"/>
              </a:buClr>
              <a:buFont typeface="Arial"/>
              <a:buNone/>
            </a:pPr>
            <a:r>
              <a:rPr lang="en">
                <a:solidFill>
                  <a:srgbClr val="FFFF00"/>
                </a:solidFill>
              </a:rPr>
              <a:t>with tf.name_scope('fc-classify'):</a:t>
            </a:r>
          </a:p>
          <a:p>
            <a:pPr lvl="0">
              <a:spcBef>
                <a:spcPts val="0"/>
              </a:spcBef>
              <a:buClr>
                <a:schemeClr val="dk1"/>
              </a:buClr>
              <a:buFont typeface="Arial"/>
              <a:buNone/>
            </a:pPr>
            <a:r>
              <a:rPr lang="en">
                <a:solidFill>
                  <a:srgbClr val="FFFF00"/>
                </a:solidFill>
              </a:rPr>
              <a:t>    W_fc2 = weight_variable([14 * 14 * 32, 10])</a:t>
            </a:r>
          </a:p>
          <a:p>
            <a:pPr lvl="0">
              <a:spcBef>
                <a:spcPts val="0"/>
              </a:spcBef>
              <a:buClr>
                <a:schemeClr val="dk1"/>
              </a:buClr>
              <a:buFont typeface="Arial"/>
              <a:buNone/>
            </a:pPr>
            <a:r>
              <a:rPr lang="en">
                <a:solidFill>
                  <a:srgbClr val="FFFF00"/>
                </a:solidFill>
              </a:rPr>
              <a:t>    b_fc2 = bias_variable([10])</a:t>
            </a:r>
          </a:p>
          <a:p>
            <a:pPr lvl="0">
              <a:spcBef>
                <a:spcPts val="0"/>
              </a:spcBef>
              <a:buClr>
                <a:schemeClr val="dk1"/>
              </a:buClr>
              <a:buFont typeface="Arial"/>
              <a:buNone/>
            </a:pPr>
            <a:r>
              <a:rPr lang="en">
                <a:solidFill>
                  <a:srgbClr val="FFFF00"/>
                </a:solidFill>
              </a:rPr>
              <a:t>    fc = tf.matmul(h_pool_flat, W_fc2) + b_fc2</a:t>
            </a:r>
          </a:p>
          <a:p>
            <a:pPr lvl="0">
              <a:spcBef>
                <a:spcPts val="0"/>
              </a:spcBef>
              <a:buClr>
                <a:schemeClr val="dk1"/>
              </a:buClr>
              <a:buFont typeface="Arial"/>
              <a:buNone/>
            </a:pPr>
            <a:r>
              <a:t/>
            </a:r>
            <a:endParaRPr>
              <a:solidFill>
                <a:srgbClr val="FFFF00"/>
              </a:solidFill>
            </a:endParaRPr>
          </a:p>
          <a:p>
            <a:pPr lvl="0">
              <a:spcBef>
                <a:spcPts val="0"/>
              </a:spcBef>
              <a:buClr>
                <a:schemeClr val="dk1"/>
              </a:buClr>
              <a:buFont typeface="Arial"/>
              <a:buNone/>
            </a:pPr>
            <a:r>
              <a:rPr lang="en">
                <a:solidFill>
                  <a:srgbClr val="FFFF00"/>
                </a:solidFill>
              </a:rPr>
              <a:t># Define our loss.</a:t>
            </a:r>
          </a:p>
          <a:p>
            <a:pPr lvl="0">
              <a:spcBef>
                <a:spcPts val="0"/>
              </a:spcBef>
              <a:buClr>
                <a:schemeClr val="dk1"/>
              </a:buClr>
              <a:buFont typeface="Arial"/>
              <a:buNone/>
            </a:pPr>
            <a:r>
              <a:rPr lang="en">
                <a:solidFill>
                  <a:srgbClr val="FFFF00"/>
                </a:solidFill>
              </a:rPr>
              <a:t>with tf.name_scope('loss'):</a:t>
            </a:r>
          </a:p>
          <a:p>
            <a:pPr lvl="0">
              <a:spcBef>
                <a:spcPts val="0"/>
              </a:spcBef>
              <a:buClr>
                <a:schemeClr val="dk1"/>
              </a:buClr>
              <a:buFont typeface="Arial"/>
              <a:buNone/>
            </a:pPr>
            <a:r>
              <a:rPr lang="en">
                <a:solidFill>
                  <a:srgbClr val="FFFF00"/>
                </a:solidFill>
              </a:rPr>
              <a:t>    # Use more numerically stable cross entropy.</a:t>
            </a:r>
          </a:p>
          <a:p>
            <a:pPr lvl="0">
              <a:spcBef>
                <a:spcPts val="0"/>
              </a:spcBef>
              <a:buClr>
                <a:schemeClr val="dk1"/>
              </a:buClr>
              <a:buFont typeface="Arial"/>
              <a:buNone/>
            </a:pPr>
            <a:r>
              <a:rPr lang="en">
                <a:solidFill>
                  <a:srgbClr val="FFFF00"/>
                </a:solidFill>
              </a:rPr>
              <a:t>    cross_entropy = tf.reduce_mean(</a:t>
            </a:r>
          </a:p>
          <a:p>
            <a:pPr lvl="0">
              <a:spcBef>
                <a:spcPts val="0"/>
              </a:spcBef>
              <a:buClr>
                <a:schemeClr val="dk1"/>
              </a:buClr>
              <a:buFont typeface="Arial"/>
              <a:buNone/>
            </a:pPr>
            <a:r>
              <a:rPr lang="en">
                <a:solidFill>
                  <a:srgbClr val="FFFF00"/>
                </a:solidFill>
              </a:rPr>
              <a:t>         tf.nn.softmax_cross_entropy_with_logits(</a:t>
            </a:r>
          </a:p>
          <a:p>
            <a:pPr lvl="0">
              <a:spcBef>
                <a:spcPts val="0"/>
              </a:spcBef>
              <a:buClr>
                <a:schemeClr val="dk1"/>
              </a:buClr>
              <a:buFont typeface="Arial"/>
              <a:buNone/>
            </a:pPr>
            <a:r>
              <a:rPr lang="en">
                <a:solidFill>
                  <a:srgbClr val="FFFF00"/>
                </a:solidFill>
              </a:rPr>
              <a:t>              labels=y_, logits=y),</a:t>
            </a:r>
          </a:p>
          <a:p>
            <a:pPr lvl="0">
              <a:spcBef>
                <a:spcPts val="0"/>
              </a:spcBef>
              <a:buClr>
                <a:schemeClr val="dk1"/>
              </a:buClr>
              <a:buFont typeface="Arial"/>
              <a:buNone/>
            </a:pPr>
            <a:r>
              <a:rPr lang="en">
                <a:solidFill>
                  <a:srgbClr val="FFFF00"/>
                </a:solidFill>
              </a:rPr>
              <a:t>         name='cross_entropy')</a:t>
            </a:r>
          </a:p>
          <a:p>
            <a:pPr lvl="0" rtl="0">
              <a:spcBef>
                <a:spcPts val="0"/>
              </a:spcBef>
              <a:buClr>
                <a:schemeClr val="dk1"/>
              </a:buClr>
              <a:buFont typeface="Arial"/>
              <a:buNone/>
            </a:pPr>
            <a:r>
              <a:t/>
            </a:r>
            <a:endParaRPr>
              <a:solidFill>
                <a:srgbClr val="FFFF00"/>
              </a:solidFill>
            </a:endParaRPr>
          </a:p>
        </p:txBody>
      </p:sp>
      <p:sp>
        <p:nvSpPr>
          <p:cNvPr id="523" name="Shape 523"/>
          <p:cNvSpPr txBox="1"/>
          <p:nvPr>
            <p:ph idx="1" type="body"/>
          </p:nvPr>
        </p:nvSpPr>
        <p:spPr>
          <a:xfrm>
            <a:off x="311700" y="1208625"/>
            <a:ext cx="6930900" cy="1092600"/>
          </a:xfrm>
          <a:prstGeom prst="rect">
            <a:avLst/>
          </a:prstGeom>
        </p:spPr>
        <p:txBody>
          <a:bodyPr anchorCtr="0" anchor="t" bIns="91425" lIns="91425" rIns="91425" tIns="91425">
            <a:noAutofit/>
          </a:bodyPr>
          <a:lstStyle/>
          <a:p>
            <a:pPr indent="-228600" lvl="0" marL="457200" rtl="0">
              <a:spcBef>
                <a:spcPts val="0"/>
              </a:spcBef>
            </a:pPr>
            <a:r>
              <a:rPr lang="en"/>
              <a:t>Apply weight and bias to map to the 10 digits classification</a:t>
            </a:r>
          </a:p>
          <a:p>
            <a:pPr indent="-228600" lvl="0" marL="457200" rtl="0">
              <a:spcBef>
                <a:spcPts val="0"/>
              </a:spcBef>
            </a:pPr>
            <a:r>
              <a:rPr lang="en"/>
              <a:t>Apply softmax to normalize</a:t>
            </a:r>
          </a:p>
        </p:txBody>
      </p:sp>
      <p:pic>
        <p:nvPicPr>
          <p:cNvPr descr="design-one-cnn.png" id="524" name="Shape 524"/>
          <p:cNvPicPr preferRelativeResize="0"/>
          <p:nvPr/>
        </p:nvPicPr>
        <p:blipFill>
          <a:blip r:embed="rId3">
            <a:alphaModFix/>
          </a:blip>
          <a:stretch>
            <a:fillRect/>
          </a:stretch>
        </p:blipFill>
        <p:spPr>
          <a:xfrm>
            <a:off x="262879" y="2726574"/>
            <a:ext cx="3876996" cy="2248124"/>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Shape 52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Implement </a:t>
            </a:r>
            <a:r>
              <a:rPr lang="en"/>
              <a:t>Second CNN Layer (1)</a:t>
            </a:r>
          </a:p>
        </p:txBody>
      </p:sp>
      <p:sp>
        <p:nvSpPr>
          <p:cNvPr id="530" name="Shape 530"/>
          <p:cNvSpPr txBox="1"/>
          <p:nvPr/>
        </p:nvSpPr>
        <p:spPr>
          <a:xfrm>
            <a:off x="661650" y="2609125"/>
            <a:ext cx="7820700" cy="2534400"/>
          </a:xfrm>
          <a:prstGeom prst="rect">
            <a:avLst/>
          </a:prstGeom>
          <a:solidFill>
            <a:srgbClr val="000000"/>
          </a:solidFill>
          <a:ln>
            <a:noFill/>
          </a:ln>
        </p:spPr>
        <p:txBody>
          <a:bodyPr anchorCtr="0" anchor="t" bIns="91425" lIns="91425" rIns="91425" tIns="91425">
            <a:noAutofit/>
          </a:bodyPr>
          <a:lstStyle/>
          <a:p>
            <a:pPr lvl="0">
              <a:spcBef>
                <a:spcPts val="0"/>
              </a:spcBef>
              <a:buClr>
                <a:schemeClr val="dk1"/>
              </a:buClr>
              <a:buFont typeface="Arial"/>
              <a:buNone/>
            </a:pPr>
            <a:r>
              <a:rPr lang="en">
                <a:solidFill>
                  <a:srgbClr val="FFFF00"/>
                </a:solidFill>
              </a:rPr>
              <a:t># Second convolutional layer -- maps 32 feature maps to 64.</a:t>
            </a:r>
          </a:p>
          <a:p>
            <a:pPr lvl="0">
              <a:spcBef>
                <a:spcPts val="0"/>
              </a:spcBef>
              <a:buClr>
                <a:schemeClr val="dk1"/>
              </a:buClr>
              <a:buFont typeface="Arial"/>
              <a:buNone/>
            </a:pPr>
            <a:r>
              <a:rPr lang="en">
                <a:solidFill>
                  <a:srgbClr val="FFFF00"/>
                </a:solidFill>
              </a:rPr>
              <a:t>with tf.name_scope('conv2'):</a:t>
            </a:r>
          </a:p>
          <a:p>
            <a:pPr lvl="0">
              <a:spcBef>
                <a:spcPts val="0"/>
              </a:spcBef>
              <a:buClr>
                <a:schemeClr val="dk1"/>
              </a:buClr>
              <a:buFont typeface="Arial"/>
              <a:buNone/>
            </a:pPr>
            <a:r>
              <a:rPr lang="en">
                <a:solidFill>
                  <a:srgbClr val="FFFF00"/>
                </a:solidFill>
              </a:rPr>
              <a:t>    W_conv2 = weight_variable([5, 5, 32, 64])</a:t>
            </a:r>
          </a:p>
          <a:p>
            <a:pPr lvl="0">
              <a:spcBef>
                <a:spcPts val="0"/>
              </a:spcBef>
              <a:buClr>
                <a:schemeClr val="dk1"/>
              </a:buClr>
              <a:buFont typeface="Arial"/>
              <a:buNone/>
            </a:pPr>
            <a:r>
              <a:rPr lang="en">
                <a:solidFill>
                  <a:srgbClr val="FFFF00"/>
                </a:solidFill>
              </a:rPr>
              <a:t>    b_conv2 = bias_variable([64])</a:t>
            </a:r>
          </a:p>
          <a:p>
            <a:pPr lvl="0">
              <a:spcBef>
                <a:spcPts val="0"/>
              </a:spcBef>
              <a:buClr>
                <a:schemeClr val="dk1"/>
              </a:buClr>
              <a:buFont typeface="Arial"/>
              <a:buNone/>
            </a:pPr>
            <a:r>
              <a:rPr lang="en">
                <a:solidFill>
                  <a:srgbClr val="FFFF00"/>
                </a:solidFill>
              </a:rPr>
              <a:t>    x_conv2 = tf.nn.conv2d(h_pool1, W_conv2, strides=[1, 1, 1, 1], padding='SAME')</a:t>
            </a:r>
          </a:p>
          <a:p>
            <a:pPr lvl="0">
              <a:spcBef>
                <a:spcPts val="0"/>
              </a:spcBef>
              <a:buClr>
                <a:schemeClr val="dk1"/>
              </a:buClr>
              <a:buFont typeface="Arial"/>
              <a:buNone/>
            </a:pPr>
            <a:r>
              <a:rPr lang="en">
                <a:solidFill>
                  <a:srgbClr val="FFFF00"/>
                </a:solidFill>
              </a:rPr>
              <a:t>    h_conv2 = tf.nn.relu(x_conv2 + b_conv2)</a:t>
            </a:r>
          </a:p>
          <a:p>
            <a:pPr lvl="0">
              <a:spcBef>
                <a:spcPts val="0"/>
              </a:spcBef>
              <a:buClr>
                <a:schemeClr val="dk1"/>
              </a:buClr>
              <a:buFont typeface="Arial"/>
              <a:buNone/>
            </a:pPr>
            <a:r>
              <a:t/>
            </a:r>
            <a:endParaRPr>
              <a:solidFill>
                <a:srgbClr val="FFFF00"/>
              </a:solidFill>
            </a:endParaRPr>
          </a:p>
          <a:p>
            <a:pPr lvl="0">
              <a:spcBef>
                <a:spcPts val="0"/>
              </a:spcBef>
              <a:buClr>
                <a:schemeClr val="dk1"/>
              </a:buClr>
              <a:buFont typeface="Arial"/>
              <a:buNone/>
            </a:pPr>
            <a:r>
              <a:rPr lang="en">
                <a:solidFill>
                  <a:srgbClr val="FFFF00"/>
                </a:solidFill>
              </a:rPr>
              <a:t># Second pooling layer.</a:t>
            </a:r>
          </a:p>
          <a:p>
            <a:pPr lvl="0">
              <a:spcBef>
                <a:spcPts val="0"/>
              </a:spcBef>
              <a:buClr>
                <a:schemeClr val="dk1"/>
              </a:buClr>
              <a:buFont typeface="Arial"/>
              <a:buNone/>
            </a:pPr>
            <a:r>
              <a:rPr lang="en">
                <a:solidFill>
                  <a:srgbClr val="FFFF00"/>
                </a:solidFill>
              </a:rPr>
              <a:t>with tf.name_scope('pool2'):</a:t>
            </a:r>
          </a:p>
          <a:p>
            <a:pPr lvl="0">
              <a:spcBef>
                <a:spcPts val="0"/>
              </a:spcBef>
              <a:buClr>
                <a:schemeClr val="dk1"/>
              </a:buClr>
              <a:buFont typeface="Arial"/>
              <a:buNone/>
            </a:pPr>
            <a:r>
              <a:rPr lang="en">
                <a:solidFill>
                  <a:srgbClr val="FFFF00"/>
                </a:solidFill>
              </a:rPr>
              <a:t>    h_pool2 = tf.nn.max_pool(h_conv2, ksize=[1, 2, 2, 1],</a:t>
            </a:r>
          </a:p>
          <a:p>
            <a:pPr lvl="0">
              <a:spcBef>
                <a:spcPts val="0"/>
              </a:spcBef>
              <a:buClr>
                <a:schemeClr val="dk1"/>
              </a:buClr>
              <a:buFont typeface="Arial"/>
              <a:buNone/>
            </a:pPr>
            <a:r>
              <a:rPr lang="en">
                <a:solidFill>
                  <a:srgbClr val="FFFF00"/>
                </a:solidFill>
              </a:rPr>
              <a:t>             				strides=[1, 2, 2, 1], padding='SAME')</a:t>
            </a:r>
          </a:p>
          <a:p>
            <a:pPr lvl="0">
              <a:spcBef>
                <a:spcPts val="0"/>
              </a:spcBef>
              <a:buClr>
                <a:schemeClr val="dk1"/>
              </a:buClr>
              <a:buFont typeface="Arial"/>
              <a:buNone/>
            </a:pPr>
            <a:r>
              <a:t/>
            </a:r>
            <a:endParaRPr>
              <a:solidFill>
                <a:srgbClr val="FFFF00"/>
              </a:solidFill>
            </a:endParaRPr>
          </a:p>
        </p:txBody>
      </p:sp>
      <p:sp>
        <p:nvSpPr>
          <p:cNvPr id="531" name="Shape 531"/>
          <p:cNvSpPr txBox="1"/>
          <p:nvPr>
            <p:ph idx="1" type="body"/>
          </p:nvPr>
        </p:nvSpPr>
        <p:spPr>
          <a:xfrm>
            <a:off x="311700" y="1152475"/>
            <a:ext cx="8085000" cy="1898400"/>
          </a:xfrm>
          <a:prstGeom prst="rect">
            <a:avLst/>
          </a:prstGeom>
        </p:spPr>
        <p:txBody>
          <a:bodyPr anchorCtr="0" anchor="t" bIns="91425" lIns="91425" rIns="91425" tIns="91425">
            <a:noAutofit/>
          </a:bodyPr>
          <a:lstStyle/>
          <a:p>
            <a:pPr indent="-228600" lvl="0" marL="457200" rtl="0">
              <a:spcBef>
                <a:spcPts val="0"/>
              </a:spcBef>
            </a:pPr>
            <a:r>
              <a:rPr i="1" lang="en"/>
              <a:t>See </a:t>
            </a:r>
            <a:r>
              <a:rPr i="1" lang="en"/>
              <a:t>#13 in </a:t>
            </a:r>
            <a:r>
              <a:rPr i="1" lang="en"/>
              <a:t>hand-out</a:t>
            </a:r>
            <a:r>
              <a:rPr lang="en"/>
              <a:t> </a:t>
            </a:r>
          </a:p>
          <a:p>
            <a:pPr indent="-228600" lvl="0" marL="457200" rtl="0">
              <a:spcBef>
                <a:spcPts val="0"/>
              </a:spcBef>
            </a:pPr>
            <a:r>
              <a:rPr lang="en"/>
              <a:t>Similarly, generate 64 images from the 32 images using different filters</a:t>
            </a:r>
            <a:br>
              <a:rPr lang="en"/>
            </a:br>
            <a:r>
              <a:rPr lang="en"/>
              <a:t>(can choose a different number)</a:t>
            </a:r>
          </a:p>
          <a:p>
            <a:pPr indent="-228600" lvl="0" marL="457200">
              <a:spcBef>
                <a:spcPts val="0"/>
              </a:spcBef>
            </a:pPr>
            <a:r>
              <a:rPr lang="en"/>
              <a:t>These represents 64 features at a more abstract level </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Shape 53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Implement Second CNN Layer (3)</a:t>
            </a:r>
          </a:p>
        </p:txBody>
      </p:sp>
      <p:sp>
        <p:nvSpPr>
          <p:cNvPr id="537" name="Shape 537"/>
          <p:cNvSpPr txBox="1"/>
          <p:nvPr/>
        </p:nvSpPr>
        <p:spPr>
          <a:xfrm>
            <a:off x="606700" y="3012100"/>
            <a:ext cx="7820700" cy="2055300"/>
          </a:xfrm>
          <a:prstGeom prst="rect">
            <a:avLst/>
          </a:prstGeom>
          <a:solidFill>
            <a:srgbClr val="000000"/>
          </a:solidFill>
          <a:ln>
            <a:noFill/>
          </a:ln>
        </p:spPr>
        <p:txBody>
          <a:bodyPr anchorCtr="0" anchor="t" bIns="91425" lIns="91425" rIns="91425" tIns="91425">
            <a:noAutofit/>
          </a:bodyPr>
          <a:lstStyle/>
          <a:p>
            <a:pPr lvl="0">
              <a:spcBef>
                <a:spcPts val="0"/>
              </a:spcBef>
              <a:buClr>
                <a:schemeClr val="dk1"/>
              </a:buClr>
              <a:buFont typeface="Arial"/>
              <a:buNone/>
            </a:pPr>
            <a:r>
              <a:rPr lang="en">
                <a:solidFill>
                  <a:srgbClr val="B7B7B7"/>
                </a:solidFill>
              </a:rPr>
              <a:t>with tf.name_scope('flatten'):</a:t>
            </a:r>
          </a:p>
          <a:p>
            <a:pPr lvl="0">
              <a:spcBef>
                <a:spcPts val="0"/>
              </a:spcBef>
              <a:buClr>
                <a:schemeClr val="dk1"/>
              </a:buClr>
              <a:buFont typeface="Arial"/>
              <a:buNone/>
            </a:pPr>
            <a:r>
              <a:rPr lang="en">
                <a:solidFill>
                  <a:srgbClr val="B7B7B7"/>
                </a:solidFill>
              </a:rPr>
              <a:t>    h_pool_flat = tf.reshape(</a:t>
            </a:r>
            <a:r>
              <a:rPr lang="en">
                <a:solidFill>
                  <a:srgbClr val="FFFF00"/>
                </a:solidFill>
              </a:rPr>
              <a:t>h_pool2</a:t>
            </a:r>
            <a:r>
              <a:rPr lang="en">
                <a:solidFill>
                  <a:srgbClr val="B7B7B7"/>
                </a:solidFill>
              </a:rPr>
              <a:t>, [-1, </a:t>
            </a:r>
            <a:r>
              <a:rPr lang="en">
                <a:solidFill>
                  <a:srgbClr val="FFFF00"/>
                </a:solidFill>
              </a:rPr>
              <a:t>7 * 7 * 64</a:t>
            </a:r>
            <a:r>
              <a:rPr lang="en">
                <a:solidFill>
                  <a:srgbClr val="B7B7B7"/>
                </a:solidFill>
              </a:rPr>
              <a:t>])</a:t>
            </a:r>
          </a:p>
          <a:p>
            <a:pPr lvl="0">
              <a:spcBef>
                <a:spcPts val="0"/>
              </a:spcBef>
              <a:buClr>
                <a:schemeClr val="dk1"/>
              </a:buClr>
              <a:buFont typeface="Arial"/>
              <a:buNone/>
            </a:pPr>
            <a:r>
              <a:t/>
            </a:r>
            <a:endParaRPr>
              <a:solidFill>
                <a:srgbClr val="B7B7B7"/>
              </a:solidFill>
            </a:endParaRPr>
          </a:p>
          <a:p>
            <a:pPr lvl="0">
              <a:spcBef>
                <a:spcPts val="0"/>
              </a:spcBef>
              <a:buClr>
                <a:schemeClr val="dk1"/>
              </a:buClr>
              <a:buFont typeface="Arial"/>
              <a:buNone/>
            </a:pPr>
            <a:r>
              <a:rPr lang="en">
                <a:solidFill>
                  <a:srgbClr val="B7B7B7"/>
                </a:solidFill>
              </a:rPr>
              <a:t># Map the features to 10 classes, one for each digit</a:t>
            </a:r>
          </a:p>
          <a:p>
            <a:pPr lvl="0">
              <a:spcBef>
                <a:spcPts val="0"/>
              </a:spcBef>
              <a:buClr>
                <a:schemeClr val="dk1"/>
              </a:buClr>
              <a:buFont typeface="Arial"/>
              <a:buNone/>
            </a:pPr>
            <a:r>
              <a:rPr lang="en">
                <a:solidFill>
                  <a:srgbClr val="B7B7B7"/>
                </a:solidFill>
              </a:rPr>
              <a:t>with tf.name_scope('fc-classify'):</a:t>
            </a:r>
          </a:p>
          <a:p>
            <a:pPr lvl="0">
              <a:spcBef>
                <a:spcPts val="0"/>
              </a:spcBef>
              <a:buClr>
                <a:schemeClr val="dk1"/>
              </a:buClr>
              <a:buFont typeface="Arial"/>
              <a:buNone/>
            </a:pPr>
            <a:r>
              <a:rPr lang="en">
                <a:solidFill>
                  <a:srgbClr val="B7B7B7"/>
                </a:solidFill>
              </a:rPr>
              <a:t>    W_fc2 = weight_variable([</a:t>
            </a:r>
            <a:r>
              <a:rPr lang="en">
                <a:solidFill>
                  <a:srgbClr val="FFFF00"/>
                </a:solidFill>
              </a:rPr>
              <a:t>7 * 7 * 64</a:t>
            </a:r>
            <a:r>
              <a:rPr lang="en">
                <a:solidFill>
                  <a:srgbClr val="B7B7B7"/>
                </a:solidFill>
              </a:rPr>
              <a:t>, 10])</a:t>
            </a:r>
          </a:p>
          <a:p>
            <a:pPr lvl="0">
              <a:spcBef>
                <a:spcPts val="0"/>
              </a:spcBef>
              <a:buNone/>
            </a:pPr>
            <a:r>
              <a:rPr lang="en">
                <a:solidFill>
                  <a:srgbClr val="B7B7B7"/>
                </a:solidFill>
              </a:rPr>
              <a:t>    b_fc2 = bias_variable([10])</a:t>
            </a:r>
          </a:p>
          <a:p>
            <a:pPr lvl="0" rtl="0">
              <a:spcBef>
                <a:spcPts val="0"/>
              </a:spcBef>
              <a:buNone/>
            </a:pPr>
            <a:r>
              <a:rPr lang="en">
                <a:solidFill>
                  <a:srgbClr val="B7B7B7"/>
                </a:solidFill>
              </a:rPr>
              <a:t>    fc = tf.matmul(h_pool_flat, W_fc2) + b_fc2</a:t>
            </a:r>
          </a:p>
        </p:txBody>
      </p:sp>
      <p:pic>
        <p:nvPicPr>
          <p:cNvPr descr="design-two-cnn.png" id="538" name="Shape 538"/>
          <p:cNvPicPr preferRelativeResize="0"/>
          <p:nvPr/>
        </p:nvPicPr>
        <p:blipFill>
          <a:blip r:embed="rId3">
            <a:alphaModFix/>
          </a:blip>
          <a:stretch>
            <a:fillRect/>
          </a:stretch>
        </p:blipFill>
        <p:spPr>
          <a:xfrm>
            <a:off x="1669050" y="872625"/>
            <a:ext cx="5461198" cy="213947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Shape 54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Implement </a:t>
            </a:r>
            <a:r>
              <a:rPr lang="en"/>
              <a:t>Fully Connected Layer</a:t>
            </a:r>
          </a:p>
        </p:txBody>
      </p:sp>
      <p:sp>
        <p:nvSpPr>
          <p:cNvPr id="544" name="Shape 544"/>
          <p:cNvSpPr txBox="1"/>
          <p:nvPr/>
        </p:nvSpPr>
        <p:spPr>
          <a:xfrm>
            <a:off x="1684350" y="2053425"/>
            <a:ext cx="5775300" cy="2843400"/>
          </a:xfrm>
          <a:prstGeom prst="rect">
            <a:avLst/>
          </a:prstGeom>
          <a:solidFill>
            <a:srgbClr val="000000"/>
          </a:solidFill>
          <a:ln>
            <a:noFill/>
          </a:ln>
        </p:spPr>
        <p:txBody>
          <a:bodyPr anchorCtr="0" anchor="t" bIns="91425" lIns="91425" rIns="91425" tIns="91425">
            <a:noAutofit/>
          </a:bodyPr>
          <a:lstStyle/>
          <a:p>
            <a:pPr lvl="0">
              <a:spcBef>
                <a:spcPts val="0"/>
              </a:spcBef>
              <a:buClr>
                <a:schemeClr val="dk1"/>
              </a:buClr>
              <a:buFont typeface="Arial"/>
              <a:buNone/>
            </a:pPr>
            <a:r>
              <a:rPr lang="en">
                <a:solidFill>
                  <a:srgbClr val="B7B7B7"/>
                </a:solidFill>
              </a:rPr>
              <a:t>with tf.name_scope(</a:t>
            </a:r>
            <a:r>
              <a:rPr lang="en">
                <a:solidFill>
                  <a:srgbClr val="FFFF00"/>
                </a:solidFill>
              </a:rPr>
              <a:t>'fc1'</a:t>
            </a:r>
            <a:r>
              <a:rPr lang="en">
                <a:solidFill>
                  <a:srgbClr val="B7B7B7"/>
                </a:solidFill>
              </a:rPr>
              <a:t>):</a:t>
            </a:r>
          </a:p>
          <a:p>
            <a:pPr lvl="0">
              <a:spcBef>
                <a:spcPts val="0"/>
              </a:spcBef>
              <a:buClr>
                <a:schemeClr val="dk1"/>
              </a:buClr>
              <a:buFont typeface="Arial"/>
              <a:buNone/>
            </a:pPr>
            <a:r>
              <a:rPr lang="en">
                <a:solidFill>
                  <a:srgbClr val="B7B7B7"/>
                </a:solidFill>
              </a:rPr>
              <a:t>    h_pool_flat = tf.reshape(h_pool2, [-1, 7 * 7 * 64])</a:t>
            </a:r>
          </a:p>
          <a:p>
            <a:pPr lvl="0">
              <a:spcBef>
                <a:spcPts val="0"/>
              </a:spcBef>
              <a:buClr>
                <a:schemeClr val="dk1"/>
              </a:buClr>
              <a:buFont typeface="Arial"/>
              <a:buNone/>
            </a:pPr>
            <a:r>
              <a:rPr lang="en">
                <a:solidFill>
                  <a:srgbClr val="FFFF00"/>
                </a:solidFill>
              </a:rPr>
              <a:t>    W_fc1 = weight_variable([7 * 7 * 64, 1024])</a:t>
            </a:r>
          </a:p>
          <a:p>
            <a:pPr lvl="0">
              <a:spcBef>
                <a:spcPts val="0"/>
              </a:spcBef>
              <a:buClr>
                <a:schemeClr val="dk1"/>
              </a:buClr>
              <a:buFont typeface="Arial"/>
              <a:buNone/>
            </a:pPr>
            <a:r>
              <a:rPr lang="en">
                <a:solidFill>
                  <a:srgbClr val="FFFF00"/>
                </a:solidFill>
              </a:rPr>
              <a:t>    b_fc1 = bias_variable([1024])</a:t>
            </a:r>
          </a:p>
          <a:p>
            <a:pPr lvl="0">
              <a:spcBef>
                <a:spcPts val="0"/>
              </a:spcBef>
              <a:buClr>
                <a:schemeClr val="dk1"/>
              </a:buClr>
              <a:buFont typeface="Arial"/>
              <a:buNone/>
            </a:pPr>
            <a:r>
              <a:rPr lang="en">
                <a:solidFill>
                  <a:srgbClr val="FFFF00"/>
                </a:solidFill>
              </a:rPr>
              <a:t>    h_fc1 = tf.nn.relu(tf.matmul(h_pool_flat, W_fc1) + b_fc1)</a:t>
            </a:r>
          </a:p>
          <a:p>
            <a:pPr lvl="0">
              <a:spcBef>
                <a:spcPts val="0"/>
              </a:spcBef>
              <a:buClr>
                <a:schemeClr val="dk1"/>
              </a:buClr>
              <a:buFont typeface="Arial"/>
              <a:buNone/>
            </a:pPr>
            <a:r>
              <a:t/>
            </a:r>
            <a:endParaRPr>
              <a:solidFill>
                <a:srgbClr val="FFFF00"/>
              </a:solidFill>
            </a:endParaRPr>
          </a:p>
          <a:p>
            <a:pPr lvl="0">
              <a:spcBef>
                <a:spcPts val="0"/>
              </a:spcBef>
              <a:buClr>
                <a:schemeClr val="dk1"/>
              </a:buClr>
              <a:buFont typeface="Arial"/>
              <a:buNone/>
            </a:pPr>
            <a:r>
              <a:rPr lang="en">
                <a:solidFill>
                  <a:srgbClr val="B7B7B7"/>
                </a:solidFill>
              </a:rPr>
              <a:t>with tf.name_scope('fc-classify'):</a:t>
            </a:r>
          </a:p>
          <a:p>
            <a:pPr lvl="0">
              <a:spcBef>
                <a:spcPts val="0"/>
              </a:spcBef>
              <a:buClr>
                <a:schemeClr val="dk1"/>
              </a:buClr>
              <a:buFont typeface="Arial"/>
              <a:buNone/>
            </a:pPr>
            <a:r>
              <a:rPr lang="en">
                <a:solidFill>
                  <a:srgbClr val="B7B7B7"/>
                </a:solidFill>
              </a:rPr>
              <a:t>    W_fc2 = weight_variable([</a:t>
            </a:r>
            <a:r>
              <a:rPr lang="en">
                <a:solidFill>
                  <a:srgbClr val="FFFF00"/>
                </a:solidFill>
              </a:rPr>
              <a:t>1024</a:t>
            </a:r>
            <a:r>
              <a:rPr lang="en">
                <a:solidFill>
                  <a:srgbClr val="B7B7B7"/>
                </a:solidFill>
              </a:rPr>
              <a:t>, 10])</a:t>
            </a:r>
          </a:p>
          <a:p>
            <a:pPr lvl="0">
              <a:spcBef>
                <a:spcPts val="0"/>
              </a:spcBef>
              <a:buClr>
                <a:schemeClr val="dk1"/>
              </a:buClr>
              <a:buFont typeface="Arial"/>
              <a:buNone/>
            </a:pPr>
            <a:r>
              <a:rPr lang="en">
                <a:solidFill>
                  <a:srgbClr val="B7B7B7"/>
                </a:solidFill>
              </a:rPr>
              <a:t>    b_fc2 = bias_variable([10])</a:t>
            </a:r>
          </a:p>
          <a:p>
            <a:pPr lvl="0">
              <a:spcBef>
                <a:spcPts val="0"/>
              </a:spcBef>
              <a:buClr>
                <a:schemeClr val="dk1"/>
              </a:buClr>
              <a:buFont typeface="Arial"/>
              <a:buNone/>
            </a:pPr>
            <a:r>
              <a:rPr lang="en">
                <a:solidFill>
                  <a:srgbClr val="B7B7B7"/>
                </a:solidFill>
              </a:rPr>
              <a:t>    fc = tf.matmul(</a:t>
            </a:r>
            <a:r>
              <a:rPr lang="en">
                <a:solidFill>
                  <a:srgbClr val="FFFF00"/>
                </a:solidFill>
              </a:rPr>
              <a:t>h_fc1</a:t>
            </a:r>
            <a:r>
              <a:rPr lang="en">
                <a:solidFill>
                  <a:srgbClr val="B7B7B7"/>
                </a:solidFill>
              </a:rPr>
              <a:t>, W_fc2) + b_fc2</a:t>
            </a:r>
          </a:p>
        </p:txBody>
      </p:sp>
      <p:sp>
        <p:nvSpPr>
          <p:cNvPr id="545" name="Shape 545"/>
          <p:cNvSpPr txBox="1"/>
          <p:nvPr>
            <p:ph idx="1" type="body"/>
          </p:nvPr>
        </p:nvSpPr>
        <p:spPr>
          <a:xfrm>
            <a:off x="311700" y="1152475"/>
            <a:ext cx="8520600" cy="900900"/>
          </a:xfrm>
          <a:prstGeom prst="rect">
            <a:avLst/>
          </a:prstGeom>
        </p:spPr>
        <p:txBody>
          <a:bodyPr anchorCtr="0" anchor="t" bIns="91425" lIns="91425" rIns="91425" tIns="91425">
            <a:noAutofit/>
          </a:bodyPr>
          <a:lstStyle/>
          <a:p>
            <a:pPr indent="-228600" lvl="0" marL="457200">
              <a:spcBef>
                <a:spcPts val="0"/>
              </a:spcBef>
            </a:pPr>
            <a:r>
              <a:rPr i="1" lang="en"/>
              <a:t>See #14 in hand-out</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Shape 55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Implement </a:t>
            </a:r>
            <a:r>
              <a:rPr lang="en"/>
              <a:t>Dropout Layer</a:t>
            </a:r>
          </a:p>
        </p:txBody>
      </p:sp>
      <p:sp>
        <p:nvSpPr>
          <p:cNvPr id="551" name="Shape 551"/>
          <p:cNvSpPr txBox="1"/>
          <p:nvPr/>
        </p:nvSpPr>
        <p:spPr>
          <a:xfrm>
            <a:off x="311700" y="1017725"/>
            <a:ext cx="8520600" cy="4125900"/>
          </a:xfrm>
          <a:prstGeom prst="rect">
            <a:avLst/>
          </a:prstGeom>
          <a:solidFill>
            <a:srgbClr val="000000"/>
          </a:solidFill>
          <a:ln>
            <a:noFill/>
          </a:ln>
        </p:spPr>
        <p:txBody>
          <a:bodyPr anchorCtr="0" anchor="t" bIns="91425" lIns="91425" rIns="91425" tIns="91425">
            <a:noAutofit/>
          </a:bodyPr>
          <a:lstStyle/>
          <a:p>
            <a:pPr lvl="0">
              <a:spcBef>
                <a:spcPts val="0"/>
              </a:spcBef>
              <a:buClr>
                <a:schemeClr val="dk1"/>
              </a:buClr>
              <a:buFont typeface="Arial"/>
              <a:buNone/>
            </a:pPr>
            <a:r>
              <a:rPr lang="en">
                <a:solidFill>
                  <a:srgbClr val="FFFF00"/>
                </a:solidFill>
              </a:rPr>
              <a:t># Dropout - controls the complexity of the model, prevents co-adaptation of features.</a:t>
            </a:r>
          </a:p>
          <a:p>
            <a:pPr lvl="0">
              <a:spcBef>
                <a:spcPts val="0"/>
              </a:spcBef>
              <a:buClr>
                <a:schemeClr val="dk1"/>
              </a:buClr>
              <a:buFont typeface="Arial"/>
              <a:buNone/>
            </a:pPr>
            <a:r>
              <a:rPr lang="en">
                <a:solidFill>
                  <a:srgbClr val="FFFF00"/>
                </a:solidFill>
              </a:rPr>
              <a:t>with tf.name_scope('dropout'):</a:t>
            </a:r>
          </a:p>
          <a:p>
            <a:pPr lvl="0">
              <a:spcBef>
                <a:spcPts val="0"/>
              </a:spcBef>
              <a:buClr>
                <a:schemeClr val="dk1"/>
              </a:buClr>
              <a:buFont typeface="Arial"/>
              <a:buNone/>
            </a:pPr>
            <a:r>
              <a:rPr lang="en">
                <a:solidFill>
                  <a:srgbClr val="FFFF00"/>
                </a:solidFill>
              </a:rPr>
              <a:t>    keep_prob = tf.placeholder(tf.float32)</a:t>
            </a:r>
          </a:p>
          <a:p>
            <a:pPr lvl="0">
              <a:spcBef>
                <a:spcPts val="0"/>
              </a:spcBef>
              <a:buNone/>
            </a:pPr>
            <a:r>
              <a:rPr lang="en">
                <a:solidFill>
                  <a:srgbClr val="FFFF00"/>
                </a:solidFill>
              </a:rPr>
              <a:t>    h_fc1_drop = tf.nn.dropout(h_fc1, keep_prob)</a:t>
            </a:r>
          </a:p>
          <a:p>
            <a:pPr lvl="0">
              <a:spcBef>
                <a:spcPts val="0"/>
              </a:spcBef>
              <a:buNone/>
            </a:pPr>
            <a:r>
              <a:t/>
            </a:r>
            <a:endParaRPr>
              <a:solidFill>
                <a:srgbClr val="FFFF00"/>
              </a:solidFill>
            </a:endParaRPr>
          </a:p>
          <a:p>
            <a:pPr lvl="0">
              <a:spcBef>
                <a:spcPts val="0"/>
              </a:spcBef>
              <a:buClr>
                <a:schemeClr val="dk1"/>
              </a:buClr>
              <a:buFont typeface="Arial"/>
              <a:buNone/>
            </a:pPr>
            <a:r>
              <a:rPr lang="en">
                <a:solidFill>
                  <a:srgbClr val="B7B7B7"/>
                </a:solidFill>
              </a:rPr>
              <a:t>with tf.name_scope('fc-classify'):</a:t>
            </a:r>
          </a:p>
          <a:p>
            <a:pPr lvl="0">
              <a:spcBef>
                <a:spcPts val="0"/>
              </a:spcBef>
              <a:buClr>
                <a:schemeClr val="dk1"/>
              </a:buClr>
              <a:buFont typeface="Arial"/>
              <a:buNone/>
            </a:pPr>
            <a:r>
              <a:rPr lang="en">
                <a:solidFill>
                  <a:srgbClr val="B7B7B7"/>
                </a:solidFill>
              </a:rPr>
              <a:t>    W_fc2 = weight_variable([1024, 10])</a:t>
            </a:r>
          </a:p>
          <a:p>
            <a:pPr lvl="0">
              <a:spcBef>
                <a:spcPts val="0"/>
              </a:spcBef>
              <a:buClr>
                <a:schemeClr val="dk1"/>
              </a:buClr>
              <a:buFont typeface="Arial"/>
              <a:buNone/>
            </a:pPr>
            <a:r>
              <a:rPr lang="en">
                <a:solidFill>
                  <a:srgbClr val="B7B7B7"/>
                </a:solidFill>
              </a:rPr>
              <a:t>    b_fc2 = bias_variable([10])</a:t>
            </a:r>
          </a:p>
          <a:p>
            <a:pPr lvl="0">
              <a:spcBef>
                <a:spcPts val="0"/>
              </a:spcBef>
              <a:buClr>
                <a:schemeClr val="dk1"/>
              </a:buClr>
              <a:buFont typeface="Arial"/>
              <a:buNone/>
            </a:pPr>
            <a:r>
              <a:rPr lang="en">
                <a:solidFill>
                  <a:srgbClr val="B7B7B7"/>
                </a:solidFill>
              </a:rPr>
              <a:t>    fc = tf.matmul(</a:t>
            </a:r>
            <a:r>
              <a:rPr lang="en">
                <a:solidFill>
                  <a:srgbClr val="FFFF00"/>
                </a:solidFill>
              </a:rPr>
              <a:t>h_fc1_drop</a:t>
            </a:r>
            <a:r>
              <a:rPr lang="en">
                <a:solidFill>
                  <a:srgbClr val="B7B7B7"/>
                </a:solidFill>
              </a:rPr>
              <a:t>, W_fc2) + b_fc2</a:t>
            </a:r>
          </a:p>
          <a:p>
            <a:pPr lvl="0">
              <a:spcBef>
                <a:spcPts val="0"/>
              </a:spcBef>
              <a:buNone/>
            </a:pPr>
            <a:r>
              <a:rPr lang="en">
                <a:solidFill>
                  <a:srgbClr val="B7B7B7"/>
                </a:solidFill>
              </a:rPr>
              <a:t>….</a:t>
            </a:r>
          </a:p>
          <a:p>
            <a:pPr lvl="0">
              <a:spcBef>
                <a:spcPts val="0"/>
              </a:spcBef>
              <a:buClr>
                <a:schemeClr val="dk1"/>
              </a:buClr>
              <a:buFont typeface="Arial"/>
              <a:buNone/>
            </a:pPr>
            <a:r>
              <a:rPr lang="en">
                <a:solidFill>
                  <a:srgbClr val="B7B7B7"/>
                </a:solidFill>
              </a:rPr>
              <a:t>for i in range(1100):</a:t>
            </a:r>
          </a:p>
          <a:p>
            <a:pPr lvl="0">
              <a:spcBef>
                <a:spcPts val="0"/>
              </a:spcBef>
              <a:buClr>
                <a:schemeClr val="dk1"/>
              </a:buClr>
              <a:buFont typeface="Arial"/>
              <a:buNone/>
            </a:pPr>
            <a:r>
              <a:rPr lang="en">
                <a:solidFill>
                  <a:srgbClr val="B7B7B7"/>
                </a:solidFill>
              </a:rPr>
              <a:t>     if i % 5 == 0:</a:t>
            </a:r>
          </a:p>
          <a:p>
            <a:pPr lvl="0">
              <a:spcBef>
                <a:spcPts val="0"/>
              </a:spcBef>
              <a:buClr>
                <a:schemeClr val="dk1"/>
              </a:buClr>
              <a:buFont typeface="Arial"/>
              <a:buNone/>
            </a:pPr>
            <a:r>
              <a:rPr lang="en">
                <a:solidFill>
                  <a:srgbClr val="B7B7B7"/>
                </a:solidFill>
              </a:rPr>
              <a:t>        	summary, _ = sess.run([merged, accuracy], feed_dict={x: batch[0], y_: batch[1]</a:t>
            </a:r>
            <a:r>
              <a:rPr lang="en">
                <a:solidFill>
                  <a:srgbClr val="FFFF00"/>
                </a:solidFill>
              </a:rPr>
              <a:t>, keep_prob: 1.0</a:t>
            </a:r>
            <a:r>
              <a:rPr lang="en">
                <a:solidFill>
                  <a:srgbClr val="B7B7B7"/>
                </a:solidFill>
              </a:rPr>
              <a:t>})</a:t>
            </a:r>
          </a:p>
          <a:p>
            <a:pPr lvl="0">
              <a:spcBef>
                <a:spcPts val="0"/>
              </a:spcBef>
              <a:buClr>
                <a:schemeClr val="dk1"/>
              </a:buClr>
              <a:buFont typeface="Arial"/>
              <a:buNone/>
            </a:pPr>
            <a:r>
              <a:rPr lang="en">
                <a:solidFill>
                  <a:srgbClr val="B7B7B7"/>
                </a:solidFill>
              </a:rPr>
              <a:t>    if i % 100 == 0:</a:t>
            </a:r>
          </a:p>
          <a:p>
            <a:pPr lvl="0">
              <a:spcBef>
                <a:spcPts val="0"/>
              </a:spcBef>
              <a:buClr>
                <a:schemeClr val="dk1"/>
              </a:buClr>
              <a:buFont typeface="Arial"/>
              <a:buNone/>
            </a:pPr>
            <a:r>
              <a:rPr lang="en">
                <a:solidFill>
                  <a:srgbClr val="B7B7B7"/>
                </a:solidFill>
              </a:rPr>
              <a:t>        	train_accuracy = accuracy.eval(feed_dict={x:batch[0], y_: batch[1]</a:t>
            </a:r>
            <a:r>
              <a:rPr lang="en">
                <a:solidFill>
                  <a:srgbClr val="FFFF00"/>
                </a:solidFill>
              </a:rPr>
              <a:t>, keep_prob: 1.0</a:t>
            </a:r>
            <a:r>
              <a:rPr lang="en">
                <a:solidFill>
                  <a:srgbClr val="B7B7B7"/>
                </a:solidFill>
              </a:rPr>
              <a:t>})</a:t>
            </a:r>
          </a:p>
          <a:p>
            <a:pPr lvl="0">
              <a:spcBef>
                <a:spcPts val="0"/>
              </a:spcBef>
              <a:buClr>
                <a:schemeClr val="dk1"/>
              </a:buClr>
              <a:buFont typeface="Arial"/>
              <a:buNone/>
            </a:pPr>
            <a:r>
              <a:rPr lang="en">
                <a:solidFill>
                  <a:srgbClr val="B7B7B7"/>
                </a:solidFill>
              </a:rPr>
              <a:t>    sess.run(train_step, feed_dict={x: batch[0], y_: batch[1]</a:t>
            </a:r>
            <a:r>
              <a:rPr lang="en">
                <a:solidFill>
                  <a:srgbClr val="FFFF00"/>
                </a:solidFill>
              </a:rPr>
              <a:t>, keep_prob: 0.5</a:t>
            </a:r>
            <a:r>
              <a:rPr lang="en">
                <a:solidFill>
                  <a:srgbClr val="B7B7B7"/>
                </a:solidFill>
              </a:rPr>
              <a:t>})</a:t>
            </a:r>
          </a:p>
          <a:p>
            <a:pPr lvl="0">
              <a:spcBef>
                <a:spcPts val="0"/>
              </a:spcBef>
              <a:buClr>
                <a:schemeClr val="dk1"/>
              </a:buClr>
              <a:buFont typeface="Arial"/>
              <a:buNone/>
            </a:pPr>
            <a:r>
              <a:t/>
            </a:r>
            <a:endParaRPr>
              <a:solidFill>
                <a:srgbClr val="B7B7B7"/>
              </a:solidFill>
            </a:endParaRPr>
          </a:p>
          <a:p>
            <a:pPr lvl="0">
              <a:spcBef>
                <a:spcPts val="0"/>
              </a:spcBef>
              <a:buNone/>
            </a:pPr>
            <a:r>
              <a:rPr lang="en">
                <a:solidFill>
                  <a:srgbClr val="B7B7B7"/>
                </a:solidFill>
              </a:rPr>
              <a:t>print("Test Accuracy %g" % sess.run(accuracy, feed_dict={x: mnist.test.images, y_: mnist.test.labels</a:t>
            </a:r>
            <a:r>
              <a:rPr lang="en">
                <a:solidFill>
                  <a:srgbClr val="FFFF00"/>
                </a:solidFill>
              </a:rPr>
              <a:t>, </a:t>
            </a:r>
          </a:p>
          <a:p>
            <a:pPr indent="457200" lvl="0" marL="914400">
              <a:spcBef>
                <a:spcPts val="0"/>
              </a:spcBef>
              <a:buNone/>
            </a:pPr>
            <a:r>
              <a:rPr lang="en">
                <a:solidFill>
                  <a:srgbClr val="FFFF00"/>
                </a:solidFill>
              </a:rPr>
              <a:t>keep_prob: 1.0</a:t>
            </a:r>
            <a:r>
              <a:rPr lang="en">
                <a:solidFill>
                  <a:srgbClr val="B7B7B7"/>
                </a:solidFill>
              </a:rPr>
              <a:t>}))</a:t>
            </a:r>
          </a:p>
          <a:p>
            <a:pPr lvl="0">
              <a:spcBef>
                <a:spcPts val="0"/>
              </a:spcBef>
              <a:buNone/>
            </a:pPr>
            <a:r>
              <a:t/>
            </a:r>
            <a:endParaRPr>
              <a:solidFill>
                <a:srgbClr val="B7B7B7"/>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TensorFlow From Google</a:t>
            </a:r>
          </a:p>
        </p:txBody>
      </p:sp>
      <p:sp>
        <p:nvSpPr>
          <p:cNvPr id="94" name="Shape 9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17500" lvl="0" marL="457200" rtl="0">
              <a:spcBef>
                <a:spcPts val="0"/>
              </a:spcBef>
              <a:buSzPct val="100000"/>
            </a:pPr>
            <a:r>
              <a:rPr lang="en" sz="1400"/>
              <a:t>Open sourced November 2015</a:t>
            </a:r>
          </a:p>
          <a:p>
            <a:pPr indent="-317500" lvl="0" marL="457200" rtl="0">
              <a:spcBef>
                <a:spcPts val="0"/>
              </a:spcBef>
              <a:buSzPct val="100000"/>
            </a:pPr>
            <a:r>
              <a:rPr lang="en" sz="1400"/>
              <a:t>Re-designed for research and production</a:t>
            </a:r>
          </a:p>
          <a:p>
            <a:pPr indent="-317500" lvl="0" marL="457200" rtl="0">
              <a:spcBef>
                <a:spcPts val="0"/>
              </a:spcBef>
              <a:buSzPct val="100000"/>
            </a:pPr>
            <a:r>
              <a:rPr lang="en" sz="1400"/>
              <a:t>Rapid adoption </a:t>
            </a:r>
          </a:p>
          <a:p>
            <a:pPr indent="-228600" lvl="1" marL="914400" rtl="0">
              <a:lnSpc>
                <a:spcPct val="100000"/>
              </a:lnSpc>
              <a:spcBef>
                <a:spcPts val="0"/>
              </a:spcBef>
              <a:spcAft>
                <a:spcPts val="0"/>
              </a:spcAft>
            </a:pPr>
            <a:r>
              <a:rPr lang="en"/>
              <a:t>5,500 github repo with Tensorflow in the title</a:t>
            </a:r>
          </a:p>
          <a:p>
            <a:pPr indent="-228600" lvl="1" marL="914400" rtl="0">
              <a:lnSpc>
                <a:spcPct val="100000"/>
              </a:lnSpc>
              <a:spcBef>
                <a:spcPts val="0"/>
              </a:spcBef>
              <a:spcAft>
                <a:spcPts val="0"/>
              </a:spcAft>
            </a:pPr>
            <a:r>
              <a:rPr lang="en"/>
              <a:t>Taught in universities classes (Stanford, Berkeley, Toronto, ....)</a:t>
            </a:r>
          </a:p>
          <a:p>
            <a:pPr indent="-317500" lvl="0" marL="457200" rtl="0">
              <a:spcBef>
                <a:spcPts val="0"/>
              </a:spcBef>
              <a:buSzPct val="100000"/>
            </a:pPr>
            <a:r>
              <a:rPr lang="en" sz="1400"/>
              <a:t>Fast growing community</a:t>
            </a:r>
          </a:p>
          <a:p>
            <a:pPr indent="-228600" lvl="1" marL="914400" rtl="0">
              <a:spcBef>
                <a:spcPts val="0"/>
              </a:spcBef>
            </a:pPr>
            <a:r>
              <a:rPr lang="en"/>
              <a:t>12K+ Q&amp;A on stackoverflow  </a:t>
            </a:r>
          </a:p>
          <a:p>
            <a:pPr indent="-317500" lvl="0" marL="457200" rtl="0">
              <a:spcBef>
                <a:spcPts val="0"/>
              </a:spcBef>
              <a:buSzPct val="100000"/>
            </a:pPr>
            <a:r>
              <a:rPr lang="en" sz="1400"/>
              <a:t>IBM support:</a:t>
            </a:r>
          </a:p>
          <a:p>
            <a:pPr indent="-317500" lvl="1" marL="914400" rtl="0">
              <a:spcBef>
                <a:spcPts val="0"/>
              </a:spcBef>
              <a:buSzPct val="100000"/>
            </a:pPr>
            <a:r>
              <a:rPr lang="en" sz="1400"/>
              <a:t>IBM PowerAI, </a:t>
            </a:r>
            <a:r>
              <a:rPr lang="en"/>
              <a:t>Power System </a:t>
            </a:r>
            <a:r>
              <a:rPr lang="en">
                <a:solidFill>
                  <a:srgbClr val="323232"/>
                </a:solidFill>
              </a:rPr>
              <a:t>S822LC</a:t>
            </a:r>
          </a:p>
          <a:p>
            <a:pPr indent="-228600" lvl="1" marL="914400" rtl="0">
              <a:spcBef>
                <a:spcPts val="0"/>
              </a:spcBef>
            </a:pPr>
            <a:r>
              <a:rPr lang="en" sz="1400">
                <a:highlight>
                  <a:srgbClr val="FFFFFF"/>
                </a:highlight>
              </a:rPr>
              <a:t>IBM Data Science Experience</a:t>
            </a:r>
          </a:p>
          <a:p>
            <a:pPr indent="-228600" lvl="1" marL="914400" rtl="0">
              <a:spcBef>
                <a:spcPts val="0"/>
              </a:spcBef>
            </a:pPr>
            <a:r>
              <a:rPr lang="en">
                <a:highlight>
                  <a:srgbClr val="FFFFFF"/>
                </a:highlight>
              </a:rPr>
              <a:t>Watson Machine Learning Platform</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Shape 556"/>
          <p:cNvSpPr txBox="1"/>
          <p:nvPr>
            <p:ph type="title"/>
          </p:nvPr>
        </p:nvSpPr>
        <p:spPr>
          <a:xfrm>
            <a:off x="311700" y="2150850"/>
            <a:ext cx="8520600" cy="841800"/>
          </a:xfrm>
          <a:prstGeom prst="rect">
            <a:avLst/>
          </a:prstGeom>
        </p:spPr>
        <p:txBody>
          <a:bodyPr anchorCtr="0" anchor="ctr" bIns="91425" lIns="91425" rIns="91425" tIns="91425">
            <a:noAutofit/>
          </a:bodyPr>
          <a:lstStyle/>
          <a:p>
            <a:pPr lvl="0" rtl="0">
              <a:spcBef>
                <a:spcPts val="0"/>
              </a:spcBef>
              <a:buNone/>
            </a:pPr>
            <a:r>
              <a:rPr lang="en"/>
              <a:t>10. Embedded Visualizer</a:t>
            </a:r>
          </a:p>
        </p:txBody>
      </p:sp>
      <p:pic>
        <p:nvPicPr>
          <p:cNvPr descr="TF_logo_2.jpg" id="557" name="Shape 557"/>
          <p:cNvPicPr preferRelativeResize="0"/>
          <p:nvPr/>
        </p:nvPicPr>
        <p:blipFill>
          <a:blip r:embed="rId3">
            <a:alphaModFix/>
          </a:blip>
          <a:stretch>
            <a:fillRect/>
          </a:stretch>
        </p:blipFill>
        <p:spPr>
          <a:xfrm>
            <a:off x="6483487" y="0"/>
            <a:ext cx="2660523" cy="1496549"/>
          </a:xfrm>
          <a:prstGeom prst="rect">
            <a:avLst/>
          </a:prstGeom>
          <a:noFill/>
          <a:ln>
            <a:noFill/>
          </a:ln>
        </p:spPr>
      </p:pic>
      <p:pic>
        <p:nvPicPr>
          <p:cNvPr descr="CBF_logo.png" id="558" name="Shape 558"/>
          <p:cNvPicPr preferRelativeResize="0"/>
          <p:nvPr/>
        </p:nvPicPr>
        <p:blipFill>
          <a:blip r:embed="rId4">
            <a:alphaModFix/>
          </a:blip>
          <a:stretch>
            <a:fillRect/>
          </a:stretch>
        </p:blipFill>
        <p:spPr>
          <a:xfrm>
            <a:off x="0" y="8"/>
            <a:ext cx="2566724" cy="14105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Shape 56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Embedded Visualizer (1)</a:t>
            </a:r>
          </a:p>
        </p:txBody>
      </p:sp>
      <p:sp>
        <p:nvSpPr>
          <p:cNvPr id="564" name="Shape 564"/>
          <p:cNvSpPr txBox="1"/>
          <p:nvPr/>
        </p:nvSpPr>
        <p:spPr>
          <a:xfrm>
            <a:off x="430475" y="1203425"/>
            <a:ext cx="8142000" cy="1753800"/>
          </a:xfrm>
          <a:prstGeom prst="rect">
            <a:avLst/>
          </a:prstGeom>
          <a:noFill/>
          <a:ln>
            <a:noFill/>
          </a:ln>
        </p:spPr>
        <p:txBody>
          <a:bodyPr anchorCtr="0" anchor="t" bIns="91425" lIns="91425" rIns="91425" tIns="91425">
            <a:noAutofit/>
          </a:bodyPr>
          <a:lstStyle/>
          <a:p>
            <a:pPr lvl="0" rtl="0">
              <a:spcBef>
                <a:spcPts val="0"/>
              </a:spcBef>
              <a:buNone/>
            </a:pPr>
            <a:r>
              <a:rPr i="1" lang="en" sz="1800"/>
              <a:t>See #16 in hand-out</a:t>
            </a:r>
          </a:p>
          <a:p>
            <a:pPr lvl="0" rtl="0">
              <a:spcBef>
                <a:spcPts val="0"/>
              </a:spcBef>
              <a:buNone/>
            </a:pPr>
            <a:r>
              <a:t/>
            </a:r>
            <a:endParaRPr sz="1800"/>
          </a:p>
          <a:p>
            <a:pPr indent="-342900" lvl="0" marL="457200">
              <a:spcBef>
                <a:spcPts val="0"/>
              </a:spcBef>
              <a:buSzPct val="100000"/>
              <a:buAutoNum type="arabicPeriod"/>
            </a:pPr>
            <a:r>
              <a:rPr lang="en" sz="1800"/>
              <a:t>Setup a 2D tensor to holds your embeddings</a:t>
            </a:r>
          </a:p>
          <a:p>
            <a:pPr indent="-342900" lvl="0" marL="457200" rtl="0">
              <a:spcBef>
                <a:spcPts val="0"/>
              </a:spcBef>
              <a:buSzPct val="100000"/>
              <a:buAutoNum type="arabicPeriod"/>
            </a:pPr>
            <a:r>
              <a:rPr lang="en" sz="1800"/>
              <a:t>Save your model variables in a checkpoint periodically</a:t>
            </a:r>
          </a:p>
          <a:p>
            <a:pPr indent="-342900" lvl="0" marL="457200">
              <a:spcBef>
                <a:spcPts val="0"/>
              </a:spcBef>
              <a:buSzPct val="100000"/>
              <a:buAutoNum type="arabicPeriod"/>
            </a:pPr>
            <a:r>
              <a:rPr lang="en" sz="1800"/>
              <a:t>Associate metadata with your embedding (optional)</a:t>
            </a:r>
          </a:p>
        </p:txBody>
      </p:sp>
      <p:sp>
        <p:nvSpPr>
          <p:cNvPr id="565" name="Shape 565"/>
          <p:cNvSpPr txBox="1"/>
          <p:nvPr/>
        </p:nvSpPr>
        <p:spPr>
          <a:xfrm>
            <a:off x="478800" y="2957225"/>
            <a:ext cx="8186400" cy="2096100"/>
          </a:xfrm>
          <a:prstGeom prst="rect">
            <a:avLst/>
          </a:prstGeom>
          <a:solidFill>
            <a:srgbClr val="000000"/>
          </a:solidFill>
          <a:ln>
            <a:noFill/>
          </a:ln>
        </p:spPr>
        <p:txBody>
          <a:bodyPr anchorCtr="0" anchor="t" bIns="91425" lIns="91425" rIns="91425" tIns="91425">
            <a:noAutofit/>
          </a:bodyPr>
          <a:lstStyle/>
          <a:p>
            <a:pPr lvl="0" rtl="0">
              <a:spcBef>
                <a:spcPts val="0"/>
              </a:spcBef>
              <a:buNone/>
            </a:pPr>
            <a:r>
              <a:rPr lang="en">
                <a:solidFill>
                  <a:srgbClr val="FFFF00"/>
                </a:solidFill>
              </a:rPr>
              <a:t>import os</a:t>
            </a:r>
          </a:p>
          <a:p>
            <a:pPr lvl="0" rtl="0">
              <a:spcBef>
                <a:spcPts val="0"/>
              </a:spcBef>
              <a:buNone/>
            </a:pPr>
            <a:r>
              <a:rPr lang="en">
                <a:solidFill>
                  <a:srgbClr val="FFFF00"/>
                </a:solidFill>
              </a:rPr>
              <a:t>import sys</a:t>
            </a:r>
          </a:p>
          <a:p>
            <a:pPr lvl="0" rtl="0">
              <a:spcBef>
                <a:spcPts val="0"/>
              </a:spcBef>
              <a:buNone/>
            </a:pPr>
            <a:r>
              <a:rPr lang="en">
                <a:solidFill>
                  <a:srgbClr val="FFFF00"/>
                </a:solidFill>
              </a:rPr>
              <a:t>import urllib</a:t>
            </a:r>
          </a:p>
          <a:p>
            <a:pPr lvl="0" rtl="0">
              <a:spcBef>
                <a:spcPts val="0"/>
              </a:spcBef>
              <a:buNone/>
            </a:pPr>
            <a:r>
              <a:t/>
            </a:r>
            <a:endParaRPr>
              <a:solidFill>
                <a:srgbClr val="FFFF00"/>
              </a:solidFill>
            </a:endParaRPr>
          </a:p>
          <a:p>
            <a:pPr lvl="0" rtl="0">
              <a:spcBef>
                <a:spcPts val="0"/>
              </a:spcBef>
              <a:buNone/>
            </a:pPr>
            <a:r>
              <a:t/>
            </a:r>
            <a:endParaRPr>
              <a:solidFill>
                <a:srgbClr val="FFFF00"/>
              </a:solidFill>
            </a:endParaRPr>
          </a:p>
          <a:p>
            <a:pPr lvl="0" rtl="0">
              <a:spcBef>
                <a:spcPts val="0"/>
              </a:spcBef>
              <a:buNone/>
            </a:pPr>
            <a:r>
              <a:rPr lang="en">
                <a:solidFill>
                  <a:srgbClr val="FFFF00"/>
                </a:solidFill>
              </a:rPr>
              <a:t>if sys.version_info[0] &gt;= 3:</a:t>
            </a:r>
          </a:p>
          <a:p>
            <a:pPr lvl="0" rtl="0">
              <a:spcBef>
                <a:spcPts val="0"/>
              </a:spcBef>
              <a:buNone/>
            </a:pPr>
            <a:r>
              <a:rPr lang="en">
                <a:solidFill>
                  <a:srgbClr val="FFFF00"/>
                </a:solidFill>
              </a:rPr>
              <a:t>  from urllib.request import urlretrieve</a:t>
            </a:r>
          </a:p>
          <a:p>
            <a:pPr lvl="0" rtl="0">
              <a:spcBef>
                <a:spcPts val="0"/>
              </a:spcBef>
              <a:buNone/>
            </a:pPr>
            <a:r>
              <a:rPr lang="en">
                <a:solidFill>
                  <a:srgbClr val="FFFF00"/>
                </a:solidFill>
              </a:rPr>
              <a:t>else:</a:t>
            </a:r>
          </a:p>
          <a:p>
            <a:pPr lvl="0" rtl="0">
              <a:spcBef>
                <a:spcPts val="0"/>
              </a:spcBef>
              <a:buNone/>
            </a:pPr>
            <a:r>
              <a:rPr lang="en">
                <a:solidFill>
                  <a:srgbClr val="FFFF00"/>
                </a:solidFill>
              </a:rPr>
              <a:t>  from urllib import urlretrieve</a:t>
            </a:r>
          </a:p>
          <a:p>
            <a:pPr lvl="0" rtl="0">
              <a:spcBef>
                <a:spcPts val="0"/>
              </a:spcBef>
              <a:buNone/>
            </a:pPr>
            <a:r>
              <a:t/>
            </a:r>
            <a:endParaRPr>
              <a:solidFill>
                <a:srgbClr val="FFFF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Shape 57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Implement visualizer (2) </a:t>
            </a:r>
          </a:p>
        </p:txBody>
      </p:sp>
      <p:sp>
        <p:nvSpPr>
          <p:cNvPr id="571" name="Shape 571"/>
          <p:cNvSpPr txBox="1"/>
          <p:nvPr/>
        </p:nvSpPr>
        <p:spPr>
          <a:xfrm>
            <a:off x="165200" y="2080400"/>
            <a:ext cx="4194300" cy="889800"/>
          </a:xfrm>
          <a:prstGeom prst="rect">
            <a:avLst/>
          </a:prstGeom>
          <a:solidFill>
            <a:srgbClr val="000000"/>
          </a:solidFill>
          <a:ln>
            <a:noFill/>
          </a:ln>
        </p:spPr>
        <p:txBody>
          <a:bodyPr anchorCtr="0" anchor="t" bIns="91425" lIns="91425" rIns="91425" tIns="91425">
            <a:noAutofit/>
          </a:bodyPr>
          <a:lstStyle/>
          <a:p>
            <a:pPr lvl="0">
              <a:spcBef>
                <a:spcPts val="0"/>
              </a:spcBef>
              <a:buClr>
                <a:schemeClr val="dk1"/>
              </a:buClr>
              <a:buFont typeface="Arial"/>
              <a:buNone/>
            </a:pPr>
            <a:r>
              <a:rPr lang="en">
                <a:solidFill>
                  <a:srgbClr val="FFFF00"/>
                </a:solidFill>
              </a:rPr>
              <a:t>tf.summary.histogram("weights", W_conv1)</a:t>
            </a:r>
          </a:p>
          <a:p>
            <a:pPr lvl="0">
              <a:spcBef>
                <a:spcPts val="0"/>
              </a:spcBef>
              <a:buClr>
                <a:schemeClr val="dk1"/>
              </a:buClr>
              <a:buFont typeface="Arial"/>
              <a:buNone/>
            </a:pPr>
            <a:r>
              <a:rPr lang="en">
                <a:solidFill>
                  <a:srgbClr val="FFFF00"/>
                </a:solidFill>
              </a:rPr>
              <a:t>tf.summary.histogram("biases", b_conv1)</a:t>
            </a:r>
          </a:p>
          <a:p>
            <a:pPr lvl="0">
              <a:spcBef>
                <a:spcPts val="0"/>
              </a:spcBef>
              <a:buClr>
                <a:schemeClr val="dk1"/>
              </a:buClr>
              <a:buFont typeface="Arial"/>
              <a:buNone/>
            </a:pPr>
            <a:r>
              <a:rPr lang="en">
                <a:solidFill>
                  <a:srgbClr val="FFFF00"/>
                </a:solidFill>
              </a:rPr>
              <a:t>tf.summary.histogram("activations", h_conv1)</a:t>
            </a:r>
          </a:p>
          <a:p>
            <a:pPr lvl="0" rtl="0">
              <a:spcBef>
                <a:spcPts val="0"/>
              </a:spcBef>
              <a:buNone/>
            </a:pPr>
            <a:r>
              <a:t/>
            </a:r>
            <a:endParaRPr>
              <a:solidFill>
                <a:srgbClr val="FFFF00"/>
              </a:solidFill>
            </a:endParaRPr>
          </a:p>
        </p:txBody>
      </p:sp>
      <p:sp>
        <p:nvSpPr>
          <p:cNvPr id="572" name="Shape 572"/>
          <p:cNvSpPr txBox="1"/>
          <p:nvPr>
            <p:ph idx="1" type="body"/>
          </p:nvPr>
        </p:nvSpPr>
        <p:spPr>
          <a:xfrm>
            <a:off x="311700" y="1152475"/>
            <a:ext cx="8520600" cy="729300"/>
          </a:xfrm>
          <a:prstGeom prst="rect">
            <a:avLst/>
          </a:prstGeom>
        </p:spPr>
        <p:txBody>
          <a:bodyPr anchorCtr="0" anchor="t" bIns="91425" lIns="91425" rIns="91425" tIns="91425">
            <a:noAutofit/>
          </a:bodyPr>
          <a:lstStyle/>
          <a:p>
            <a:pPr indent="-228600" lvl="0" marL="457200" rtl="0">
              <a:spcBef>
                <a:spcPts val="0"/>
              </a:spcBef>
            </a:pPr>
            <a:r>
              <a:rPr lang="en"/>
              <a:t>Add histograms</a:t>
            </a:r>
          </a:p>
        </p:txBody>
      </p:sp>
      <p:sp>
        <p:nvSpPr>
          <p:cNvPr id="573" name="Shape 573"/>
          <p:cNvSpPr txBox="1"/>
          <p:nvPr/>
        </p:nvSpPr>
        <p:spPr>
          <a:xfrm>
            <a:off x="165200" y="3095650"/>
            <a:ext cx="4194300" cy="889800"/>
          </a:xfrm>
          <a:prstGeom prst="rect">
            <a:avLst/>
          </a:prstGeom>
          <a:solidFill>
            <a:srgbClr val="000000"/>
          </a:solidFill>
          <a:ln>
            <a:noFill/>
          </a:ln>
        </p:spPr>
        <p:txBody>
          <a:bodyPr anchorCtr="0" anchor="t" bIns="91425" lIns="91425" rIns="91425" tIns="91425">
            <a:noAutofit/>
          </a:bodyPr>
          <a:lstStyle/>
          <a:p>
            <a:pPr lvl="0">
              <a:spcBef>
                <a:spcPts val="0"/>
              </a:spcBef>
              <a:buClr>
                <a:schemeClr val="dk1"/>
              </a:buClr>
              <a:buFont typeface="Arial"/>
              <a:buNone/>
            </a:pPr>
            <a:r>
              <a:rPr lang="en">
                <a:solidFill>
                  <a:srgbClr val="FFFF00"/>
                </a:solidFill>
              </a:rPr>
              <a:t>tf.summary.histogram("weights", W_conv2)</a:t>
            </a:r>
          </a:p>
          <a:p>
            <a:pPr lvl="0">
              <a:spcBef>
                <a:spcPts val="0"/>
              </a:spcBef>
              <a:buClr>
                <a:schemeClr val="dk1"/>
              </a:buClr>
              <a:buFont typeface="Arial"/>
              <a:buNone/>
            </a:pPr>
            <a:r>
              <a:rPr lang="en">
                <a:solidFill>
                  <a:srgbClr val="FFFF00"/>
                </a:solidFill>
              </a:rPr>
              <a:t>tf.summary.histogram("biases", b_conv2)</a:t>
            </a:r>
          </a:p>
          <a:p>
            <a:pPr lvl="0">
              <a:spcBef>
                <a:spcPts val="0"/>
              </a:spcBef>
              <a:buClr>
                <a:schemeClr val="dk1"/>
              </a:buClr>
              <a:buFont typeface="Arial"/>
              <a:buNone/>
            </a:pPr>
            <a:r>
              <a:rPr lang="en">
                <a:solidFill>
                  <a:srgbClr val="FFFF00"/>
                </a:solidFill>
              </a:rPr>
              <a:t>tf.summary.histogram("activations", h_conv2)</a:t>
            </a:r>
          </a:p>
          <a:p>
            <a:pPr lvl="0" rtl="0">
              <a:spcBef>
                <a:spcPts val="0"/>
              </a:spcBef>
              <a:buNone/>
            </a:pPr>
            <a:r>
              <a:t/>
            </a:r>
            <a:endParaRPr>
              <a:solidFill>
                <a:srgbClr val="FFFF00"/>
              </a:solidFill>
            </a:endParaRPr>
          </a:p>
        </p:txBody>
      </p:sp>
      <p:sp>
        <p:nvSpPr>
          <p:cNvPr id="574" name="Shape 574"/>
          <p:cNvSpPr txBox="1"/>
          <p:nvPr/>
        </p:nvSpPr>
        <p:spPr>
          <a:xfrm>
            <a:off x="4463975" y="2080400"/>
            <a:ext cx="4537200" cy="889800"/>
          </a:xfrm>
          <a:prstGeom prst="rect">
            <a:avLst/>
          </a:prstGeom>
          <a:solidFill>
            <a:srgbClr val="000000"/>
          </a:solidFill>
          <a:ln>
            <a:noFill/>
          </a:ln>
        </p:spPr>
        <p:txBody>
          <a:bodyPr anchorCtr="0" anchor="t" bIns="91425" lIns="91425" rIns="91425" tIns="91425">
            <a:noAutofit/>
          </a:bodyPr>
          <a:lstStyle/>
          <a:p>
            <a:pPr lvl="0">
              <a:spcBef>
                <a:spcPts val="0"/>
              </a:spcBef>
              <a:buNone/>
            </a:pPr>
            <a:r>
              <a:rPr lang="en">
                <a:solidFill>
                  <a:srgbClr val="FFFF00"/>
                </a:solidFill>
              </a:rPr>
              <a:t># Display the image after max pooling on tensorboard</a:t>
            </a:r>
          </a:p>
          <a:p>
            <a:pPr lvl="0">
              <a:spcBef>
                <a:spcPts val="0"/>
              </a:spcBef>
              <a:buNone/>
            </a:pPr>
            <a:r>
              <a:rPr lang="en">
                <a:solidFill>
                  <a:srgbClr val="FFFF00"/>
                </a:solidFill>
              </a:rPr>
              <a:t>h_pool1_image = tf.reshape(h_pool1, [-1, 14, 14, 1])</a:t>
            </a:r>
          </a:p>
          <a:p>
            <a:pPr lvl="0">
              <a:spcBef>
                <a:spcPts val="0"/>
              </a:spcBef>
              <a:buNone/>
            </a:pPr>
            <a:r>
              <a:rPr lang="en">
                <a:solidFill>
                  <a:srgbClr val="FFFF00"/>
                </a:solidFill>
              </a:rPr>
              <a:t>tf.summary.image('conv1', h_pool1_image, 4)</a:t>
            </a:r>
          </a:p>
          <a:p>
            <a:pPr lvl="0" rtl="0">
              <a:spcBef>
                <a:spcPts val="0"/>
              </a:spcBef>
              <a:buNone/>
            </a:pPr>
            <a:r>
              <a:t/>
            </a:r>
            <a:endParaRPr>
              <a:solidFill>
                <a:srgbClr val="FFFF00"/>
              </a:solidFill>
            </a:endParaRPr>
          </a:p>
        </p:txBody>
      </p:sp>
      <p:sp>
        <p:nvSpPr>
          <p:cNvPr id="575" name="Shape 575"/>
          <p:cNvSpPr txBox="1"/>
          <p:nvPr/>
        </p:nvSpPr>
        <p:spPr>
          <a:xfrm>
            <a:off x="4463975" y="3095650"/>
            <a:ext cx="4537200" cy="889800"/>
          </a:xfrm>
          <a:prstGeom prst="rect">
            <a:avLst/>
          </a:prstGeom>
          <a:solidFill>
            <a:srgbClr val="000000"/>
          </a:solidFill>
          <a:ln>
            <a:noFill/>
          </a:ln>
        </p:spPr>
        <p:txBody>
          <a:bodyPr anchorCtr="0" anchor="t" bIns="91425" lIns="91425" rIns="91425" tIns="91425">
            <a:noAutofit/>
          </a:bodyPr>
          <a:lstStyle/>
          <a:p>
            <a:pPr lvl="0">
              <a:spcBef>
                <a:spcPts val="0"/>
              </a:spcBef>
              <a:buNone/>
            </a:pPr>
            <a:r>
              <a:rPr lang="en">
                <a:solidFill>
                  <a:srgbClr val="FFFF00"/>
                </a:solidFill>
              </a:rPr>
              <a:t># Display the image after max pooling on tensorboard</a:t>
            </a:r>
          </a:p>
          <a:p>
            <a:pPr lvl="0">
              <a:spcBef>
                <a:spcPts val="0"/>
              </a:spcBef>
              <a:buNone/>
            </a:pPr>
            <a:r>
              <a:rPr lang="en">
                <a:solidFill>
                  <a:srgbClr val="FFFF00"/>
                </a:solidFill>
              </a:rPr>
              <a:t>h_pool2_image = tf.reshape(h_pool2, [-1, 7, 7, 1])</a:t>
            </a:r>
          </a:p>
          <a:p>
            <a:pPr lvl="0">
              <a:spcBef>
                <a:spcPts val="0"/>
              </a:spcBef>
              <a:buNone/>
            </a:pPr>
            <a:r>
              <a:rPr lang="en">
                <a:solidFill>
                  <a:srgbClr val="FFFF00"/>
                </a:solidFill>
              </a:rPr>
              <a:t>tf.summary.image('conv2', h_pool2_image, 4)</a:t>
            </a:r>
          </a:p>
          <a:p>
            <a:pPr lvl="0" rtl="0">
              <a:spcBef>
                <a:spcPts val="0"/>
              </a:spcBef>
              <a:buNone/>
            </a:pPr>
            <a:r>
              <a:t/>
            </a:r>
            <a:endParaRPr>
              <a:solidFill>
                <a:srgbClr val="FFFF00"/>
              </a:solidFill>
            </a:endParaRPr>
          </a:p>
        </p:txBody>
      </p:sp>
      <p:sp>
        <p:nvSpPr>
          <p:cNvPr id="576" name="Shape 576"/>
          <p:cNvSpPr txBox="1"/>
          <p:nvPr/>
        </p:nvSpPr>
        <p:spPr>
          <a:xfrm>
            <a:off x="2474850" y="4157550"/>
            <a:ext cx="4194300" cy="889800"/>
          </a:xfrm>
          <a:prstGeom prst="rect">
            <a:avLst/>
          </a:prstGeom>
          <a:solidFill>
            <a:srgbClr val="000000"/>
          </a:solidFill>
          <a:ln>
            <a:noFill/>
          </a:ln>
        </p:spPr>
        <p:txBody>
          <a:bodyPr anchorCtr="0" anchor="t" bIns="91425" lIns="91425" rIns="91425" tIns="91425">
            <a:noAutofit/>
          </a:bodyPr>
          <a:lstStyle/>
          <a:p>
            <a:pPr lvl="0">
              <a:spcBef>
                <a:spcPts val="0"/>
              </a:spcBef>
              <a:buClr>
                <a:schemeClr val="dk1"/>
              </a:buClr>
              <a:buFont typeface="Arial"/>
              <a:buNone/>
            </a:pPr>
            <a:r>
              <a:rPr lang="en">
                <a:solidFill>
                  <a:srgbClr val="FFFF00"/>
                </a:solidFill>
              </a:rPr>
              <a:t>tf.summary.histogram("weights", W_fc1)</a:t>
            </a:r>
          </a:p>
          <a:p>
            <a:pPr lvl="0">
              <a:spcBef>
                <a:spcPts val="0"/>
              </a:spcBef>
              <a:buNone/>
            </a:pPr>
            <a:r>
              <a:rPr lang="en">
                <a:solidFill>
                  <a:srgbClr val="FFFF00"/>
                </a:solidFill>
              </a:rPr>
              <a:t>tf.summary.histogram("biases", b_fc1)</a:t>
            </a:r>
          </a:p>
          <a:p>
            <a:pPr lvl="0">
              <a:spcBef>
                <a:spcPts val="0"/>
              </a:spcBef>
              <a:buClr>
                <a:schemeClr val="dk1"/>
              </a:buClr>
              <a:buFont typeface="Arial"/>
              <a:buNone/>
            </a:pPr>
            <a:r>
              <a:rPr lang="en">
                <a:solidFill>
                  <a:srgbClr val="FFFF00"/>
                </a:solidFill>
              </a:rPr>
              <a:t>tf.summary.histogram("activations", h_fc1)</a:t>
            </a:r>
          </a:p>
          <a:p>
            <a:pPr lvl="0" rtl="0">
              <a:spcBef>
                <a:spcPts val="0"/>
              </a:spcBef>
              <a:buNone/>
            </a:pPr>
            <a:r>
              <a:t/>
            </a:r>
            <a:endParaRPr>
              <a:solidFill>
                <a:srgbClr val="FFFF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Shape 58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Implement visualizer (3) </a:t>
            </a:r>
          </a:p>
        </p:txBody>
      </p:sp>
      <p:sp>
        <p:nvSpPr>
          <p:cNvPr id="582" name="Shape 582"/>
          <p:cNvSpPr txBox="1"/>
          <p:nvPr/>
        </p:nvSpPr>
        <p:spPr>
          <a:xfrm>
            <a:off x="478800" y="1017725"/>
            <a:ext cx="8186400" cy="4035600"/>
          </a:xfrm>
          <a:prstGeom prst="rect">
            <a:avLst/>
          </a:prstGeom>
          <a:solidFill>
            <a:srgbClr val="000000"/>
          </a:solidFill>
          <a:ln>
            <a:noFill/>
          </a:ln>
        </p:spPr>
        <p:txBody>
          <a:bodyPr anchorCtr="0" anchor="t" bIns="91425" lIns="91425" rIns="91425" tIns="91425">
            <a:noAutofit/>
          </a:bodyPr>
          <a:lstStyle/>
          <a:p>
            <a:pPr lvl="0">
              <a:spcBef>
                <a:spcPts val="0"/>
              </a:spcBef>
              <a:buClr>
                <a:schemeClr val="dk1"/>
              </a:buClr>
              <a:buFont typeface="Arial"/>
              <a:buNone/>
            </a:pPr>
            <a:r>
              <a:rPr lang="en">
                <a:solidFill>
                  <a:srgbClr val="FFFF00"/>
                </a:solidFill>
              </a:rPr>
              <a:t># Get sprite and labels file for the embedding projector</a:t>
            </a:r>
          </a:p>
          <a:p>
            <a:pPr lvl="0">
              <a:spcBef>
                <a:spcPts val="0"/>
              </a:spcBef>
              <a:buNone/>
            </a:pPr>
            <a:r>
              <a:rPr lang="en">
                <a:solidFill>
                  <a:srgbClr val="FFFF00"/>
                </a:solidFill>
              </a:rPr>
              <a:t>GITHUB_URL =</a:t>
            </a:r>
          </a:p>
          <a:p>
            <a:pPr indent="-69850" lvl="0" marL="457200">
              <a:spcBef>
                <a:spcPts val="0"/>
              </a:spcBef>
              <a:buClr>
                <a:schemeClr val="dk1"/>
              </a:buClr>
              <a:buFont typeface="Arial"/>
              <a:buNone/>
            </a:pPr>
            <a:r>
              <a:rPr lang="en">
                <a:solidFill>
                  <a:srgbClr val="FFFF00"/>
                </a:solidFill>
              </a:rPr>
              <a:t>'https://raw.githubusercontent.com/mamcgrath/TensorBoard-TF-Dev-Summit-Tutorial/master/'</a:t>
            </a:r>
          </a:p>
          <a:p>
            <a:pPr lvl="0">
              <a:spcBef>
                <a:spcPts val="0"/>
              </a:spcBef>
              <a:buClr>
                <a:schemeClr val="dk1"/>
              </a:buClr>
              <a:buFont typeface="Arial"/>
              <a:buNone/>
            </a:pPr>
            <a:r>
              <a:rPr lang="en">
                <a:solidFill>
                  <a:srgbClr val="FFFF00"/>
                </a:solidFill>
              </a:rPr>
              <a:t>urlretrieve(GITHUB_URL + 'labels_1024.tsv', LOGDIR + 'labels_1024.tsv')</a:t>
            </a:r>
          </a:p>
          <a:p>
            <a:pPr lvl="0">
              <a:spcBef>
                <a:spcPts val="0"/>
              </a:spcBef>
              <a:buClr>
                <a:schemeClr val="dk1"/>
              </a:buClr>
              <a:buFont typeface="Arial"/>
              <a:buNone/>
            </a:pPr>
            <a:r>
              <a:rPr lang="en">
                <a:solidFill>
                  <a:srgbClr val="FFFF00"/>
                </a:solidFill>
              </a:rPr>
              <a:t>urlretrieve(GITHUB_URL + 'sprite_1024.png', LOGDIR + 'sprite_1024.png')</a:t>
            </a:r>
          </a:p>
          <a:p>
            <a:pPr lvl="0">
              <a:spcBef>
                <a:spcPts val="0"/>
              </a:spcBef>
              <a:buClr>
                <a:schemeClr val="dk1"/>
              </a:buClr>
              <a:buFont typeface="Arial"/>
              <a:buNone/>
            </a:pPr>
            <a:r>
              <a:t/>
            </a:r>
            <a:endParaRPr>
              <a:solidFill>
                <a:srgbClr val="FFFF00"/>
              </a:solidFill>
            </a:endParaRPr>
          </a:p>
          <a:p>
            <a:pPr lvl="0">
              <a:spcBef>
                <a:spcPts val="0"/>
              </a:spcBef>
              <a:buClr>
                <a:schemeClr val="dk1"/>
              </a:buClr>
              <a:buFont typeface="Arial"/>
              <a:buNone/>
            </a:pPr>
            <a:r>
              <a:rPr lang="en">
                <a:solidFill>
                  <a:srgbClr val="FFFF00"/>
                </a:solidFill>
              </a:rPr>
              <a:t># Setup embedding visualization</a:t>
            </a:r>
          </a:p>
          <a:p>
            <a:pPr lvl="0">
              <a:spcBef>
                <a:spcPts val="0"/>
              </a:spcBef>
              <a:buClr>
                <a:schemeClr val="dk1"/>
              </a:buClr>
              <a:buFont typeface="Arial"/>
              <a:buNone/>
            </a:pPr>
            <a:r>
              <a:rPr lang="en">
                <a:solidFill>
                  <a:srgbClr val="FFFF00"/>
                </a:solidFill>
              </a:rPr>
              <a:t>embedding = tf.Variable(tf.zeros([1024, 1024]), name="test_embedding")</a:t>
            </a:r>
          </a:p>
          <a:p>
            <a:pPr lvl="0">
              <a:spcBef>
                <a:spcPts val="0"/>
              </a:spcBef>
              <a:buClr>
                <a:schemeClr val="dk1"/>
              </a:buClr>
              <a:buFont typeface="Arial"/>
              <a:buNone/>
            </a:pPr>
            <a:r>
              <a:rPr lang="en">
                <a:solidFill>
                  <a:srgbClr val="FFFF00"/>
                </a:solidFill>
              </a:rPr>
              <a:t>assignment = embedding.assign(h_fc1_drop)</a:t>
            </a:r>
          </a:p>
          <a:p>
            <a:pPr lvl="0">
              <a:spcBef>
                <a:spcPts val="0"/>
              </a:spcBef>
              <a:buClr>
                <a:schemeClr val="dk1"/>
              </a:buClr>
              <a:buFont typeface="Arial"/>
              <a:buNone/>
            </a:pPr>
            <a:r>
              <a:rPr lang="en">
                <a:solidFill>
                  <a:srgbClr val="FFFF00"/>
                </a:solidFill>
              </a:rPr>
              <a:t>saver = tf.train.Saver()</a:t>
            </a:r>
          </a:p>
          <a:p>
            <a:pPr lvl="0">
              <a:spcBef>
                <a:spcPts val="0"/>
              </a:spcBef>
              <a:buClr>
                <a:schemeClr val="dk1"/>
              </a:buClr>
              <a:buFont typeface="Arial"/>
              <a:buNone/>
            </a:pPr>
            <a:r>
              <a:rPr lang="en">
                <a:solidFill>
                  <a:srgbClr val="FFFF00"/>
                </a:solidFill>
              </a:rPr>
              <a:t>config = tf.contrib.tensorboard.plugins.projector.ProjectorConfig()</a:t>
            </a:r>
          </a:p>
          <a:p>
            <a:pPr lvl="0">
              <a:spcBef>
                <a:spcPts val="0"/>
              </a:spcBef>
              <a:buClr>
                <a:schemeClr val="dk1"/>
              </a:buClr>
              <a:buFont typeface="Arial"/>
              <a:buNone/>
            </a:pPr>
            <a:r>
              <a:rPr lang="en">
                <a:solidFill>
                  <a:srgbClr val="FFFF00"/>
                </a:solidFill>
              </a:rPr>
              <a:t>embedding_config = config.embeddings.add()</a:t>
            </a:r>
          </a:p>
          <a:p>
            <a:pPr lvl="0">
              <a:spcBef>
                <a:spcPts val="0"/>
              </a:spcBef>
              <a:buClr>
                <a:schemeClr val="dk1"/>
              </a:buClr>
              <a:buFont typeface="Arial"/>
              <a:buNone/>
            </a:pPr>
            <a:r>
              <a:rPr lang="en">
                <a:solidFill>
                  <a:srgbClr val="FFFF00"/>
                </a:solidFill>
              </a:rPr>
              <a:t>embedding_config.tensor_name = embedding.name</a:t>
            </a:r>
          </a:p>
          <a:p>
            <a:pPr lvl="0">
              <a:spcBef>
                <a:spcPts val="0"/>
              </a:spcBef>
              <a:buClr>
                <a:schemeClr val="dk1"/>
              </a:buClr>
              <a:buFont typeface="Arial"/>
              <a:buNone/>
            </a:pPr>
            <a:r>
              <a:rPr lang="en">
                <a:solidFill>
                  <a:srgbClr val="FFFF00"/>
                </a:solidFill>
              </a:rPr>
              <a:t>embedding_config.sprite.image_path = LOGDIR + 'sprite_1024.png'</a:t>
            </a:r>
          </a:p>
          <a:p>
            <a:pPr lvl="0">
              <a:spcBef>
                <a:spcPts val="0"/>
              </a:spcBef>
              <a:buClr>
                <a:schemeClr val="dk1"/>
              </a:buClr>
              <a:buFont typeface="Arial"/>
              <a:buNone/>
            </a:pPr>
            <a:r>
              <a:rPr lang="en">
                <a:solidFill>
                  <a:srgbClr val="FFFF00"/>
                </a:solidFill>
              </a:rPr>
              <a:t>embedding_config.metadata_path = LOGDIR + 'labels_1024.tsv'</a:t>
            </a:r>
          </a:p>
          <a:p>
            <a:pPr lvl="0">
              <a:spcBef>
                <a:spcPts val="0"/>
              </a:spcBef>
              <a:buClr>
                <a:schemeClr val="dk1"/>
              </a:buClr>
              <a:buFont typeface="Arial"/>
              <a:buNone/>
            </a:pPr>
            <a:r>
              <a:rPr lang="en">
                <a:solidFill>
                  <a:srgbClr val="FFFF00"/>
                </a:solidFill>
              </a:rPr>
              <a:t># Specify the width and height of a single thumbnail.</a:t>
            </a:r>
          </a:p>
          <a:p>
            <a:pPr lvl="0">
              <a:spcBef>
                <a:spcPts val="0"/>
              </a:spcBef>
              <a:buClr>
                <a:schemeClr val="dk1"/>
              </a:buClr>
              <a:buFont typeface="Arial"/>
              <a:buNone/>
            </a:pPr>
            <a:r>
              <a:rPr lang="en">
                <a:solidFill>
                  <a:srgbClr val="FFFF00"/>
                </a:solidFill>
              </a:rPr>
              <a:t>embedding_config.sprite.single_image_dim.extend([28, 28])</a:t>
            </a:r>
          </a:p>
          <a:p>
            <a:pPr lvl="0">
              <a:spcBef>
                <a:spcPts val="0"/>
              </a:spcBef>
              <a:buNone/>
            </a:pPr>
            <a:r>
              <a:rPr lang="en">
                <a:solidFill>
                  <a:srgbClr val="FFFF00"/>
                </a:solidFill>
              </a:rPr>
              <a:t>tf.contrib.tensorboard.plugins.projector.visualize_embeddings(writer, config)</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Shape 58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Implement visualizer (4)</a:t>
            </a:r>
          </a:p>
        </p:txBody>
      </p:sp>
      <p:sp>
        <p:nvSpPr>
          <p:cNvPr id="588" name="Shape 588"/>
          <p:cNvSpPr txBox="1"/>
          <p:nvPr/>
        </p:nvSpPr>
        <p:spPr>
          <a:xfrm>
            <a:off x="478800" y="3052000"/>
            <a:ext cx="8186400" cy="2001300"/>
          </a:xfrm>
          <a:prstGeom prst="rect">
            <a:avLst/>
          </a:prstGeom>
          <a:solidFill>
            <a:srgbClr val="000000"/>
          </a:solidFill>
          <a:ln>
            <a:noFill/>
          </a:ln>
        </p:spPr>
        <p:txBody>
          <a:bodyPr anchorCtr="0" anchor="t" bIns="91425" lIns="91425" rIns="91425" tIns="91425">
            <a:noAutofit/>
          </a:bodyPr>
          <a:lstStyle/>
          <a:p>
            <a:pPr lvl="0">
              <a:spcBef>
                <a:spcPts val="0"/>
              </a:spcBef>
              <a:buClr>
                <a:schemeClr val="dk1"/>
              </a:buClr>
              <a:buFont typeface="Arial"/>
              <a:buNone/>
            </a:pPr>
            <a:r>
              <a:rPr lang="en">
                <a:solidFill>
                  <a:srgbClr val="B7B7B7"/>
                </a:solidFill>
              </a:rPr>
              <a:t># Do the training.</a:t>
            </a:r>
          </a:p>
          <a:p>
            <a:pPr lvl="0">
              <a:spcBef>
                <a:spcPts val="0"/>
              </a:spcBef>
              <a:buNone/>
            </a:pPr>
            <a:r>
              <a:rPr lang="en">
                <a:solidFill>
                  <a:srgbClr val="B7B7B7"/>
                </a:solidFill>
              </a:rPr>
              <a:t>for i in range(1100):</a:t>
            </a:r>
          </a:p>
          <a:p>
            <a:pPr lvl="0">
              <a:spcBef>
                <a:spcPts val="0"/>
              </a:spcBef>
              <a:buNone/>
            </a:pPr>
            <a:r>
              <a:rPr lang="en">
                <a:solidFill>
                  <a:srgbClr val="B7B7B7"/>
                </a:solidFill>
              </a:rPr>
              <a:t>    ...</a:t>
            </a:r>
          </a:p>
          <a:p>
            <a:pPr lvl="0">
              <a:spcBef>
                <a:spcPts val="0"/>
              </a:spcBef>
              <a:buClr>
                <a:schemeClr val="dk1"/>
              </a:buClr>
              <a:buFont typeface="Arial"/>
              <a:buNone/>
            </a:pPr>
            <a:r>
              <a:rPr lang="en">
                <a:solidFill>
                  <a:srgbClr val="FFFF00"/>
                </a:solidFill>
              </a:rPr>
              <a:t>    if i % 500 == 0:</a:t>
            </a:r>
          </a:p>
          <a:p>
            <a:pPr lvl="0">
              <a:spcBef>
                <a:spcPts val="0"/>
              </a:spcBef>
              <a:buClr>
                <a:schemeClr val="dk1"/>
              </a:buClr>
              <a:buFont typeface="Arial"/>
              <a:buNone/>
            </a:pPr>
            <a:r>
              <a:rPr lang="en">
                <a:solidFill>
                  <a:srgbClr val="FFFF00"/>
                </a:solidFill>
              </a:rPr>
              <a:t>        	sess.run(assignment, feed_dict={x: mnist.test.images[:1024], y_: mnist.test.labels[:1024], keep_prob: 1.0})</a:t>
            </a:r>
          </a:p>
          <a:p>
            <a:pPr lvl="0">
              <a:spcBef>
                <a:spcPts val="0"/>
              </a:spcBef>
              <a:buClr>
                <a:schemeClr val="dk1"/>
              </a:buClr>
              <a:buFont typeface="Arial"/>
              <a:buNone/>
            </a:pPr>
            <a:r>
              <a:rPr lang="en">
                <a:solidFill>
                  <a:srgbClr val="FFFF00"/>
                </a:solidFill>
              </a:rPr>
              <a:t>        	saver.save(sess, os.path.join(LOGDIR, "model.ckpt"), i)</a:t>
            </a:r>
          </a:p>
          <a:p>
            <a:pPr lvl="0">
              <a:spcBef>
                <a:spcPts val="0"/>
              </a:spcBef>
              <a:buClr>
                <a:schemeClr val="dk1"/>
              </a:buClr>
              <a:buFont typeface="Arial"/>
              <a:buNone/>
            </a:pPr>
            <a:r>
              <a:rPr lang="en">
                <a:solidFill>
                  <a:srgbClr val="FFFFFF"/>
                </a:solidFill>
              </a:rPr>
              <a:t> </a:t>
            </a:r>
          </a:p>
          <a:p>
            <a:pPr lvl="0" rtl="0">
              <a:spcBef>
                <a:spcPts val="0"/>
              </a:spcBef>
              <a:buNone/>
            </a:pPr>
            <a:r>
              <a:t/>
            </a:r>
            <a:endParaRPr>
              <a:solidFill>
                <a:srgbClr val="FFFFFF"/>
              </a:solidFill>
            </a:endParaRPr>
          </a:p>
        </p:txBody>
      </p:sp>
      <p:sp>
        <p:nvSpPr>
          <p:cNvPr id="589" name="Shape 589"/>
          <p:cNvSpPr txBox="1"/>
          <p:nvPr>
            <p:ph idx="1" type="body"/>
          </p:nvPr>
        </p:nvSpPr>
        <p:spPr>
          <a:xfrm>
            <a:off x="311700" y="1152475"/>
            <a:ext cx="8520600" cy="1522500"/>
          </a:xfrm>
          <a:prstGeom prst="rect">
            <a:avLst/>
          </a:prstGeom>
        </p:spPr>
        <p:txBody>
          <a:bodyPr anchorCtr="0" anchor="t" bIns="91425" lIns="91425" rIns="91425" tIns="91425">
            <a:noAutofit/>
          </a:bodyPr>
          <a:lstStyle/>
          <a:p>
            <a:pPr indent="-228600" lvl="0" marL="457200">
              <a:spcBef>
                <a:spcPts val="0"/>
              </a:spcBef>
            </a:pPr>
            <a:r>
              <a:rPr i="1" lang="en"/>
              <a:t>See #16 in hand-out</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Shape 594"/>
          <p:cNvSpPr txBox="1"/>
          <p:nvPr>
            <p:ph type="title"/>
          </p:nvPr>
        </p:nvSpPr>
        <p:spPr>
          <a:xfrm>
            <a:off x="311700" y="2150850"/>
            <a:ext cx="8520600" cy="841800"/>
          </a:xfrm>
          <a:prstGeom prst="rect">
            <a:avLst/>
          </a:prstGeom>
        </p:spPr>
        <p:txBody>
          <a:bodyPr anchorCtr="0" anchor="ctr" bIns="91425" lIns="91425" rIns="91425" tIns="91425">
            <a:noAutofit/>
          </a:bodyPr>
          <a:lstStyle/>
          <a:p>
            <a:pPr lvl="0" rtl="0">
              <a:spcBef>
                <a:spcPts val="0"/>
              </a:spcBef>
              <a:buNone/>
            </a:pPr>
            <a:r>
              <a:rPr lang="en"/>
              <a:t>11. Summary</a:t>
            </a:r>
          </a:p>
        </p:txBody>
      </p:sp>
      <p:pic>
        <p:nvPicPr>
          <p:cNvPr descr="TF_logo_2.jpg" id="595" name="Shape 595"/>
          <p:cNvPicPr preferRelativeResize="0"/>
          <p:nvPr/>
        </p:nvPicPr>
        <p:blipFill>
          <a:blip r:embed="rId3">
            <a:alphaModFix/>
          </a:blip>
          <a:stretch>
            <a:fillRect/>
          </a:stretch>
        </p:blipFill>
        <p:spPr>
          <a:xfrm>
            <a:off x="6483487" y="0"/>
            <a:ext cx="2660523" cy="1496549"/>
          </a:xfrm>
          <a:prstGeom prst="rect">
            <a:avLst/>
          </a:prstGeom>
          <a:noFill/>
          <a:ln>
            <a:noFill/>
          </a:ln>
        </p:spPr>
      </p:pic>
      <p:pic>
        <p:nvPicPr>
          <p:cNvPr descr="CBF_logo.png" id="596" name="Shape 596"/>
          <p:cNvPicPr preferRelativeResize="0"/>
          <p:nvPr/>
        </p:nvPicPr>
        <p:blipFill>
          <a:blip r:embed="rId4">
            <a:alphaModFix/>
          </a:blip>
          <a:stretch>
            <a:fillRect/>
          </a:stretch>
        </p:blipFill>
        <p:spPr>
          <a:xfrm>
            <a:off x="0" y="8"/>
            <a:ext cx="2566724" cy="14105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Shape 60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Recap</a:t>
            </a:r>
          </a:p>
        </p:txBody>
      </p:sp>
      <p:sp>
        <p:nvSpPr>
          <p:cNvPr id="602" name="Shape 60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TensorFlow community</a:t>
            </a:r>
          </a:p>
          <a:p>
            <a:pPr indent="-228600" lvl="0" marL="457200" rtl="0">
              <a:spcBef>
                <a:spcPts val="0"/>
              </a:spcBef>
            </a:pPr>
            <a:r>
              <a:rPr lang="en"/>
              <a:t>Programming concepts:  </a:t>
            </a:r>
          </a:p>
          <a:p>
            <a:pPr indent="-228600" lvl="1" marL="914400" rtl="0">
              <a:spcBef>
                <a:spcPts val="0"/>
              </a:spcBef>
            </a:pPr>
            <a:r>
              <a:rPr lang="en"/>
              <a:t>graph, tensor, node, operation</a:t>
            </a:r>
          </a:p>
          <a:p>
            <a:pPr indent="-228600" lvl="0" marL="457200" rtl="0">
              <a:spcBef>
                <a:spcPts val="0"/>
              </a:spcBef>
            </a:pPr>
            <a:r>
              <a:rPr lang="en"/>
              <a:t>MNIST:</a:t>
            </a:r>
          </a:p>
          <a:p>
            <a:pPr indent="-228600" lvl="1" marL="914400" rtl="0">
              <a:spcBef>
                <a:spcPts val="0"/>
              </a:spcBef>
            </a:pPr>
            <a:r>
              <a:rPr lang="en"/>
              <a:t>Simple model:  regression</a:t>
            </a:r>
          </a:p>
          <a:p>
            <a:pPr indent="-228600" lvl="1" marL="914400" rtl="0">
              <a:spcBef>
                <a:spcPts val="0"/>
              </a:spcBef>
            </a:pPr>
            <a:r>
              <a:rPr lang="en"/>
              <a:t>Complex model: convolution</a:t>
            </a:r>
          </a:p>
          <a:p>
            <a:pPr indent="-228600" lvl="0" marL="457200" rtl="0">
              <a:spcBef>
                <a:spcPts val="0"/>
              </a:spcBef>
            </a:pPr>
            <a:r>
              <a:rPr lang="en"/>
              <a:t>Tools:</a:t>
            </a:r>
          </a:p>
          <a:p>
            <a:pPr indent="-228600" lvl="1" marL="914400" rtl="0">
              <a:spcBef>
                <a:spcPts val="0"/>
              </a:spcBef>
            </a:pPr>
            <a:r>
              <a:rPr lang="en"/>
              <a:t>Debugger</a:t>
            </a:r>
          </a:p>
          <a:p>
            <a:pPr indent="-228600" lvl="1" marL="914400">
              <a:spcBef>
                <a:spcPts val="0"/>
              </a:spcBef>
            </a:pPr>
            <a:r>
              <a:rPr lang="en"/>
              <a:t>Tensorboard</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6" name="Shape 606"/>
        <p:cNvGrpSpPr/>
        <p:nvPr/>
      </p:nvGrpSpPr>
      <p:grpSpPr>
        <a:xfrm>
          <a:off x="0" y="0"/>
          <a:ext cx="0" cy="0"/>
          <a:chOff x="0" y="0"/>
          <a:chExt cx="0" cy="0"/>
        </a:xfrm>
      </p:grpSpPr>
      <p:sp>
        <p:nvSpPr>
          <p:cNvPr id="607" name="Shape 60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Further study</a:t>
            </a:r>
          </a:p>
        </p:txBody>
      </p:sp>
      <p:sp>
        <p:nvSpPr>
          <p:cNvPr id="608" name="Shape 608"/>
          <p:cNvSpPr txBox="1"/>
          <p:nvPr>
            <p:ph idx="1" type="body"/>
          </p:nvPr>
        </p:nvSpPr>
        <p:spPr>
          <a:xfrm>
            <a:off x="311700" y="1152475"/>
            <a:ext cx="8520600" cy="3876600"/>
          </a:xfrm>
          <a:prstGeom prst="rect">
            <a:avLst/>
          </a:prstGeom>
        </p:spPr>
        <p:txBody>
          <a:bodyPr anchorCtr="0" anchor="t" bIns="91425" lIns="91425" rIns="91425" tIns="91425">
            <a:noAutofit/>
          </a:bodyPr>
          <a:lstStyle/>
          <a:p>
            <a:pPr lvl="0">
              <a:spcBef>
                <a:spcPts val="0"/>
              </a:spcBef>
              <a:buNone/>
            </a:pPr>
            <a:r>
              <a:rPr lang="en"/>
              <a:t>Cognitive AI classes:</a:t>
            </a:r>
            <a:br>
              <a:rPr lang="en"/>
            </a:br>
            <a:r>
              <a:rPr lang="en"/>
              <a:t>	</a:t>
            </a:r>
            <a:r>
              <a:rPr lang="en" u="sng">
                <a:solidFill>
                  <a:schemeClr val="hlink"/>
                </a:solidFill>
                <a:hlinkClick r:id="rId3"/>
              </a:rPr>
              <a:t>https://cognitiveclass.ai/</a:t>
            </a:r>
          </a:p>
          <a:p>
            <a:pPr indent="-228600" lvl="0" marL="457200" rtl="0">
              <a:spcBef>
                <a:spcPts val="0"/>
              </a:spcBef>
              <a:buAutoNum type="arabicPeriod"/>
            </a:pPr>
            <a:r>
              <a:rPr lang="en"/>
              <a:t>Deep Learning 101</a:t>
            </a:r>
          </a:p>
          <a:p>
            <a:pPr indent="-228600" lvl="0" marL="457200" rtl="0">
              <a:spcBef>
                <a:spcPts val="0"/>
              </a:spcBef>
              <a:buAutoNum type="arabicPeriod"/>
            </a:pPr>
            <a:r>
              <a:rPr lang="en"/>
              <a:t>Deep Learning with TensorFlow</a:t>
            </a:r>
          </a:p>
          <a:p>
            <a:pPr lvl="0" rtl="0">
              <a:spcBef>
                <a:spcPts val="0"/>
              </a:spcBef>
              <a:buNone/>
            </a:pPr>
            <a:r>
              <a:rPr lang="en"/>
              <a:t>Other problem domains:</a:t>
            </a:r>
          </a:p>
          <a:p>
            <a:pPr indent="-228600" lvl="0" marL="457200" rtl="0">
              <a:spcBef>
                <a:spcPts val="0"/>
              </a:spcBef>
            </a:pPr>
            <a:r>
              <a:rPr lang="en"/>
              <a:t>Speech to Text </a:t>
            </a:r>
            <a:r>
              <a:rPr lang="en" sz="1400"/>
              <a:t>(https://voice.mozilla.org/)</a:t>
            </a:r>
          </a:p>
          <a:p>
            <a:pPr indent="-228600" lvl="0" marL="457200" rtl="0">
              <a:spcBef>
                <a:spcPts val="0"/>
              </a:spcBef>
            </a:pPr>
            <a:r>
              <a:rPr lang="en"/>
              <a:t>Reading comprehension  </a:t>
            </a:r>
            <a:r>
              <a:rPr lang="en" sz="1400"/>
              <a:t>(https://github.com/allenai/deep_qa)</a:t>
            </a:r>
          </a:p>
          <a:p>
            <a:pPr indent="-228600" lvl="0" marL="457200" rtl="0">
              <a:spcBef>
                <a:spcPts val="0"/>
              </a:spcBef>
            </a:pPr>
            <a:r>
              <a:rPr lang="en"/>
              <a:t>Language Translation</a:t>
            </a:r>
          </a:p>
          <a:p>
            <a:pPr indent="-228600" lvl="0" marL="457200" rtl="0">
              <a:spcBef>
                <a:spcPts val="0"/>
              </a:spcBef>
            </a:pPr>
            <a:r>
              <a:rPr lang="en"/>
              <a:t>Self-driving car</a:t>
            </a:r>
          </a:p>
          <a:p>
            <a:pPr indent="-228600" lvl="0" marL="457200">
              <a:spcBef>
                <a:spcPts val="0"/>
              </a:spcBef>
            </a:pPr>
            <a:r>
              <a:rPr lang="en"/>
              <a:t>...</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2" name="Shape 612"/>
        <p:cNvGrpSpPr/>
        <p:nvPr/>
      </p:nvGrpSpPr>
      <p:grpSpPr>
        <a:xfrm>
          <a:off x="0" y="0"/>
          <a:ext cx="0" cy="0"/>
          <a:chOff x="0" y="0"/>
          <a:chExt cx="0" cy="0"/>
        </a:xfrm>
      </p:grpSpPr>
      <p:sp>
        <p:nvSpPr>
          <p:cNvPr id="613" name="Shape 613"/>
          <p:cNvSpPr txBox="1"/>
          <p:nvPr>
            <p:ph type="title"/>
          </p:nvPr>
        </p:nvSpPr>
        <p:spPr>
          <a:xfrm>
            <a:off x="311700" y="1846050"/>
            <a:ext cx="8520600" cy="841800"/>
          </a:xfrm>
          <a:prstGeom prst="rect">
            <a:avLst/>
          </a:prstGeom>
        </p:spPr>
        <p:txBody>
          <a:bodyPr anchorCtr="0" anchor="ctr" bIns="91425" lIns="91425" rIns="91425" tIns="91425">
            <a:noAutofit/>
          </a:bodyPr>
          <a:lstStyle/>
          <a:p>
            <a:pPr lvl="0" rtl="0">
              <a:spcBef>
                <a:spcPts val="0"/>
              </a:spcBef>
              <a:buNone/>
            </a:pPr>
            <a:r>
              <a:rPr b="1" lang="en"/>
              <a:t>Thank You</a:t>
            </a:r>
          </a:p>
        </p:txBody>
      </p:sp>
      <p:pic>
        <p:nvPicPr>
          <p:cNvPr descr="TF_logo_2.jpg" id="614" name="Shape 614"/>
          <p:cNvPicPr preferRelativeResize="0"/>
          <p:nvPr/>
        </p:nvPicPr>
        <p:blipFill>
          <a:blip r:embed="rId3">
            <a:alphaModFix/>
          </a:blip>
          <a:stretch>
            <a:fillRect/>
          </a:stretch>
        </p:blipFill>
        <p:spPr>
          <a:xfrm>
            <a:off x="6483487" y="0"/>
            <a:ext cx="2660523" cy="1496549"/>
          </a:xfrm>
          <a:prstGeom prst="rect">
            <a:avLst/>
          </a:prstGeom>
          <a:noFill/>
          <a:ln>
            <a:noFill/>
          </a:ln>
        </p:spPr>
      </p:pic>
      <p:pic>
        <p:nvPicPr>
          <p:cNvPr descr="CBF_logo.png" id="615" name="Shape 615"/>
          <p:cNvPicPr preferRelativeResize="0"/>
          <p:nvPr/>
        </p:nvPicPr>
        <p:blipFill>
          <a:blip r:embed="rId4">
            <a:alphaModFix/>
          </a:blip>
          <a:stretch>
            <a:fillRect/>
          </a:stretch>
        </p:blipFill>
        <p:spPr>
          <a:xfrm>
            <a:off x="0" y="8"/>
            <a:ext cx="2566724" cy="1410500"/>
          </a:xfrm>
          <a:prstGeom prst="rect">
            <a:avLst/>
          </a:prstGeom>
          <a:noFill/>
          <a:ln>
            <a:noFill/>
          </a:ln>
        </p:spPr>
      </p:pic>
      <p:sp>
        <p:nvSpPr>
          <p:cNvPr id="616" name="Shape 616"/>
          <p:cNvSpPr txBox="1"/>
          <p:nvPr/>
        </p:nvSpPr>
        <p:spPr>
          <a:xfrm>
            <a:off x="311700" y="2992650"/>
            <a:ext cx="8520600" cy="1656900"/>
          </a:xfrm>
          <a:prstGeom prst="rect">
            <a:avLst/>
          </a:prstGeom>
          <a:noFill/>
          <a:ln>
            <a:noFill/>
          </a:ln>
        </p:spPr>
        <p:txBody>
          <a:bodyPr anchorCtr="0" anchor="t" bIns="91425" lIns="91425" rIns="91425" tIns="91425">
            <a:noAutofit/>
          </a:bodyPr>
          <a:lstStyle/>
          <a:p>
            <a:pPr lvl="0" rtl="0" algn="ctr">
              <a:spcBef>
                <a:spcPts val="0"/>
              </a:spcBef>
              <a:buNone/>
            </a:pPr>
            <a:r>
              <a:rPr lang="en" sz="2800">
                <a:solidFill>
                  <a:srgbClr val="595959"/>
                </a:solidFill>
              </a:rPr>
              <a:t>Ton Ngo      Paul Van Eck      Winnie Tsang</a:t>
            </a:r>
          </a:p>
          <a:p>
            <a:pPr lvl="0" rtl="0">
              <a:spcBef>
                <a:spcPts val="0"/>
              </a:spcBef>
              <a:buNone/>
            </a:pPr>
            <a:r>
              <a:rPr lang="en" sz="1800">
                <a:solidFill>
                  <a:srgbClr val="595959"/>
                </a:solidFill>
              </a:rPr>
              <a:t>           </a:t>
            </a:r>
            <a:r>
              <a:rPr lang="en" sz="1800" u="sng">
                <a:solidFill>
                  <a:schemeClr val="hlink"/>
                </a:solidFill>
                <a:hlinkClick r:id="rId5"/>
              </a:rPr>
              <a:t>ton@us.ibm.com</a:t>
            </a:r>
            <a:r>
              <a:rPr lang="en" sz="1800">
                <a:solidFill>
                  <a:srgbClr val="595959"/>
                </a:solidFill>
              </a:rPr>
              <a:t>     </a:t>
            </a:r>
            <a:r>
              <a:rPr lang="en" sz="1800" u="sng">
                <a:solidFill>
                  <a:schemeClr val="hlink"/>
                </a:solidFill>
                <a:hlinkClick r:id="rId6"/>
              </a:rPr>
              <a:t>pvaneck@us.ibm.com</a:t>
            </a:r>
            <a:r>
              <a:rPr lang="en" sz="1800">
                <a:solidFill>
                  <a:srgbClr val="595959"/>
                </a:solidFill>
              </a:rPr>
              <a:t>    </a:t>
            </a:r>
            <a:r>
              <a:rPr lang="en" sz="1800">
                <a:solidFill>
                  <a:srgbClr val="595959"/>
                </a:solidFill>
              </a:rPr>
              <a:t>   </a:t>
            </a:r>
            <a:r>
              <a:rPr lang="en" sz="1800" u="sng">
                <a:solidFill>
                  <a:schemeClr val="hlink"/>
                </a:solidFill>
                <a:hlinkClick r:id="rId7"/>
              </a:rPr>
              <a:t>wtsang@us.ibm.com</a:t>
            </a:r>
            <a:r>
              <a:rPr lang="en" sz="1800">
                <a:solidFill>
                  <a:srgbClr val="595959"/>
                </a:solidFill>
              </a:rPr>
              <a:t> </a:t>
            </a:r>
          </a:p>
          <a:p>
            <a:pPr lvl="0" rtl="0" algn="ctr">
              <a:spcBef>
                <a:spcPts val="0"/>
              </a:spcBef>
              <a:buNone/>
            </a:pPr>
            <a:r>
              <a:t/>
            </a:r>
            <a:endParaRPr sz="2400">
              <a:solidFill>
                <a:srgbClr val="595959"/>
              </a:solidFill>
            </a:endParaRPr>
          </a:p>
          <a:p>
            <a:pPr lvl="0" rtl="0" algn="ctr">
              <a:spcBef>
                <a:spcPts val="0"/>
              </a:spcBef>
              <a:buNone/>
            </a:pPr>
            <a:r>
              <a:rPr lang="en" sz="2400">
                <a:solidFill>
                  <a:srgbClr val="595959"/>
                </a:solidFill>
              </a:rPr>
              <a:t>IBM Cognitive OpenTech Group</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Github Activity </a:t>
            </a:r>
            <a:r>
              <a:rPr lang="en" sz="1400"/>
              <a:t>(source TensorFlow Dev Summit 2017)</a:t>
            </a:r>
          </a:p>
        </p:txBody>
      </p:sp>
      <p:pic>
        <p:nvPicPr>
          <p:cNvPr descr="TF_github_stats.jpg" id="100" name="Shape 100"/>
          <p:cNvPicPr preferRelativeResize="0"/>
          <p:nvPr/>
        </p:nvPicPr>
        <p:blipFill>
          <a:blip r:embed="rId3">
            <a:alphaModFix/>
          </a:blip>
          <a:stretch>
            <a:fillRect/>
          </a:stretch>
        </p:blipFill>
        <p:spPr>
          <a:xfrm>
            <a:off x="426375" y="1093925"/>
            <a:ext cx="7635016"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Download &amp; install trend</a:t>
            </a:r>
          </a:p>
        </p:txBody>
      </p:sp>
      <p:pic>
        <p:nvPicPr>
          <p:cNvPr descr="DL Install interest.png" id="106" name="Shape 106"/>
          <p:cNvPicPr preferRelativeResize="0"/>
          <p:nvPr/>
        </p:nvPicPr>
        <p:blipFill>
          <a:blip r:embed="rId3">
            <a:alphaModFix/>
          </a:blip>
          <a:stretch>
            <a:fillRect/>
          </a:stretch>
        </p:blipFill>
        <p:spPr>
          <a:xfrm>
            <a:off x="1044650" y="1017725"/>
            <a:ext cx="7054700" cy="4102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