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3" r:id="rId2"/>
  </p:sldMasterIdLst>
  <p:notesMasterIdLst>
    <p:notesMasterId r:id="rId32"/>
  </p:notesMasterIdLst>
  <p:sldIdLst>
    <p:sldId id="257" r:id="rId3"/>
    <p:sldId id="261" r:id="rId4"/>
    <p:sldId id="320" r:id="rId5"/>
    <p:sldId id="268" r:id="rId6"/>
    <p:sldId id="291" r:id="rId7"/>
    <p:sldId id="321" r:id="rId8"/>
    <p:sldId id="322" r:id="rId9"/>
    <p:sldId id="328" r:id="rId10"/>
    <p:sldId id="275" r:id="rId11"/>
    <p:sldId id="298" r:id="rId12"/>
    <p:sldId id="300" r:id="rId13"/>
    <p:sldId id="277" r:id="rId14"/>
    <p:sldId id="303" r:id="rId15"/>
    <p:sldId id="304" r:id="rId16"/>
    <p:sldId id="307" r:id="rId17"/>
    <p:sldId id="299" r:id="rId18"/>
    <p:sldId id="308" r:id="rId19"/>
    <p:sldId id="309" r:id="rId20"/>
    <p:sldId id="311" r:id="rId21"/>
    <p:sldId id="324" r:id="rId22"/>
    <p:sldId id="312" r:id="rId23"/>
    <p:sldId id="313" r:id="rId24"/>
    <p:sldId id="282" r:id="rId25"/>
    <p:sldId id="283" r:id="rId26"/>
    <p:sldId id="314" r:id="rId27"/>
    <p:sldId id="315" r:id="rId28"/>
    <p:sldId id="316" r:id="rId29"/>
    <p:sldId id="325" r:id="rId30"/>
    <p:sldId id="29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F3D"/>
    <a:srgbClr val="F6B4B4"/>
    <a:srgbClr val="EB4F4F"/>
    <a:srgbClr val="BDFAFF"/>
    <a:srgbClr val="00C9DE"/>
    <a:srgbClr val="00BED2"/>
    <a:srgbClr val="E5FDFF"/>
    <a:srgbClr val="8DE3A1"/>
    <a:srgbClr val="F3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26" autoAdjust="0"/>
  </p:normalViewPr>
  <p:slideViewPr>
    <p:cSldViewPr>
      <p:cViewPr>
        <p:scale>
          <a:sx n="105" d="100"/>
          <a:sy n="105" d="100"/>
        </p:scale>
        <p:origin x="-20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12802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B3E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0" y="4584925"/>
            <a:ext cx="9144000" cy="550200"/>
          </a:xfrm>
          <a:prstGeom prst="rect">
            <a:avLst/>
          </a:prstGeom>
          <a:solidFill>
            <a:srgbClr val="00A18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78900" y="414473"/>
            <a:ext cx="6883800" cy="1500899"/>
          </a:xfrm>
          <a:prstGeom prst="rect">
            <a:avLst/>
          </a:prstGeom>
          <a:noFill/>
        </p:spPr>
        <p:txBody>
          <a:bodyPr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B400"/>
              </a:buClr>
              <a:buSzPct val="100000"/>
              <a:buNone/>
              <a:defRPr sz="4200">
                <a:solidFill>
                  <a:srgbClr val="F4B400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  <a:noFill/>
        </p:spPr>
        <p:txBody>
          <a:bodyPr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sz="2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FFFFFF"/>
                </a:solidFill>
              </a:rPr>
              <a:t>‹#›</a:t>
            </a:fld>
            <a:endParaRPr lang="en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446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475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65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72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9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87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1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000"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5254-20D4-45A1-975A-5EF5D8F4A58C}" type="datetimeFigureOut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A6CA-C1BC-4D17-AE32-97BC617D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a/40943207/508819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StreetSweepR/blob/master/StSwp.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Code.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github.com/leerssej/GeoCodeR/blob/master/GeoCode.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erssej/GeoCodeR/blob/master/GeoMatrix.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leerssej/GeoCodeR/blob/master/GeoCode.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ormatica.com/content/dam/informatica-com/global/amer/us/collateral/brochure/enable-business-agility-mdm-tech_brochure_7159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leerssej/SiteScrubR/blob/master/SiteNameScrub.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irkoyot.com/googs-placecoder/" TargetMode="External"/><Relationship Id="rId2" Type="http://schemas.openxmlformats.org/officeDocument/2006/relationships/hyperlink" Target="https://developers.google.com/places/place-id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378900" y="438150"/>
            <a:ext cx="6883800" cy="150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Master Data Management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in R/tidyverse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378900" y="2056412"/>
            <a:ext cx="6883800" cy="55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Introduction </a:t>
            </a:r>
            <a:r>
              <a:rPr lang="en" dirty="0" smtClean="0"/>
              <a:t>to Methods and Pipeline Format</a:t>
            </a:r>
            <a:endParaRPr lang="en" dirty="0"/>
          </a:p>
          <a:p>
            <a:pPr lvl="0">
              <a:spcBef>
                <a:spcPts val="0"/>
              </a:spcBef>
              <a:buNone/>
            </a:pPr>
            <a:r>
              <a:rPr lang="en" dirty="0"/>
              <a:t>December </a:t>
            </a:r>
            <a:r>
              <a:rPr lang="en" dirty="0" smtClean="0"/>
              <a:t>23, </a:t>
            </a:r>
            <a:r>
              <a:rPr lang="en" dirty="0"/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Evaluating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22425" y="984150"/>
            <a:ext cx="49401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Address </a:t>
            </a:r>
            <a:r>
              <a:rPr lang="en" i="1" dirty="0"/>
              <a:t>return rate </a:t>
            </a:r>
            <a:r>
              <a:rPr lang="en" i="1" dirty="0" smtClean="0"/>
              <a:t>and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 </a:t>
            </a:r>
            <a:r>
              <a:rPr lang="en" i="1" dirty="0" smtClean="0"/>
              <a:t>   precision is variable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457200" lvl="0">
              <a:spcAft>
                <a:spcPts val="0"/>
              </a:spcAft>
            </a:pPr>
            <a:r>
              <a:rPr lang="e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Analyze weakest areas </a:t>
            </a:r>
            <a:r>
              <a:rPr lang="e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Group </a:t>
            </a:r>
            <a:r>
              <a:rPr lang="en" dirty="0"/>
              <a:t>into linguistic </a:t>
            </a:r>
            <a:r>
              <a:rPr lang="en" dirty="0" smtClean="0"/>
              <a:t>clusters</a:t>
            </a:r>
          </a:p>
          <a:p>
            <a:pPr marL="800100" lvl="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smtClean="0"/>
              <a:t>Target greatest impacts first</a:t>
            </a:r>
            <a:endParaRPr lang="e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4416"/>
            <a:ext cx="2746848" cy="482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09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the Data – SQL into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918300" cy="3416400"/>
          </a:xfrm>
        </p:spPr>
        <p:txBody>
          <a:bodyPr/>
          <a:lstStyle/>
          <a:p>
            <a:pPr marL="0" algn="l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Bring the data in to a manipulation friendly environment.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Stir it around,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take samples </a:t>
            </a:r>
          </a:p>
          <a:p>
            <a:pPr marL="301752" lvl="1" indent="320040" algn="just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perform assays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819150"/>
            <a:ext cx="30226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77200" y="1047750"/>
            <a:ext cx="3048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4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Spurring on 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93825" y="863550"/>
            <a:ext cx="5092575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2500 query limit per day </a:t>
            </a:r>
            <a:r>
              <a:rPr lang="en" i="1" dirty="0" smtClean="0"/>
              <a:t>               			per IP </a:t>
            </a:r>
            <a:r>
              <a:rPr lang="en" i="1" dirty="0"/>
              <a:t>address</a:t>
            </a:r>
          </a:p>
          <a:p>
            <a:pPr marL="914400" lvl="0" indent="-228600" rtl="0">
              <a:spcBef>
                <a:spcPts val="0"/>
              </a:spcBef>
            </a:pPr>
            <a:r>
              <a:rPr lang="en" sz="2300" dirty="0"/>
              <a:t>Build modules, practice GitHub, bring in more laptops, wrangle back together</a:t>
            </a:r>
            <a:r>
              <a:rPr lang="en" sz="1700" dirty="0"/>
              <a:t> </a:t>
            </a:r>
            <a:r>
              <a:rPr lang="en" sz="1300" dirty="0"/>
              <a:t>(or now, </a:t>
            </a:r>
            <a:r>
              <a:rPr lang="en" sz="1400" u="sng" dirty="0">
                <a:solidFill>
                  <a:schemeClr val="hlink"/>
                </a:solidFill>
                <a:hlinkClick r:id="rId3"/>
              </a:rPr>
              <a:t>Glob</a:t>
            </a:r>
            <a:r>
              <a:rPr lang="en" sz="1400" dirty="0"/>
              <a:t>), add in more Raspberry PI’s</a:t>
            </a:r>
            <a:r>
              <a:rPr lang="en" sz="1400" dirty="0" smtClean="0"/>
              <a:t>?</a:t>
            </a:r>
            <a:endParaRPr lang="en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66750"/>
            <a:ext cx="2997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077200" y="272415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654675" y="-153100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4729"/>
            <a:ext cx="6629400" cy="341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the GeoCodeR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762000" y="863550"/>
            <a:ext cx="9296400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 Improve the </a:t>
            </a:r>
            <a:r>
              <a:rPr lang="en" dirty="0"/>
              <a:t>address </a:t>
            </a:r>
            <a:r>
              <a:rPr lang="en" dirty="0" smtClean="0"/>
              <a:t>data fed into the GeoCoder 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3879236" y="1876011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6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Improve the Street Address Data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1295400" y="810956"/>
            <a:ext cx="4641236" cy="1708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485900" lvl="0" algn="l" rtl="0">
              <a:spcBef>
                <a:spcPts val="0"/>
              </a:spcBef>
            </a:pPr>
            <a:r>
              <a:rPr lang="en" dirty="0" smtClean="0">
                <a:hlinkClick r:id="rId3"/>
              </a:rPr>
              <a:t>StSwpR() </a:t>
            </a:r>
            <a:endParaRPr lang="en" dirty="0" smtClean="0"/>
          </a:p>
          <a:p>
            <a:pPr marL="1184148" lvl="1"/>
            <a:r>
              <a:rPr lang="en" dirty="0" smtClean="0"/>
              <a:t>	Cleanse </a:t>
            </a:r>
            <a:r>
              <a:rPr lang="en" dirty="0"/>
              <a:t>&amp; </a:t>
            </a:r>
            <a:r>
              <a:rPr lang="en" dirty="0" smtClean="0"/>
              <a:t>	Standardize </a:t>
            </a:r>
            <a:r>
              <a:rPr lang="en" dirty="0"/>
              <a:t>address </a:t>
            </a:r>
            <a:r>
              <a:rPr lang="en" dirty="0" smtClean="0"/>
              <a:t>data</a:t>
            </a:r>
            <a:endParaRPr lang="en" u="sng" dirty="0">
              <a:solidFill>
                <a:schemeClr val="hlink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24" t="7912" r="35431" b="56250"/>
          <a:stretch/>
        </p:blipFill>
        <p:spPr bwMode="auto">
          <a:xfrm>
            <a:off x="1427584" y="2642152"/>
            <a:ext cx="1468016" cy="122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826125" y="2327275"/>
            <a:ext cx="406400" cy="1504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17"/>
          <a:stretch/>
        </p:blipFill>
        <p:spPr bwMode="auto">
          <a:xfrm>
            <a:off x="3733800" y="1123950"/>
            <a:ext cx="5280991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 rot="5400000">
            <a:off x="2835275" y="3597274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GeoCodeR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5029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NEA_assembler</a:t>
            </a:r>
            <a:endParaRPr lang="en" u="sng" dirty="0" smtClean="0">
              <a:solidFill>
                <a:schemeClr val="accent5"/>
              </a:solidFill>
              <a:hlinkClick r:id="rId3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17690"/>
            <a:ext cx="7522583" cy="344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0" t="3566" r="24132" b="45277"/>
          <a:stretch/>
        </p:blipFill>
        <p:spPr bwMode="auto">
          <a:xfrm>
            <a:off x="5715000" y="243438"/>
            <a:ext cx="904775" cy="183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89"/>
          <a:stretch/>
        </p:blipFill>
        <p:spPr bwMode="auto">
          <a:xfrm>
            <a:off x="1600200" y="2266950"/>
            <a:ext cx="7439024" cy="269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Improving </a:t>
            </a:r>
            <a:r>
              <a:rPr lang="en" dirty="0"/>
              <a:t>the </a:t>
            </a:r>
            <a:r>
              <a:rPr lang="en" dirty="0" smtClean="0"/>
              <a:t>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457200" y="755550"/>
            <a:ext cx="9448800" cy="234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algn="l"/>
            <a:r>
              <a:rPr lang="en" u="sng" dirty="0" smtClean="0">
                <a:solidFill>
                  <a:schemeClr val="hlink"/>
                </a:solidFill>
              </a:rPr>
              <a:t>ConcatAssembleR</a:t>
            </a:r>
            <a:endParaRPr lang="en" dirty="0" smtClean="0"/>
          </a:p>
          <a:p>
            <a:pPr marL="1485900" lvl="0" indent="-342900" algn="l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Resculpt concatenation formats</a:t>
            </a:r>
            <a:endParaRPr lang="en" u="sng" dirty="0" smtClean="0">
              <a:solidFill>
                <a:schemeClr val="hlink"/>
              </a:solidFill>
              <a:hlinkClick r:id="rId4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9" t="25704" r="2843" b="34028"/>
          <a:stretch/>
        </p:blipFill>
        <p:spPr bwMode="auto">
          <a:xfrm>
            <a:off x="6553200" y="742950"/>
            <a:ext cx="1386039" cy="137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5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Best of the GeoCode Results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609600" y="755550"/>
            <a:ext cx="66294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LineageR</a:t>
            </a:r>
          </a:p>
          <a:p>
            <a:pPr marL="1143000" lvl="0" algn="l" rtl="0">
              <a:spcBef>
                <a:spcPts val="0"/>
              </a:spcBef>
            </a:pPr>
            <a:r>
              <a:rPr lang="en" dirty="0">
                <a:solidFill>
                  <a:schemeClr val="accent5"/>
                </a:solidFill>
              </a:rPr>
              <a:t>	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Tracking data origins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</a:rPr>
              <a:t>GeoRectifyR</a:t>
            </a:r>
          </a:p>
          <a:p>
            <a:pPr marL="1143000" lvl="0" algn="l"/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	Selecting most precise &amp; similar 	addresses (by String Distances)</a:t>
            </a:r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algn="l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654675" y="1606581"/>
            <a:ext cx="4064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235875" y="873425"/>
            <a:ext cx="672499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5901088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943600" y="133350"/>
            <a:ext cx="2133600" cy="2209800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6124575" y="3381375"/>
            <a:ext cx="1990725" cy="1593923"/>
          </a:xfrm>
          <a:custGeom>
            <a:avLst/>
            <a:gdLst>
              <a:gd name="connsiteX0" fmla="*/ 666750 w 1990725"/>
              <a:gd name="connsiteY0" fmla="*/ 431873 h 1593923"/>
              <a:gd name="connsiteX1" fmla="*/ 666750 w 1990725"/>
              <a:gd name="connsiteY1" fmla="*/ 431873 h 1593923"/>
              <a:gd name="connsiteX2" fmla="*/ 676275 w 1990725"/>
              <a:gd name="connsiteY2" fmla="*/ 457273 h 1593923"/>
              <a:gd name="connsiteX3" fmla="*/ 682625 w 1990725"/>
              <a:gd name="connsiteY3" fmla="*/ 469973 h 1593923"/>
              <a:gd name="connsiteX4" fmla="*/ 676275 w 1990725"/>
              <a:gd name="connsiteY4" fmla="*/ 504898 h 1593923"/>
              <a:gd name="connsiteX5" fmla="*/ 682625 w 1990725"/>
              <a:gd name="connsiteY5" fmla="*/ 660473 h 1593923"/>
              <a:gd name="connsiteX6" fmla="*/ 692150 w 1990725"/>
              <a:gd name="connsiteY6" fmla="*/ 682698 h 1593923"/>
              <a:gd name="connsiteX7" fmla="*/ 701675 w 1990725"/>
              <a:gd name="connsiteY7" fmla="*/ 685873 h 1593923"/>
              <a:gd name="connsiteX8" fmla="*/ 727075 w 1990725"/>
              <a:gd name="connsiteY8" fmla="*/ 701748 h 1593923"/>
              <a:gd name="connsiteX9" fmla="*/ 733425 w 1990725"/>
              <a:gd name="connsiteY9" fmla="*/ 711273 h 1593923"/>
              <a:gd name="connsiteX10" fmla="*/ 742950 w 1990725"/>
              <a:gd name="connsiteY10" fmla="*/ 714448 h 1593923"/>
              <a:gd name="connsiteX11" fmla="*/ 752475 w 1990725"/>
              <a:gd name="connsiteY11" fmla="*/ 720798 h 1593923"/>
              <a:gd name="connsiteX12" fmla="*/ 755650 w 1990725"/>
              <a:gd name="connsiteY12" fmla="*/ 733498 h 1593923"/>
              <a:gd name="connsiteX13" fmla="*/ 765175 w 1990725"/>
              <a:gd name="connsiteY13" fmla="*/ 730323 h 1593923"/>
              <a:gd name="connsiteX14" fmla="*/ 777875 w 1990725"/>
              <a:gd name="connsiteY14" fmla="*/ 708098 h 1593923"/>
              <a:gd name="connsiteX15" fmla="*/ 793750 w 1990725"/>
              <a:gd name="connsiteY15" fmla="*/ 704923 h 1593923"/>
              <a:gd name="connsiteX16" fmla="*/ 828675 w 1990725"/>
              <a:gd name="connsiteY16" fmla="*/ 711273 h 1593923"/>
              <a:gd name="connsiteX17" fmla="*/ 835025 w 1990725"/>
              <a:gd name="connsiteY17" fmla="*/ 720798 h 1593923"/>
              <a:gd name="connsiteX18" fmla="*/ 863600 w 1990725"/>
              <a:gd name="connsiteY18" fmla="*/ 736673 h 1593923"/>
              <a:gd name="connsiteX19" fmla="*/ 885825 w 1990725"/>
              <a:gd name="connsiteY19" fmla="*/ 746198 h 1593923"/>
              <a:gd name="connsiteX20" fmla="*/ 895350 w 1990725"/>
              <a:gd name="connsiteY20" fmla="*/ 752548 h 1593923"/>
              <a:gd name="connsiteX21" fmla="*/ 908050 w 1990725"/>
              <a:gd name="connsiteY21" fmla="*/ 739848 h 1593923"/>
              <a:gd name="connsiteX22" fmla="*/ 914400 w 1990725"/>
              <a:gd name="connsiteY22" fmla="*/ 727148 h 1593923"/>
              <a:gd name="connsiteX23" fmla="*/ 917575 w 1990725"/>
              <a:gd name="connsiteY23" fmla="*/ 708098 h 1593923"/>
              <a:gd name="connsiteX24" fmla="*/ 958850 w 1990725"/>
              <a:gd name="connsiteY24" fmla="*/ 704923 h 1593923"/>
              <a:gd name="connsiteX25" fmla="*/ 984250 w 1990725"/>
              <a:gd name="connsiteY25" fmla="*/ 698573 h 1593923"/>
              <a:gd name="connsiteX26" fmla="*/ 1006475 w 1990725"/>
              <a:gd name="connsiteY26" fmla="*/ 695398 h 1593923"/>
              <a:gd name="connsiteX27" fmla="*/ 1019175 w 1990725"/>
              <a:gd name="connsiteY27" fmla="*/ 689048 h 1593923"/>
              <a:gd name="connsiteX28" fmla="*/ 1028700 w 1990725"/>
              <a:gd name="connsiteY28" fmla="*/ 685873 h 1593923"/>
              <a:gd name="connsiteX29" fmla="*/ 1047750 w 1990725"/>
              <a:gd name="connsiteY29" fmla="*/ 676348 h 1593923"/>
              <a:gd name="connsiteX30" fmla="*/ 1050925 w 1990725"/>
              <a:gd name="connsiteY30" fmla="*/ 666823 h 1593923"/>
              <a:gd name="connsiteX31" fmla="*/ 1060450 w 1990725"/>
              <a:gd name="connsiteY31" fmla="*/ 657298 h 1593923"/>
              <a:gd name="connsiteX32" fmla="*/ 1066800 w 1990725"/>
              <a:gd name="connsiteY32" fmla="*/ 647773 h 1593923"/>
              <a:gd name="connsiteX33" fmla="*/ 1069975 w 1990725"/>
              <a:gd name="connsiteY33" fmla="*/ 628723 h 1593923"/>
              <a:gd name="connsiteX34" fmla="*/ 1076325 w 1990725"/>
              <a:gd name="connsiteY34" fmla="*/ 612848 h 1593923"/>
              <a:gd name="connsiteX35" fmla="*/ 1079500 w 1990725"/>
              <a:gd name="connsiteY35" fmla="*/ 603323 h 1593923"/>
              <a:gd name="connsiteX36" fmla="*/ 1073150 w 1990725"/>
              <a:gd name="connsiteY36" fmla="*/ 546173 h 1593923"/>
              <a:gd name="connsiteX37" fmla="*/ 1069975 w 1990725"/>
              <a:gd name="connsiteY37" fmla="*/ 558873 h 1593923"/>
              <a:gd name="connsiteX38" fmla="*/ 1063625 w 1990725"/>
              <a:gd name="connsiteY38" fmla="*/ 571573 h 1593923"/>
              <a:gd name="connsiteX39" fmla="*/ 1060450 w 1990725"/>
              <a:gd name="connsiteY39" fmla="*/ 581098 h 1593923"/>
              <a:gd name="connsiteX40" fmla="*/ 1066800 w 1990725"/>
              <a:gd name="connsiteY40" fmla="*/ 441398 h 1593923"/>
              <a:gd name="connsiteX41" fmla="*/ 1069975 w 1990725"/>
              <a:gd name="connsiteY41" fmla="*/ 431873 h 1593923"/>
              <a:gd name="connsiteX42" fmla="*/ 1108075 w 1990725"/>
              <a:gd name="connsiteY42" fmla="*/ 422348 h 1593923"/>
              <a:gd name="connsiteX43" fmla="*/ 1203325 w 1990725"/>
              <a:gd name="connsiteY43" fmla="*/ 415998 h 1593923"/>
              <a:gd name="connsiteX44" fmla="*/ 1228725 w 1990725"/>
              <a:gd name="connsiteY44" fmla="*/ 412823 h 1593923"/>
              <a:gd name="connsiteX45" fmla="*/ 1250950 w 1990725"/>
              <a:gd name="connsiteY45" fmla="*/ 406473 h 1593923"/>
              <a:gd name="connsiteX46" fmla="*/ 1273175 w 1990725"/>
              <a:gd name="connsiteY46" fmla="*/ 400123 h 1593923"/>
              <a:gd name="connsiteX47" fmla="*/ 1412875 w 1990725"/>
              <a:gd name="connsiteY47" fmla="*/ 390598 h 1593923"/>
              <a:gd name="connsiteX48" fmla="*/ 1492250 w 1990725"/>
              <a:gd name="connsiteY48" fmla="*/ 371548 h 1593923"/>
              <a:gd name="connsiteX49" fmla="*/ 1501775 w 1990725"/>
              <a:gd name="connsiteY49" fmla="*/ 362023 h 1593923"/>
              <a:gd name="connsiteX50" fmla="*/ 1511300 w 1990725"/>
              <a:gd name="connsiteY50" fmla="*/ 355673 h 1593923"/>
              <a:gd name="connsiteX51" fmla="*/ 1552575 w 1990725"/>
              <a:gd name="connsiteY51" fmla="*/ 339798 h 1593923"/>
              <a:gd name="connsiteX52" fmla="*/ 1562100 w 1990725"/>
              <a:gd name="connsiteY52" fmla="*/ 330273 h 1593923"/>
              <a:gd name="connsiteX53" fmla="*/ 1574800 w 1990725"/>
              <a:gd name="connsiteY53" fmla="*/ 323923 h 1593923"/>
              <a:gd name="connsiteX54" fmla="*/ 1577975 w 1990725"/>
              <a:gd name="connsiteY54" fmla="*/ 314398 h 1593923"/>
              <a:gd name="connsiteX55" fmla="*/ 1597025 w 1990725"/>
              <a:gd name="connsiteY55" fmla="*/ 301698 h 1593923"/>
              <a:gd name="connsiteX56" fmla="*/ 1603375 w 1990725"/>
              <a:gd name="connsiteY56" fmla="*/ 292173 h 1593923"/>
              <a:gd name="connsiteX57" fmla="*/ 1612900 w 1990725"/>
              <a:gd name="connsiteY57" fmla="*/ 288998 h 1593923"/>
              <a:gd name="connsiteX58" fmla="*/ 1616075 w 1990725"/>
              <a:gd name="connsiteY58" fmla="*/ 273123 h 1593923"/>
              <a:gd name="connsiteX59" fmla="*/ 1625600 w 1990725"/>
              <a:gd name="connsiteY59" fmla="*/ 254073 h 1593923"/>
              <a:gd name="connsiteX60" fmla="*/ 1635125 w 1990725"/>
              <a:gd name="connsiteY60" fmla="*/ 250898 h 1593923"/>
              <a:gd name="connsiteX61" fmla="*/ 1647825 w 1990725"/>
              <a:gd name="connsiteY61" fmla="*/ 231848 h 1593923"/>
              <a:gd name="connsiteX62" fmla="*/ 1654175 w 1990725"/>
              <a:gd name="connsiteY62" fmla="*/ 222323 h 1593923"/>
              <a:gd name="connsiteX63" fmla="*/ 1663700 w 1990725"/>
              <a:gd name="connsiteY63" fmla="*/ 203273 h 1593923"/>
              <a:gd name="connsiteX64" fmla="*/ 1673225 w 1990725"/>
              <a:gd name="connsiteY64" fmla="*/ 200098 h 1593923"/>
              <a:gd name="connsiteX65" fmla="*/ 1689100 w 1990725"/>
              <a:gd name="connsiteY65" fmla="*/ 171523 h 1593923"/>
              <a:gd name="connsiteX66" fmla="*/ 1704975 w 1990725"/>
              <a:gd name="connsiteY66" fmla="*/ 158823 h 1593923"/>
              <a:gd name="connsiteX67" fmla="*/ 1708150 w 1990725"/>
              <a:gd name="connsiteY67" fmla="*/ 149298 h 1593923"/>
              <a:gd name="connsiteX68" fmla="*/ 1724025 w 1990725"/>
              <a:gd name="connsiteY68" fmla="*/ 130248 h 1593923"/>
              <a:gd name="connsiteX69" fmla="*/ 1727200 w 1990725"/>
              <a:gd name="connsiteY69" fmla="*/ 120723 h 1593923"/>
              <a:gd name="connsiteX70" fmla="*/ 1736725 w 1990725"/>
              <a:gd name="connsiteY70" fmla="*/ 117548 h 1593923"/>
              <a:gd name="connsiteX71" fmla="*/ 1758950 w 1990725"/>
              <a:gd name="connsiteY71" fmla="*/ 88973 h 1593923"/>
              <a:gd name="connsiteX72" fmla="*/ 1768475 w 1990725"/>
              <a:gd name="connsiteY72" fmla="*/ 79448 h 1593923"/>
              <a:gd name="connsiteX73" fmla="*/ 1778000 w 1990725"/>
              <a:gd name="connsiteY73" fmla="*/ 69923 h 1593923"/>
              <a:gd name="connsiteX74" fmla="*/ 1787525 w 1990725"/>
              <a:gd name="connsiteY74" fmla="*/ 50873 h 1593923"/>
              <a:gd name="connsiteX75" fmla="*/ 1797050 w 1990725"/>
              <a:gd name="connsiteY75" fmla="*/ 47698 h 1593923"/>
              <a:gd name="connsiteX76" fmla="*/ 1806575 w 1990725"/>
              <a:gd name="connsiteY76" fmla="*/ 41348 h 1593923"/>
              <a:gd name="connsiteX77" fmla="*/ 1819275 w 1990725"/>
              <a:gd name="connsiteY77" fmla="*/ 28648 h 1593923"/>
              <a:gd name="connsiteX78" fmla="*/ 1838325 w 1990725"/>
              <a:gd name="connsiteY78" fmla="*/ 15948 h 1593923"/>
              <a:gd name="connsiteX79" fmla="*/ 1857375 w 1990725"/>
              <a:gd name="connsiteY79" fmla="*/ 73 h 1593923"/>
              <a:gd name="connsiteX80" fmla="*/ 1866900 w 1990725"/>
              <a:gd name="connsiteY80" fmla="*/ 3248 h 1593923"/>
              <a:gd name="connsiteX81" fmla="*/ 1876425 w 1990725"/>
              <a:gd name="connsiteY81" fmla="*/ 12773 h 1593923"/>
              <a:gd name="connsiteX82" fmla="*/ 1885950 w 1990725"/>
              <a:gd name="connsiteY82" fmla="*/ 15948 h 1593923"/>
              <a:gd name="connsiteX83" fmla="*/ 1889125 w 1990725"/>
              <a:gd name="connsiteY83" fmla="*/ 28648 h 1593923"/>
              <a:gd name="connsiteX84" fmla="*/ 1898650 w 1990725"/>
              <a:gd name="connsiteY84" fmla="*/ 38173 h 1593923"/>
              <a:gd name="connsiteX85" fmla="*/ 1908175 w 1990725"/>
              <a:gd name="connsiteY85" fmla="*/ 63573 h 1593923"/>
              <a:gd name="connsiteX86" fmla="*/ 1917700 w 1990725"/>
              <a:gd name="connsiteY86" fmla="*/ 85798 h 1593923"/>
              <a:gd name="connsiteX87" fmla="*/ 1927225 w 1990725"/>
              <a:gd name="connsiteY87" fmla="*/ 139773 h 1593923"/>
              <a:gd name="connsiteX88" fmla="*/ 1936750 w 1990725"/>
              <a:gd name="connsiteY88" fmla="*/ 241373 h 1593923"/>
              <a:gd name="connsiteX89" fmla="*/ 1939925 w 1990725"/>
              <a:gd name="connsiteY89" fmla="*/ 333448 h 1593923"/>
              <a:gd name="connsiteX90" fmla="*/ 1943100 w 1990725"/>
              <a:gd name="connsiteY90" fmla="*/ 469973 h 1593923"/>
              <a:gd name="connsiteX91" fmla="*/ 1958975 w 1990725"/>
              <a:gd name="connsiteY91" fmla="*/ 562048 h 1593923"/>
              <a:gd name="connsiteX92" fmla="*/ 1968500 w 1990725"/>
              <a:gd name="connsiteY92" fmla="*/ 616023 h 1593923"/>
              <a:gd name="connsiteX93" fmla="*/ 1978025 w 1990725"/>
              <a:gd name="connsiteY93" fmla="*/ 673173 h 1593923"/>
              <a:gd name="connsiteX94" fmla="*/ 1981200 w 1990725"/>
              <a:gd name="connsiteY94" fmla="*/ 714448 h 1593923"/>
              <a:gd name="connsiteX95" fmla="*/ 1987550 w 1990725"/>
              <a:gd name="connsiteY95" fmla="*/ 746198 h 1593923"/>
              <a:gd name="connsiteX96" fmla="*/ 1990725 w 1990725"/>
              <a:gd name="connsiteY96" fmla="*/ 768423 h 1593923"/>
              <a:gd name="connsiteX97" fmla="*/ 1984375 w 1990725"/>
              <a:gd name="connsiteY97" fmla="*/ 879548 h 1593923"/>
              <a:gd name="connsiteX98" fmla="*/ 1981200 w 1990725"/>
              <a:gd name="connsiteY98" fmla="*/ 889073 h 1593923"/>
              <a:gd name="connsiteX99" fmla="*/ 1974850 w 1990725"/>
              <a:gd name="connsiteY99" fmla="*/ 904948 h 1593923"/>
              <a:gd name="connsiteX100" fmla="*/ 1971675 w 1990725"/>
              <a:gd name="connsiteY100" fmla="*/ 914473 h 1593923"/>
              <a:gd name="connsiteX101" fmla="*/ 1955800 w 1990725"/>
              <a:gd name="connsiteY101" fmla="*/ 930348 h 1593923"/>
              <a:gd name="connsiteX102" fmla="*/ 1939925 w 1990725"/>
              <a:gd name="connsiteY102" fmla="*/ 955748 h 1593923"/>
              <a:gd name="connsiteX103" fmla="*/ 1930400 w 1990725"/>
              <a:gd name="connsiteY103" fmla="*/ 965273 h 1593923"/>
              <a:gd name="connsiteX104" fmla="*/ 1920875 w 1990725"/>
              <a:gd name="connsiteY104" fmla="*/ 981148 h 1593923"/>
              <a:gd name="connsiteX105" fmla="*/ 1895475 w 1990725"/>
              <a:gd name="connsiteY105" fmla="*/ 1006548 h 1593923"/>
              <a:gd name="connsiteX106" fmla="*/ 1882775 w 1990725"/>
              <a:gd name="connsiteY106" fmla="*/ 1022423 h 1593923"/>
              <a:gd name="connsiteX107" fmla="*/ 1873250 w 1990725"/>
              <a:gd name="connsiteY107" fmla="*/ 1041473 h 1593923"/>
              <a:gd name="connsiteX108" fmla="*/ 1854200 w 1990725"/>
              <a:gd name="connsiteY108" fmla="*/ 1066873 h 1593923"/>
              <a:gd name="connsiteX109" fmla="*/ 1835150 w 1990725"/>
              <a:gd name="connsiteY109" fmla="*/ 1089098 h 1593923"/>
              <a:gd name="connsiteX110" fmla="*/ 1828800 w 1990725"/>
              <a:gd name="connsiteY110" fmla="*/ 1104973 h 1593923"/>
              <a:gd name="connsiteX111" fmla="*/ 1809750 w 1990725"/>
              <a:gd name="connsiteY111" fmla="*/ 1136723 h 1593923"/>
              <a:gd name="connsiteX112" fmla="*/ 1803400 w 1990725"/>
              <a:gd name="connsiteY112" fmla="*/ 1152598 h 1593923"/>
              <a:gd name="connsiteX113" fmla="*/ 1793875 w 1990725"/>
              <a:gd name="connsiteY113" fmla="*/ 1165298 h 1593923"/>
              <a:gd name="connsiteX114" fmla="*/ 1771650 w 1990725"/>
              <a:gd name="connsiteY114" fmla="*/ 1212923 h 1593923"/>
              <a:gd name="connsiteX115" fmla="*/ 1755775 w 1990725"/>
              <a:gd name="connsiteY115" fmla="*/ 1238323 h 1593923"/>
              <a:gd name="connsiteX116" fmla="*/ 1749425 w 1990725"/>
              <a:gd name="connsiteY116" fmla="*/ 1251023 h 1593923"/>
              <a:gd name="connsiteX117" fmla="*/ 1724025 w 1990725"/>
              <a:gd name="connsiteY117" fmla="*/ 1279598 h 1593923"/>
              <a:gd name="connsiteX118" fmla="*/ 1711325 w 1990725"/>
              <a:gd name="connsiteY118" fmla="*/ 1304998 h 1593923"/>
              <a:gd name="connsiteX119" fmla="*/ 1701800 w 1990725"/>
              <a:gd name="connsiteY119" fmla="*/ 1314523 h 1593923"/>
              <a:gd name="connsiteX120" fmla="*/ 1692275 w 1990725"/>
              <a:gd name="connsiteY120" fmla="*/ 1333573 h 1593923"/>
              <a:gd name="connsiteX121" fmla="*/ 1689100 w 1990725"/>
              <a:gd name="connsiteY121" fmla="*/ 1343098 h 1593923"/>
              <a:gd name="connsiteX122" fmla="*/ 1679575 w 1990725"/>
              <a:gd name="connsiteY122" fmla="*/ 1346273 h 1593923"/>
              <a:gd name="connsiteX123" fmla="*/ 1628775 w 1990725"/>
              <a:gd name="connsiteY123" fmla="*/ 1355798 h 1593923"/>
              <a:gd name="connsiteX124" fmla="*/ 1600200 w 1990725"/>
              <a:gd name="connsiteY124" fmla="*/ 1362148 h 1593923"/>
              <a:gd name="connsiteX125" fmla="*/ 1568450 w 1990725"/>
              <a:gd name="connsiteY125" fmla="*/ 1365323 h 1593923"/>
              <a:gd name="connsiteX126" fmla="*/ 1549400 w 1990725"/>
              <a:gd name="connsiteY126" fmla="*/ 1371673 h 1593923"/>
              <a:gd name="connsiteX127" fmla="*/ 1536700 w 1990725"/>
              <a:gd name="connsiteY127" fmla="*/ 1374848 h 1593923"/>
              <a:gd name="connsiteX128" fmla="*/ 1511300 w 1990725"/>
              <a:gd name="connsiteY128" fmla="*/ 1368498 h 1593923"/>
              <a:gd name="connsiteX129" fmla="*/ 1470025 w 1990725"/>
              <a:gd name="connsiteY129" fmla="*/ 1381198 h 1593923"/>
              <a:gd name="connsiteX130" fmla="*/ 1441450 w 1990725"/>
              <a:gd name="connsiteY130" fmla="*/ 1384373 h 1593923"/>
              <a:gd name="connsiteX131" fmla="*/ 1428750 w 1990725"/>
              <a:gd name="connsiteY131" fmla="*/ 1390723 h 1593923"/>
              <a:gd name="connsiteX132" fmla="*/ 1374775 w 1990725"/>
              <a:gd name="connsiteY132" fmla="*/ 1397073 h 1593923"/>
              <a:gd name="connsiteX133" fmla="*/ 1365250 w 1990725"/>
              <a:gd name="connsiteY133" fmla="*/ 1403423 h 1593923"/>
              <a:gd name="connsiteX134" fmla="*/ 1327150 w 1990725"/>
              <a:gd name="connsiteY134" fmla="*/ 1416123 h 1593923"/>
              <a:gd name="connsiteX135" fmla="*/ 1298575 w 1990725"/>
              <a:gd name="connsiteY135" fmla="*/ 1425648 h 1593923"/>
              <a:gd name="connsiteX136" fmla="*/ 1276350 w 1990725"/>
              <a:gd name="connsiteY136" fmla="*/ 1435173 h 1593923"/>
              <a:gd name="connsiteX137" fmla="*/ 1273175 w 1990725"/>
              <a:gd name="connsiteY137" fmla="*/ 1444698 h 1593923"/>
              <a:gd name="connsiteX138" fmla="*/ 1254125 w 1990725"/>
              <a:gd name="connsiteY138" fmla="*/ 1457398 h 1593923"/>
              <a:gd name="connsiteX139" fmla="*/ 1228725 w 1990725"/>
              <a:gd name="connsiteY139" fmla="*/ 1466923 h 1593923"/>
              <a:gd name="connsiteX140" fmla="*/ 1196975 w 1990725"/>
              <a:gd name="connsiteY140" fmla="*/ 1476448 h 1593923"/>
              <a:gd name="connsiteX141" fmla="*/ 1187450 w 1990725"/>
              <a:gd name="connsiteY141" fmla="*/ 1482798 h 1593923"/>
              <a:gd name="connsiteX142" fmla="*/ 1177925 w 1990725"/>
              <a:gd name="connsiteY142" fmla="*/ 1479623 h 1593923"/>
              <a:gd name="connsiteX143" fmla="*/ 1165225 w 1990725"/>
              <a:gd name="connsiteY143" fmla="*/ 1482798 h 1593923"/>
              <a:gd name="connsiteX144" fmla="*/ 1143000 w 1990725"/>
              <a:gd name="connsiteY144" fmla="*/ 1485973 h 1593923"/>
              <a:gd name="connsiteX145" fmla="*/ 1117600 w 1990725"/>
              <a:gd name="connsiteY145" fmla="*/ 1495498 h 1593923"/>
              <a:gd name="connsiteX146" fmla="*/ 1104900 w 1990725"/>
              <a:gd name="connsiteY146" fmla="*/ 1501848 h 1593923"/>
              <a:gd name="connsiteX147" fmla="*/ 1085850 w 1990725"/>
              <a:gd name="connsiteY147" fmla="*/ 1508198 h 1593923"/>
              <a:gd name="connsiteX148" fmla="*/ 1066800 w 1990725"/>
              <a:gd name="connsiteY148" fmla="*/ 1517723 h 1593923"/>
              <a:gd name="connsiteX149" fmla="*/ 1060450 w 1990725"/>
              <a:gd name="connsiteY149" fmla="*/ 1527248 h 1593923"/>
              <a:gd name="connsiteX150" fmla="*/ 1041400 w 1990725"/>
              <a:gd name="connsiteY150" fmla="*/ 1536773 h 1593923"/>
              <a:gd name="connsiteX151" fmla="*/ 1025525 w 1990725"/>
              <a:gd name="connsiteY151" fmla="*/ 1543123 h 1593923"/>
              <a:gd name="connsiteX152" fmla="*/ 1016000 w 1990725"/>
              <a:gd name="connsiteY152" fmla="*/ 1546298 h 1593923"/>
              <a:gd name="connsiteX153" fmla="*/ 1003300 w 1990725"/>
              <a:gd name="connsiteY153" fmla="*/ 1552648 h 1593923"/>
              <a:gd name="connsiteX154" fmla="*/ 984250 w 1990725"/>
              <a:gd name="connsiteY154" fmla="*/ 1558998 h 1593923"/>
              <a:gd name="connsiteX155" fmla="*/ 965200 w 1990725"/>
              <a:gd name="connsiteY155" fmla="*/ 1565348 h 1593923"/>
              <a:gd name="connsiteX156" fmla="*/ 952500 w 1990725"/>
              <a:gd name="connsiteY156" fmla="*/ 1568523 h 1593923"/>
              <a:gd name="connsiteX157" fmla="*/ 939800 w 1990725"/>
              <a:gd name="connsiteY157" fmla="*/ 1574873 h 1593923"/>
              <a:gd name="connsiteX158" fmla="*/ 911225 w 1990725"/>
              <a:gd name="connsiteY158" fmla="*/ 1584398 h 1593923"/>
              <a:gd name="connsiteX159" fmla="*/ 879475 w 1990725"/>
              <a:gd name="connsiteY159" fmla="*/ 1593923 h 1593923"/>
              <a:gd name="connsiteX160" fmla="*/ 850900 w 1990725"/>
              <a:gd name="connsiteY160" fmla="*/ 1590748 h 1593923"/>
              <a:gd name="connsiteX161" fmla="*/ 831850 w 1990725"/>
              <a:gd name="connsiteY161" fmla="*/ 1581223 h 1593923"/>
              <a:gd name="connsiteX162" fmla="*/ 819150 w 1990725"/>
              <a:gd name="connsiteY162" fmla="*/ 1578048 h 1593923"/>
              <a:gd name="connsiteX163" fmla="*/ 790575 w 1990725"/>
              <a:gd name="connsiteY163" fmla="*/ 1568523 h 1593923"/>
              <a:gd name="connsiteX164" fmla="*/ 781050 w 1990725"/>
              <a:gd name="connsiteY164" fmla="*/ 1562173 h 1593923"/>
              <a:gd name="connsiteX165" fmla="*/ 758825 w 1990725"/>
              <a:gd name="connsiteY165" fmla="*/ 1555823 h 1593923"/>
              <a:gd name="connsiteX166" fmla="*/ 739775 w 1990725"/>
              <a:gd name="connsiteY166" fmla="*/ 1546298 h 1593923"/>
              <a:gd name="connsiteX167" fmla="*/ 717550 w 1990725"/>
              <a:gd name="connsiteY167" fmla="*/ 1536773 h 1593923"/>
              <a:gd name="connsiteX168" fmla="*/ 692150 w 1990725"/>
              <a:gd name="connsiteY168" fmla="*/ 1527248 h 1593923"/>
              <a:gd name="connsiteX169" fmla="*/ 676275 w 1990725"/>
              <a:gd name="connsiteY169" fmla="*/ 1517723 h 1593923"/>
              <a:gd name="connsiteX170" fmla="*/ 638175 w 1990725"/>
              <a:gd name="connsiteY170" fmla="*/ 1508198 h 1593923"/>
              <a:gd name="connsiteX171" fmla="*/ 628650 w 1990725"/>
              <a:gd name="connsiteY171" fmla="*/ 1505023 h 1593923"/>
              <a:gd name="connsiteX172" fmla="*/ 615950 w 1990725"/>
              <a:gd name="connsiteY172" fmla="*/ 1495498 h 1593923"/>
              <a:gd name="connsiteX173" fmla="*/ 565150 w 1990725"/>
              <a:gd name="connsiteY173" fmla="*/ 1479623 h 1593923"/>
              <a:gd name="connsiteX174" fmla="*/ 530225 w 1990725"/>
              <a:gd name="connsiteY174" fmla="*/ 1466923 h 1593923"/>
              <a:gd name="connsiteX175" fmla="*/ 514350 w 1990725"/>
              <a:gd name="connsiteY175" fmla="*/ 1460573 h 1593923"/>
              <a:gd name="connsiteX176" fmla="*/ 479425 w 1990725"/>
              <a:gd name="connsiteY176" fmla="*/ 1454223 h 1593923"/>
              <a:gd name="connsiteX177" fmla="*/ 466725 w 1990725"/>
              <a:gd name="connsiteY177" fmla="*/ 1444698 h 1593923"/>
              <a:gd name="connsiteX178" fmla="*/ 434975 w 1990725"/>
              <a:gd name="connsiteY178" fmla="*/ 1435173 h 1593923"/>
              <a:gd name="connsiteX179" fmla="*/ 403225 w 1990725"/>
              <a:gd name="connsiteY179" fmla="*/ 1419298 h 1593923"/>
              <a:gd name="connsiteX180" fmla="*/ 393700 w 1990725"/>
              <a:gd name="connsiteY180" fmla="*/ 1416123 h 1593923"/>
              <a:gd name="connsiteX181" fmla="*/ 361950 w 1990725"/>
              <a:gd name="connsiteY181" fmla="*/ 1397073 h 1593923"/>
              <a:gd name="connsiteX182" fmla="*/ 352425 w 1990725"/>
              <a:gd name="connsiteY182" fmla="*/ 1387548 h 1593923"/>
              <a:gd name="connsiteX183" fmla="*/ 342900 w 1990725"/>
              <a:gd name="connsiteY183" fmla="*/ 1384373 h 1593923"/>
              <a:gd name="connsiteX184" fmla="*/ 333375 w 1990725"/>
              <a:gd name="connsiteY184" fmla="*/ 1378023 h 1593923"/>
              <a:gd name="connsiteX185" fmla="*/ 323850 w 1990725"/>
              <a:gd name="connsiteY185" fmla="*/ 1374848 h 1593923"/>
              <a:gd name="connsiteX186" fmla="*/ 304800 w 1990725"/>
              <a:gd name="connsiteY186" fmla="*/ 1365323 h 1593923"/>
              <a:gd name="connsiteX187" fmla="*/ 301625 w 1990725"/>
              <a:gd name="connsiteY187" fmla="*/ 1355798 h 1593923"/>
              <a:gd name="connsiteX188" fmla="*/ 282575 w 1990725"/>
              <a:gd name="connsiteY188" fmla="*/ 1346273 h 1593923"/>
              <a:gd name="connsiteX189" fmla="*/ 260350 w 1990725"/>
              <a:gd name="connsiteY189" fmla="*/ 1333573 h 1593923"/>
              <a:gd name="connsiteX190" fmla="*/ 225425 w 1990725"/>
              <a:gd name="connsiteY190" fmla="*/ 1317698 h 1593923"/>
              <a:gd name="connsiteX191" fmla="*/ 212725 w 1990725"/>
              <a:gd name="connsiteY191" fmla="*/ 1308173 h 1593923"/>
              <a:gd name="connsiteX192" fmla="*/ 180975 w 1990725"/>
              <a:gd name="connsiteY192" fmla="*/ 1298648 h 1593923"/>
              <a:gd name="connsiteX193" fmla="*/ 161925 w 1990725"/>
              <a:gd name="connsiteY193" fmla="*/ 1285948 h 1593923"/>
              <a:gd name="connsiteX194" fmla="*/ 152400 w 1990725"/>
              <a:gd name="connsiteY194" fmla="*/ 1282773 h 1593923"/>
              <a:gd name="connsiteX195" fmla="*/ 120650 w 1990725"/>
              <a:gd name="connsiteY195" fmla="*/ 1266898 h 1593923"/>
              <a:gd name="connsiteX196" fmla="*/ 104775 w 1990725"/>
              <a:gd name="connsiteY196" fmla="*/ 1263723 h 1593923"/>
              <a:gd name="connsiteX197" fmla="*/ 88900 w 1990725"/>
              <a:gd name="connsiteY197" fmla="*/ 1247848 h 1593923"/>
              <a:gd name="connsiteX198" fmla="*/ 69850 w 1990725"/>
              <a:gd name="connsiteY198" fmla="*/ 1241498 h 1593923"/>
              <a:gd name="connsiteX199" fmla="*/ 60325 w 1990725"/>
              <a:gd name="connsiteY199" fmla="*/ 1235148 h 1593923"/>
              <a:gd name="connsiteX200" fmla="*/ 47625 w 1990725"/>
              <a:gd name="connsiteY200" fmla="*/ 1231973 h 1593923"/>
              <a:gd name="connsiteX201" fmla="*/ 31750 w 1990725"/>
              <a:gd name="connsiteY201" fmla="*/ 1225623 h 1593923"/>
              <a:gd name="connsiteX202" fmla="*/ 22225 w 1990725"/>
              <a:gd name="connsiteY202" fmla="*/ 1216098 h 1593923"/>
              <a:gd name="connsiteX203" fmla="*/ 9525 w 1990725"/>
              <a:gd name="connsiteY203" fmla="*/ 1206573 h 1593923"/>
              <a:gd name="connsiteX204" fmla="*/ 0 w 1990725"/>
              <a:gd name="connsiteY204" fmla="*/ 1187523 h 1593923"/>
              <a:gd name="connsiteX205" fmla="*/ 6350 w 1990725"/>
              <a:gd name="connsiteY205" fmla="*/ 1171648 h 1593923"/>
              <a:gd name="connsiteX206" fmla="*/ 15875 w 1990725"/>
              <a:gd name="connsiteY206" fmla="*/ 1162123 h 1593923"/>
              <a:gd name="connsiteX207" fmla="*/ 19050 w 1990725"/>
              <a:gd name="connsiteY207" fmla="*/ 1146248 h 1593923"/>
              <a:gd name="connsiteX208" fmla="*/ 25400 w 1990725"/>
              <a:gd name="connsiteY208" fmla="*/ 1136723 h 1593923"/>
              <a:gd name="connsiteX209" fmla="*/ 28575 w 1990725"/>
              <a:gd name="connsiteY209" fmla="*/ 1114498 h 1593923"/>
              <a:gd name="connsiteX210" fmla="*/ 34925 w 1990725"/>
              <a:gd name="connsiteY210" fmla="*/ 1104973 h 1593923"/>
              <a:gd name="connsiteX211" fmla="*/ 44450 w 1990725"/>
              <a:gd name="connsiteY211" fmla="*/ 1085923 h 1593923"/>
              <a:gd name="connsiteX212" fmla="*/ 47625 w 1990725"/>
              <a:gd name="connsiteY212" fmla="*/ 1073223 h 1593923"/>
              <a:gd name="connsiteX213" fmla="*/ 57150 w 1990725"/>
              <a:gd name="connsiteY213" fmla="*/ 1044648 h 1593923"/>
              <a:gd name="connsiteX214" fmla="*/ 60325 w 1990725"/>
              <a:gd name="connsiteY214" fmla="*/ 1022423 h 1593923"/>
              <a:gd name="connsiteX215" fmla="*/ 66675 w 1990725"/>
              <a:gd name="connsiteY215" fmla="*/ 1000198 h 1593923"/>
              <a:gd name="connsiteX216" fmla="*/ 69850 w 1990725"/>
              <a:gd name="connsiteY216" fmla="*/ 949398 h 1593923"/>
              <a:gd name="connsiteX217" fmla="*/ 63500 w 1990725"/>
              <a:gd name="connsiteY217" fmla="*/ 892248 h 1593923"/>
              <a:gd name="connsiteX218" fmla="*/ 60325 w 1990725"/>
              <a:gd name="connsiteY218" fmla="*/ 882723 h 1593923"/>
              <a:gd name="connsiteX219" fmla="*/ 53975 w 1990725"/>
              <a:gd name="connsiteY219" fmla="*/ 860498 h 1593923"/>
              <a:gd name="connsiteX220" fmla="*/ 57150 w 1990725"/>
              <a:gd name="connsiteY220" fmla="*/ 641423 h 1593923"/>
              <a:gd name="connsiteX221" fmla="*/ 60325 w 1990725"/>
              <a:gd name="connsiteY221" fmla="*/ 619198 h 1593923"/>
              <a:gd name="connsiteX222" fmla="*/ 69850 w 1990725"/>
              <a:gd name="connsiteY222" fmla="*/ 584273 h 1593923"/>
              <a:gd name="connsiteX223" fmla="*/ 76200 w 1990725"/>
              <a:gd name="connsiteY223" fmla="*/ 546173 h 1593923"/>
              <a:gd name="connsiteX224" fmla="*/ 79375 w 1990725"/>
              <a:gd name="connsiteY224" fmla="*/ 523948 h 1593923"/>
              <a:gd name="connsiteX225" fmla="*/ 85725 w 1990725"/>
              <a:gd name="connsiteY225" fmla="*/ 504898 h 1593923"/>
              <a:gd name="connsiteX226" fmla="*/ 95250 w 1990725"/>
              <a:gd name="connsiteY226" fmla="*/ 466798 h 1593923"/>
              <a:gd name="connsiteX227" fmla="*/ 107950 w 1990725"/>
              <a:gd name="connsiteY227" fmla="*/ 463623 h 1593923"/>
              <a:gd name="connsiteX228" fmla="*/ 171450 w 1990725"/>
              <a:gd name="connsiteY228" fmla="*/ 454098 h 1593923"/>
              <a:gd name="connsiteX229" fmla="*/ 187325 w 1990725"/>
              <a:gd name="connsiteY229" fmla="*/ 447748 h 1593923"/>
              <a:gd name="connsiteX230" fmla="*/ 247650 w 1990725"/>
              <a:gd name="connsiteY230" fmla="*/ 450923 h 1593923"/>
              <a:gd name="connsiteX231" fmla="*/ 368300 w 1990725"/>
              <a:gd name="connsiteY231" fmla="*/ 444573 h 1593923"/>
              <a:gd name="connsiteX232" fmla="*/ 546100 w 1990725"/>
              <a:gd name="connsiteY232" fmla="*/ 435048 h 1593923"/>
              <a:gd name="connsiteX233" fmla="*/ 587375 w 1990725"/>
              <a:gd name="connsiteY233" fmla="*/ 425523 h 1593923"/>
              <a:gd name="connsiteX234" fmla="*/ 625475 w 1990725"/>
              <a:gd name="connsiteY234" fmla="*/ 422348 h 1593923"/>
              <a:gd name="connsiteX235" fmla="*/ 666750 w 1990725"/>
              <a:gd name="connsiteY235" fmla="*/ 425523 h 1593923"/>
              <a:gd name="connsiteX236" fmla="*/ 666750 w 1990725"/>
              <a:gd name="connsiteY236" fmla="*/ 431873 h 159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990725" h="1593923">
                <a:moveTo>
                  <a:pt x="666750" y="431873"/>
                </a:moveTo>
                <a:lnTo>
                  <a:pt x="666750" y="431873"/>
                </a:lnTo>
                <a:cubicBezTo>
                  <a:pt x="669925" y="440340"/>
                  <a:pt x="672797" y="448926"/>
                  <a:pt x="676275" y="457273"/>
                </a:cubicBezTo>
                <a:cubicBezTo>
                  <a:pt x="678095" y="461642"/>
                  <a:pt x="682154" y="465263"/>
                  <a:pt x="682625" y="469973"/>
                </a:cubicBezTo>
                <a:cubicBezTo>
                  <a:pt x="682896" y="472681"/>
                  <a:pt x="677080" y="500872"/>
                  <a:pt x="676275" y="504898"/>
                </a:cubicBezTo>
                <a:cubicBezTo>
                  <a:pt x="678392" y="556756"/>
                  <a:pt x="679636" y="608658"/>
                  <a:pt x="682625" y="660473"/>
                </a:cubicBezTo>
                <a:cubicBezTo>
                  <a:pt x="682857" y="664500"/>
                  <a:pt x="690582" y="681130"/>
                  <a:pt x="692150" y="682698"/>
                </a:cubicBezTo>
                <a:cubicBezTo>
                  <a:pt x="694517" y="685065"/>
                  <a:pt x="698500" y="684815"/>
                  <a:pt x="701675" y="685873"/>
                </a:cubicBezTo>
                <a:cubicBezTo>
                  <a:pt x="708506" y="706367"/>
                  <a:pt x="698823" y="686053"/>
                  <a:pt x="727075" y="701748"/>
                </a:cubicBezTo>
                <a:cubicBezTo>
                  <a:pt x="730411" y="703601"/>
                  <a:pt x="730445" y="708889"/>
                  <a:pt x="733425" y="711273"/>
                </a:cubicBezTo>
                <a:cubicBezTo>
                  <a:pt x="736038" y="713364"/>
                  <a:pt x="739957" y="712951"/>
                  <a:pt x="742950" y="714448"/>
                </a:cubicBezTo>
                <a:cubicBezTo>
                  <a:pt x="746363" y="716155"/>
                  <a:pt x="749300" y="718681"/>
                  <a:pt x="752475" y="720798"/>
                </a:cubicBezTo>
                <a:cubicBezTo>
                  <a:pt x="753533" y="725031"/>
                  <a:pt x="752159" y="730880"/>
                  <a:pt x="755650" y="733498"/>
                </a:cubicBezTo>
                <a:cubicBezTo>
                  <a:pt x="758327" y="735506"/>
                  <a:pt x="762808" y="732690"/>
                  <a:pt x="765175" y="730323"/>
                </a:cubicBezTo>
                <a:cubicBezTo>
                  <a:pt x="767909" y="727589"/>
                  <a:pt x="773190" y="710775"/>
                  <a:pt x="777875" y="708098"/>
                </a:cubicBezTo>
                <a:cubicBezTo>
                  <a:pt x="782560" y="705421"/>
                  <a:pt x="788458" y="705981"/>
                  <a:pt x="793750" y="704923"/>
                </a:cubicBezTo>
                <a:cubicBezTo>
                  <a:pt x="805392" y="707040"/>
                  <a:pt x="817631" y="707025"/>
                  <a:pt x="828675" y="711273"/>
                </a:cubicBezTo>
                <a:cubicBezTo>
                  <a:pt x="832237" y="712643"/>
                  <a:pt x="832153" y="718285"/>
                  <a:pt x="835025" y="720798"/>
                </a:cubicBezTo>
                <a:cubicBezTo>
                  <a:pt x="861721" y="744157"/>
                  <a:pt x="844703" y="727225"/>
                  <a:pt x="863600" y="736673"/>
                </a:cubicBezTo>
                <a:cubicBezTo>
                  <a:pt x="885526" y="747636"/>
                  <a:pt x="859394" y="739590"/>
                  <a:pt x="885825" y="746198"/>
                </a:cubicBezTo>
                <a:cubicBezTo>
                  <a:pt x="889000" y="748315"/>
                  <a:pt x="891586" y="751921"/>
                  <a:pt x="895350" y="752548"/>
                </a:cubicBezTo>
                <a:cubicBezTo>
                  <a:pt x="906639" y="754429"/>
                  <a:pt x="905228" y="746433"/>
                  <a:pt x="908050" y="739848"/>
                </a:cubicBezTo>
                <a:cubicBezTo>
                  <a:pt x="909914" y="735498"/>
                  <a:pt x="912283" y="731381"/>
                  <a:pt x="914400" y="727148"/>
                </a:cubicBezTo>
                <a:cubicBezTo>
                  <a:pt x="915458" y="720798"/>
                  <a:pt x="911817" y="710977"/>
                  <a:pt x="917575" y="708098"/>
                </a:cubicBezTo>
                <a:cubicBezTo>
                  <a:pt x="929917" y="701927"/>
                  <a:pt x="945190" y="706874"/>
                  <a:pt x="958850" y="704923"/>
                </a:cubicBezTo>
                <a:cubicBezTo>
                  <a:pt x="967490" y="703689"/>
                  <a:pt x="975692" y="700285"/>
                  <a:pt x="984250" y="698573"/>
                </a:cubicBezTo>
                <a:cubicBezTo>
                  <a:pt x="991588" y="697105"/>
                  <a:pt x="999067" y="696456"/>
                  <a:pt x="1006475" y="695398"/>
                </a:cubicBezTo>
                <a:cubicBezTo>
                  <a:pt x="1010708" y="693281"/>
                  <a:pt x="1014825" y="690912"/>
                  <a:pt x="1019175" y="689048"/>
                </a:cubicBezTo>
                <a:cubicBezTo>
                  <a:pt x="1022251" y="687730"/>
                  <a:pt x="1025707" y="687370"/>
                  <a:pt x="1028700" y="685873"/>
                </a:cubicBezTo>
                <a:cubicBezTo>
                  <a:pt x="1053319" y="673563"/>
                  <a:pt x="1023809" y="684328"/>
                  <a:pt x="1047750" y="676348"/>
                </a:cubicBezTo>
                <a:cubicBezTo>
                  <a:pt x="1048808" y="673173"/>
                  <a:pt x="1049069" y="669608"/>
                  <a:pt x="1050925" y="666823"/>
                </a:cubicBezTo>
                <a:cubicBezTo>
                  <a:pt x="1053416" y="663087"/>
                  <a:pt x="1057575" y="660747"/>
                  <a:pt x="1060450" y="657298"/>
                </a:cubicBezTo>
                <a:cubicBezTo>
                  <a:pt x="1062893" y="654367"/>
                  <a:pt x="1064683" y="650948"/>
                  <a:pt x="1066800" y="647773"/>
                </a:cubicBezTo>
                <a:cubicBezTo>
                  <a:pt x="1067858" y="641423"/>
                  <a:pt x="1068281" y="634934"/>
                  <a:pt x="1069975" y="628723"/>
                </a:cubicBezTo>
                <a:cubicBezTo>
                  <a:pt x="1071475" y="623225"/>
                  <a:pt x="1074324" y="618184"/>
                  <a:pt x="1076325" y="612848"/>
                </a:cubicBezTo>
                <a:cubicBezTo>
                  <a:pt x="1077500" y="609714"/>
                  <a:pt x="1078442" y="606498"/>
                  <a:pt x="1079500" y="603323"/>
                </a:cubicBezTo>
                <a:cubicBezTo>
                  <a:pt x="1077383" y="584273"/>
                  <a:pt x="1077166" y="564915"/>
                  <a:pt x="1073150" y="546173"/>
                </a:cubicBezTo>
                <a:cubicBezTo>
                  <a:pt x="1072236" y="541906"/>
                  <a:pt x="1071507" y="554787"/>
                  <a:pt x="1069975" y="558873"/>
                </a:cubicBezTo>
                <a:cubicBezTo>
                  <a:pt x="1068313" y="563305"/>
                  <a:pt x="1065489" y="567223"/>
                  <a:pt x="1063625" y="571573"/>
                </a:cubicBezTo>
                <a:cubicBezTo>
                  <a:pt x="1062307" y="574649"/>
                  <a:pt x="1061508" y="577923"/>
                  <a:pt x="1060450" y="581098"/>
                </a:cubicBezTo>
                <a:cubicBezTo>
                  <a:pt x="1062567" y="534531"/>
                  <a:pt x="1063831" y="487918"/>
                  <a:pt x="1066800" y="441398"/>
                </a:cubicBezTo>
                <a:cubicBezTo>
                  <a:pt x="1067013" y="438058"/>
                  <a:pt x="1067252" y="433818"/>
                  <a:pt x="1069975" y="431873"/>
                </a:cubicBezTo>
                <a:cubicBezTo>
                  <a:pt x="1076420" y="427269"/>
                  <a:pt x="1100419" y="422986"/>
                  <a:pt x="1108075" y="422348"/>
                </a:cubicBezTo>
                <a:cubicBezTo>
                  <a:pt x="1139786" y="419705"/>
                  <a:pt x="1171603" y="418502"/>
                  <a:pt x="1203325" y="415998"/>
                </a:cubicBezTo>
                <a:cubicBezTo>
                  <a:pt x="1211831" y="415326"/>
                  <a:pt x="1220258" y="413881"/>
                  <a:pt x="1228725" y="412823"/>
                </a:cubicBezTo>
                <a:lnTo>
                  <a:pt x="1250950" y="406473"/>
                </a:lnTo>
                <a:cubicBezTo>
                  <a:pt x="1257167" y="404608"/>
                  <a:pt x="1266938" y="400603"/>
                  <a:pt x="1273175" y="400123"/>
                </a:cubicBezTo>
                <a:cubicBezTo>
                  <a:pt x="1463698" y="385467"/>
                  <a:pt x="1329388" y="399874"/>
                  <a:pt x="1412875" y="390598"/>
                </a:cubicBezTo>
                <a:cubicBezTo>
                  <a:pt x="1453058" y="370506"/>
                  <a:pt x="1386282" y="402455"/>
                  <a:pt x="1492250" y="371548"/>
                </a:cubicBezTo>
                <a:cubicBezTo>
                  <a:pt x="1496561" y="370291"/>
                  <a:pt x="1498326" y="364898"/>
                  <a:pt x="1501775" y="362023"/>
                </a:cubicBezTo>
                <a:cubicBezTo>
                  <a:pt x="1504706" y="359580"/>
                  <a:pt x="1507835" y="357272"/>
                  <a:pt x="1511300" y="355673"/>
                </a:cubicBezTo>
                <a:cubicBezTo>
                  <a:pt x="1529426" y="347307"/>
                  <a:pt x="1537149" y="344940"/>
                  <a:pt x="1552575" y="339798"/>
                </a:cubicBezTo>
                <a:cubicBezTo>
                  <a:pt x="1555750" y="336623"/>
                  <a:pt x="1558446" y="332883"/>
                  <a:pt x="1562100" y="330273"/>
                </a:cubicBezTo>
                <a:cubicBezTo>
                  <a:pt x="1565951" y="327522"/>
                  <a:pt x="1571453" y="327270"/>
                  <a:pt x="1574800" y="323923"/>
                </a:cubicBezTo>
                <a:cubicBezTo>
                  <a:pt x="1577167" y="321556"/>
                  <a:pt x="1576119" y="317183"/>
                  <a:pt x="1577975" y="314398"/>
                </a:cubicBezTo>
                <a:cubicBezTo>
                  <a:pt x="1584770" y="304205"/>
                  <a:pt x="1587039" y="305027"/>
                  <a:pt x="1597025" y="301698"/>
                </a:cubicBezTo>
                <a:cubicBezTo>
                  <a:pt x="1599142" y="298523"/>
                  <a:pt x="1600395" y="294557"/>
                  <a:pt x="1603375" y="292173"/>
                </a:cubicBezTo>
                <a:cubicBezTo>
                  <a:pt x="1605988" y="290082"/>
                  <a:pt x="1611044" y="291783"/>
                  <a:pt x="1612900" y="288998"/>
                </a:cubicBezTo>
                <a:cubicBezTo>
                  <a:pt x="1615893" y="284508"/>
                  <a:pt x="1614766" y="278358"/>
                  <a:pt x="1616075" y="273123"/>
                </a:cubicBezTo>
                <a:cubicBezTo>
                  <a:pt x="1617513" y="267371"/>
                  <a:pt x="1620750" y="257953"/>
                  <a:pt x="1625600" y="254073"/>
                </a:cubicBezTo>
                <a:cubicBezTo>
                  <a:pt x="1628213" y="251982"/>
                  <a:pt x="1631950" y="251956"/>
                  <a:pt x="1635125" y="250898"/>
                </a:cubicBezTo>
                <a:cubicBezTo>
                  <a:pt x="1640705" y="234159"/>
                  <a:pt x="1634612" y="247703"/>
                  <a:pt x="1647825" y="231848"/>
                </a:cubicBezTo>
                <a:cubicBezTo>
                  <a:pt x="1650268" y="228917"/>
                  <a:pt x="1652468" y="225736"/>
                  <a:pt x="1654175" y="222323"/>
                </a:cubicBezTo>
                <a:cubicBezTo>
                  <a:pt x="1658010" y="214654"/>
                  <a:pt x="1656117" y="209339"/>
                  <a:pt x="1663700" y="203273"/>
                </a:cubicBezTo>
                <a:cubicBezTo>
                  <a:pt x="1666313" y="201182"/>
                  <a:pt x="1670050" y="201156"/>
                  <a:pt x="1673225" y="200098"/>
                </a:cubicBezTo>
                <a:cubicBezTo>
                  <a:pt x="1683357" y="169703"/>
                  <a:pt x="1673258" y="190534"/>
                  <a:pt x="1689100" y="171523"/>
                </a:cubicBezTo>
                <a:cubicBezTo>
                  <a:pt x="1700147" y="158266"/>
                  <a:pt x="1689338" y="164035"/>
                  <a:pt x="1704975" y="158823"/>
                </a:cubicBezTo>
                <a:cubicBezTo>
                  <a:pt x="1706033" y="155648"/>
                  <a:pt x="1706294" y="152083"/>
                  <a:pt x="1708150" y="149298"/>
                </a:cubicBezTo>
                <a:cubicBezTo>
                  <a:pt x="1722194" y="128232"/>
                  <a:pt x="1713637" y="151023"/>
                  <a:pt x="1724025" y="130248"/>
                </a:cubicBezTo>
                <a:cubicBezTo>
                  <a:pt x="1725522" y="127255"/>
                  <a:pt x="1724833" y="123090"/>
                  <a:pt x="1727200" y="120723"/>
                </a:cubicBezTo>
                <a:cubicBezTo>
                  <a:pt x="1729567" y="118356"/>
                  <a:pt x="1733550" y="118606"/>
                  <a:pt x="1736725" y="117548"/>
                </a:cubicBezTo>
                <a:cubicBezTo>
                  <a:pt x="1742740" y="99504"/>
                  <a:pt x="1737533" y="110390"/>
                  <a:pt x="1758950" y="88973"/>
                </a:cubicBezTo>
                <a:lnTo>
                  <a:pt x="1768475" y="79448"/>
                </a:lnTo>
                <a:lnTo>
                  <a:pt x="1778000" y="69923"/>
                </a:lnTo>
                <a:cubicBezTo>
                  <a:pt x="1780092" y="63648"/>
                  <a:pt x="1781930" y="55349"/>
                  <a:pt x="1787525" y="50873"/>
                </a:cubicBezTo>
                <a:cubicBezTo>
                  <a:pt x="1790138" y="48782"/>
                  <a:pt x="1794057" y="49195"/>
                  <a:pt x="1797050" y="47698"/>
                </a:cubicBezTo>
                <a:cubicBezTo>
                  <a:pt x="1800463" y="45991"/>
                  <a:pt x="1803400" y="43465"/>
                  <a:pt x="1806575" y="41348"/>
                </a:cubicBezTo>
                <a:cubicBezTo>
                  <a:pt x="1813502" y="20566"/>
                  <a:pt x="1803881" y="40963"/>
                  <a:pt x="1819275" y="28648"/>
                </a:cubicBezTo>
                <a:cubicBezTo>
                  <a:pt x="1839208" y="12702"/>
                  <a:pt x="1809158" y="23240"/>
                  <a:pt x="1838325" y="15948"/>
                </a:cubicBezTo>
                <a:cubicBezTo>
                  <a:pt x="1841186" y="13087"/>
                  <a:pt x="1852071" y="957"/>
                  <a:pt x="1857375" y="73"/>
                </a:cubicBezTo>
                <a:cubicBezTo>
                  <a:pt x="1860676" y="-477"/>
                  <a:pt x="1863725" y="2190"/>
                  <a:pt x="1866900" y="3248"/>
                </a:cubicBezTo>
                <a:cubicBezTo>
                  <a:pt x="1870075" y="6423"/>
                  <a:pt x="1872689" y="10282"/>
                  <a:pt x="1876425" y="12773"/>
                </a:cubicBezTo>
                <a:cubicBezTo>
                  <a:pt x="1879210" y="14629"/>
                  <a:pt x="1883859" y="13335"/>
                  <a:pt x="1885950" y="15948"/>
                </a:cubicBezTo>
                <a:cubicBezTo>
                  <a:pt x="1888676" y="19355"/>
                  <a:pt x="1886960" y="24859"/>
                  <a:pt x="1889125" y="28648"/>
                </a:cubicBezTo>
                <a:cubicBezTo>
                  <a:pt x="1891353" y="32547"/>
                  <a:pt x="1895475" y="34998"/>
                  <a:pt x="1898650" y="38173"/>
                </a:cubicBezTo>
                <a:cubicBezTo>
                  <a:pt x="1906703" y="78436"/>
                  <a:pt x="1895912" y="34959"/>
                  <a:pt x="1908175" y="63573"/>
                </a:cubicBezTo>
                <a:cubicBezTo>
                  <a:pt x="1920476" y="92276"/>
                  <a:pt x="1901758" y="61885"/>
                  <a:pt x="1917700" y="85798"/>
                </a:cubicBezTo>
                <a:cubicBezTo>
                  <a:pt x="1920875" y="103790"/>
                  <a:pt x="1926395" y="121522"/>
                  <a:pt x="1927225" y="139773"/>
                </a:cubicBezTo>
                <a:cubicBezTo>
                  <a:pt x="1930890" y="220405"/>
                  <a:pt x="1925829" y="186768"/>
                  <a:pt x="1936750" y="241373"/>
                </a:cubicBezTo>
                <a:cubicBezTo>
                  <a:pt x="1937808" y="272065"/>
                  <a:pt x="1939072" y="302750"/>
                  <a:pt x="1939925" y="333448"/>
                </a:cubicBezTo>
                <a:cubicBezTo>
                  <a:pt x="1941189" y="378951"/>
                  <a:pt x="1940466" y="424529"/>
                  <a:pt x="1943100" y="469973"/>
                </a:cubicBezTo>
                <a:cubicBezTo>
                  <a:pt x="1947633" y="548170"/>
                  <a:pt x="1938008" y="530598"/>
                  <a:pt x="1958975" y="562048"/>
                </a:cubicBezTo>
                <a:cubicBezTo>
                  <a:pt x="1966757" y="639863"/>
                  <a:pt x="1956446" y="555755"/>
                  <a:pt x="1968500" y="616023"/>
                </a:cubicBezTo>
                <a:cubicBezTo>
                  <a:pt x="1972288" y="634961"/>
                  <a:pt x="1978025" y="673173"/>
                  <a:pt x="1978025" y="673173"/>
                </a:cubicBezTo>
                <a:cubicBezTo>
                  <a:pt x="1979083" y="686931"/>
                  <a:pt x="1979415" y="700765"/>
                  <a:pt x="1981200" y="714448"/>
                </a:cubicBezTo>
                <a:cubicBezTo>
                  <a:pt x="1982596" y="725150"/>
                  <a:pt x="1985674" y="735569"/>
                  <a:pt x="1987550" y="746198"/>
                </a:cubicBezTo>
                <a:cubicBezTo>
                  <a:pt x="1988851" y="753568"/>
                  <a:pt x="1989667" y="761015"/>
                  <a:pt x="1990725" y="768423"/>
                </a:cubicBezTo>
                <a:cubicBezTo>
                  <a:pt x="1988608" y="805465"/>
                  <a:pt x="1987295" y="842561"/>
                  <a:pt x="1984375" y="879548"/>
                </a:cubicBezTo>
                <a:cubicBezTo>
                  <a:pt x="1984112" y="882884"/>
                  <a:pt x="1982375" y="885939"/>
                  <a:pt x="1981200" y="889073"/>
                </a:cubicBezTo>
                <a:cubicBezTo>
                  <a:pt x="1979199" y="894409"/>
                  <a:pt x="1976851" y="899612"/>
                  <a:pt x="1974850" y="904948"/>
                </a:cubicBezTo>
                <a:cubicBezTo>
                  <a:pt x="1973675" y="908082"/>
                  <a:pt x="1973683" y="911796"/>
                  <a:pt x="1971675" y="914473"/>
                </a:cubicBezTo>
                <a:cubicBezTo>
                  <a:pt x="1967185" y="920460"/>
                  <a:pt x="1960475" y="924504"/>
                  <a:pt x="1955800" y="930348"/>
                </a:cubicBezTo>
                <a:cubicBezTo>
                  <a:pt x="1943408" y="945839"/>
                  <a:pt x="1950257" y="943349"/>
                  <a:pt x="1939925" y="955748"/>
                </a:cubicBezTo>
                <a:cubicBezTo>
                  <a:pt x="1937050" y="959197"/>
                  <a:pt x="1933094" y="961681"/>
                  <a:pt x="1930400" y="965273"/>
                </a:cubicBezTo>
                <a:cubicBezTo>
                  <a:pt x="1926697" y="970210"/>
                  <a:pt x="1925003" y="976561"/>
                  <a:pt x="1920875" y="981148"/>
                </a:cubicBezTo>
                <a:cubicBezTo>
                  <a:pt x="1883193" y="1023017"/>
                  <a:pt x="1913658" y="979273"/>
                  <a:pt x="1895475" y="1006548"/>
                </a:cubicBezTo>
                <a:cubicBezTo>
                  <a:pt x="1886248" y="1043456"/>
                  <a:pt x="1900459" y="1001792"/>
                  <a:pt x="1882775" y="1022423"/>
                </a:cubicBezTo>
                <a:cubicBezTo>
                  <a:pt x="1878155" y="1027813"/>
                  <a:pt x="1877089" y="1035501"/>
                  <a:pt x="1873250" y="1041473"/>
                </a:cubicBezTo>
                <a:cubicBezTo>
                  <a:pt x="1867527" y="1050375"/>
                  <a:pt x="1860550" y="1058406"/>
                  <a:pt x="1854200" y="1066873"/>
                </a:cubicBezTo>
                <a:cubicBezTo>
                  <a:pt x="1846893" y="1096102"/>
                  <a:pt x="1858494" y="1062419"/>
                  <a:pt x="1835150" y="1089098"/>
                </a:cubicBezTo>
                <a:cubicBezTo>
                  <a:pt x="1831397" y="1093387"/>
                  <a:pt x="1831115" y="1099765"/>
                  <a:pt x="1828800" y="1104973"/>
                </a:cubicBezTo>
                <a:cubicBezTo>
                  <a:pt x="1817291" y="1130868"/>
                  <a:pt x="1827890" y="1103466"/>
                  <a:pt x="1809750" y="1136723"/>
                </a:cubicBezTo>
                <a:cubicBezTo>
                  <a:pt x="1807021" y="1141726"/>
                  <a:pt x="1806168" y="1147616"/>
                  <a:pt x="1803400" y="1152598"/>
                </a:cubicBezTo>
                <a:cubicBezTo>
                  <a:pt x="1800830" y="1157224"/>
                  <a:pt x="1796598" y="1160760"/>
                  <a:pt x="1793875" y="1165298"/>
                </a:cubicBezTo>
                <a:cubicBezTo>
                  <a:pt x="1785914" y="1178566"/>
                  <a:pt x="1778093" y="1200038"/>
                  <a:pt x="1771650" y="1212923"/>
                </a:cubicBezTo>
                <a:cubicBezTo>
                  <a:pt x="1759674" y="1236875"/>
                  <a:pt x="1765850" y="1220692"/>
                  <a:pt x="1755775" y="1238323"/>
                </a:cubicBezTo>
                <a:cubicBezTo>
                  <a:pt x="1753427" y="1242432"/>
                  <a:pt x="1752139" y="1247146"/>
                  <a:pt x="1749425" y="1251023"/>
                </a:cubicBezTo>
                <a:cubicBezTo>
                  <a:pt x="1740675" y="1263523"/>
                  <a:pt x="1733963" y="1269660"/>
                  <a:pt x="1724025" y="1279598"/>
                </a:cubicBezTo>
                <a:cubicBezTo>
                  <a:pt x="1720118" y="1291318"/>
                  <a:pt x="1720323" y="1293001"/>
                  <a:pt x="1711325" y="1304998"/>
                </a:cubicBezTo>
                <a:cubicBezTo>
                  <a:pt x="1708631" y="1308590"/>
                  <a:pt x="1704975" y="1311348"/>
                  <a:pt x="1701800" y="1314523"/>
                </a:cubicBezTo>
                <a:cubicBezTo>
                  <a:pt x="1693820" y="1338464"/>
                  <a:pt x="1704585" y="1308954"/>
                  <a:pt x="1692275" y="1333573"/>
                </a:cubicBezTo>
                <a:cubicBezTo>
                  <a:pt x="1690778" y="1336566"/>
                  <a:pt x="1691467" y="1340731"/>
                  <a:pt x="1689100" y="1343098"/>
                </a:cubicBezTo>
                <a:cubicBezTo>
                  <a:pt x="1686733" y="1345465"/>
                  <a:pt x="1682568" y="1344776"/>
                  <a:pt x="1679575" y="1346273"/>
                </a:cubicBezTo>
                <a:cubicBezTo>
                  <a:pt x="1650293" y="1360914"/>
                  <a:pt x="1703780" y="1350028"/>
                  <a:pt x="1628775" y="1355798"/>
                </a:cubicBezTo>
                <a:cubicBezTo>
                  <a:pt x="1619250" y="1357915"/>
                  <a:pt x="1609838" y="1360626"/>
                  <a:pt x="1600200" y="1362148"/>
                </a:cubicBezTo>
                <a:cubicBezTo>
                  <a:pt x="1589694" y="1363807"/>
                  <a:pt x="1578904" y="1363363"/>
                  <a:pt x="1568450" y="1365323"/>
                </a:cubicBezTo>
                <a:cubicBezTo>
                  <a:pt x="1561871" y="1366557"/>
                  <a:pt x="1555811" y="1369750"/>
                  <a:pt x="1549400" y="1371673"/>
                </a:cubicBezTo>
                <a:cubicBezTo>
                  <a:pt x="1545220" y="1372927"/>
                  <a:pt x="1540933" y="1373790"/>
                  <a:pt x="1536700" y="1374848"/>
                </a:cubicBezTo>
                <a:cubicBezTo>
                  <a:pt x="1528233" y="1372731"/>
                  <a:pt x="1520027" y="1368498"/>
                  <a:pt x="1511300" y="1368498"/>
                </a:cubicBezTo>
                <a:cubicBezTo>
                  <a:pt x="1484633" y="1368498"/>
                  <a:pt x="1491219" y="1376656"/>
                  <a:pt x="1470025" y="1381198"/>
                </a:cubicBezTo>
                <a:cubicBezTo>
                  <a:pt x="1460654" y="1383206"/>
                  <a:pt x="1450975" y="1383315"/>
                  <a:pt x="1441450" y="1384373"/>
                </a:cubicBezTo>
                <a:cubicBezTo>
                  <a:pt x="1437217" y="1386490"/>
                  <a:pt x="1433182" y="1389061"/>
                  <a:pt x="1428750" y="1390723"/>
                </a:cubicBezTo>
                <a:cubicBezTo>
                  <a:pt x="1413603" y="1396403"/>
                  <a:pt x="1385806" y="1396224"/>
                  <a:pt x="1374775" y="1397073"/>
                </a:cubicBezTo>
                <a:cubicBezTo>
                  <a:pt x="1371600" y="1399190"/>
                  <a:pt x="1368724" y="1401844"/>
                  <a:pt x="1365250" y="1403423"/>
                </a:cubicBezTo>
                <a:cubicBezTo>
                  <a:pt x="1334255" y="1417512"/>
                  <a:pt x="1349351" y="1409292"/>
                  <a:pt x="1327150" y="1416123"/>
                </a:cubicBezTo>
                <a:cubicBezTo>
                  <a:pt x="1317554" y="1419076"/>
                  <a:pt x="1307555" y="1421158"/>
                  <a:pt x="1298575" y="1425648"/>
                </a:cubicBezTo>
                <a:cubicBezTo>
                  <a:pt x="1282882" y="1433495"/>
                  <a:pt x="1290365" y="1430501"/>
                  <a:pt x="1276350" y="1435173"/>
                </a:cubicBezTo>
                <a:cubicBezTo>
                  <a:pt x="1275292" y="1438348"/>
                  <a:pt x="1275542" y="1442331"/>
                  <a:pt x="1273175" y="1444698"/>
                </a:cubicBezTo>
                <a:cubicBezTo>
                  <a:pt x="1267779" y="1450094"/>
                  <a:pt x="1260475" y="1453165"/>
                  <a:pt x="1254125" y="1457398"/>
                </a:cubicBezTo>
                <a:cubicBezTo>
                  <a:pt x="1240110" y="1466741"/>
                  <a:pt x="1248342" y="1463000"/>
                  <a:pt x="1228725" y="1466923"/>
                </a:cubicBezTo>
                <a:cubicBezTo>
                  <a:pt x="1207291" y="1481212"/>
                  <a:pt x="1234121" y="1465304"/>
                  <a:pt x="1196975" y="1476448"/>
                </a:cubicBezTo>
                <a:cubicBezTo>
                  <a:pt x="1193320" y="1477544"/>
                  <a:pt x="1190625" y="1480681"/>
                  <a:pt x="1187450" y="1482798"/>
                </a:cubicBezTo>
                <a:cubicBezTo>
                  <a:pt x="1184275" y="1481740"/>
                  <a:pt x="1181272" y="1479623"/>
                  <a:pt x="1177925" y="1479623"/>
                </a:cubicBezTo>
                <a:cubicBezTo>
                  <a:pt x="1173561" y="1479623"/>
                  <a:pt x="1169518" y="1482017"/>
                  <a:pt x="1165225" y="1482798"/>
                </a:cubicBezTo>
                <a:cubicBezTo>
                  <a:pt x="1157862" y="1484137"/>
                  <a:pt x="1150408" y="1484915"/>
                  <a:pt x="1143000" y="1485973"/>
                </a:cubicBezTo>
                <a:cubicBezTo>
                  <a:pt x="1123436" y="1499015"/>
                  <a:pt x="1145063" y="1486344"/>
                  <a:pt x="1117600" y="1495498"/>
                </a:cubicBezTo>
                <a:cubicBezTo>
                  <a:pt x="1113110" y="1496995"/>
                  <a:pt x="1109294" y="1500090"/>
                  <a:pt x="1104900" y="1501848"/>
                </a:cubicBezTo>
                <a:cubicBezTo>
                  <a:pt x="1098685" y="1504334"/>
                  <a:pt x="1091419" y="1504485"/>
                  <a:pt x="1085850" y="1508198"/>
                </a:cubicBezTo>
                <a:cubicBezTo>
                  <a:pt x="1073540" y="1516404"/>
                  <a:pt x="1079945" y="1513341"/>
                  <a:pt x="1066800" y="1517723"/>
                </a:cubicBezTo>
                <a:cubicBezTo>
                  <a:pt x="1064683" y="1520898"/>
                  <a:pt x="1063148" y="1524550"/>
                  <a:pt x="1060450" y="1527248"/>
                </a:cubicBezTo>
                <a:cubicBezTo>
                  <a:pt x="1053706" y="1533992"/>
                  <a:pt x="1049663" y="1533674"/>
                  <a:pt x="1041400" y="1536773"/>
                </a:cubicBezTo>
                <a:cubicBezTo>
                  <a:pt x="1036064" y="1538774"/>
                  <a:pt x="1030861" y="1541122"/>
                  <a:pt x="1025525" y="1543123"/>
                </a:cubicBezTo>
                <a:cubicBezTo>
                  <a:pt x="1022391" y="1544298"/>
                  <a:pt x="1019076" y="1544980"/>
                  <a:pt x="1016000" y="1546298"/>
                </a:cubicBezTo>
                <a:cubicBezTo>
                  <a:pt x="1011650" y="1548162"/>
                  <a:pt x="1007694" y="1550890"/>
                  <a:pt x="1003300" y="1552648"/>
                </a:cubicBezTo>
                <a:cubicBezTo>
                  <a:pt x="997085" y="1555134"/>
                  <a:pt x="990600" y="1556881"/>
                  <a:pt x="984250" y="1558998"/>
                </a:cubicBezTo>
                <a:cubicBezTo>
                  <a:pt x="977900" y="1561115"/>
                  <a:pt x="971694" y="1563725"/>
                  <a:pt x="965200" y="1565348"/>
                </a:cubicBezTo>
                <a:cubicBezTo>
                  <a:pt x="960967" y="1566406"/>
                  <a:pt x="956586" y="1566991"/>
                  <a:pt x="952500" y="1568523"/>
                </a:cubicBezTo>
                <a:cubicBezTo>
                  <a:pt x="948068" y="1570185"/>
                  <a:pt x="944218" y="1573174"/>
                  <a:pt x="939800" y="1574873"/>
                </a:cubicBezTo>
                <a:cubicBezTo>
                  <a:pt x="930429" y="1578477"/>
                  <a:pt x="920750" y="1581223"/>
                  <a:pt x="911225" y="1584398"/>
                </a:cubicBezTo>
                <a:cubicBezTo>
                  <a:pt x="894391" y="1590009"/>
                  <a:pt x="904918" y="1586654"/>
                  <a:pt x="879475" y="1593923"/>
                </a:cubicBezTo>
                <a:cubicBezTo>
                  <a:pt x="869950" y="1592865"/>
                  <a:pt x="860353" y="1592324"/>
                  <a:pt x="850900" y="1590748"/>
                </a:cubicBezTo>
                <a:cubicBezTo>
                  <a:pt x="836305" y="1588316"/>
                  <a:pt x="845813" y="1587207"/>
                  <a:pt x="831850" y="1581223"/>
                </a:cubicBezTo>
                <a:cubicBezTo>
                  <a:pt x="827839" y="1579504"/>
                  <a:pt x="823290" y="1579428"/>
                  <a:pt x="819150" y="1578048"/>
                </a:cubicBezTo>
                <a:cubicBezTo>
                  <a:pt x="783282" y="1566092"/>
                  <a:pt x="821009" y="1576132"/>
                  <a:pt x="790575" y="1568523"/>
                </a:cubicBezTo>
                <a:cubicBezTo>
                  <a:pt x="787400" y="1566406"/>
                  <a:pt x="784463" y="1563880"/>
                  <a:pt x="781050" y="1562173"/>
                </a:cubicBezTo>
                <a:cubicBezTo>
                  <a:pt x="776495" y="1559896"/>
                  <a:pt x="762894" y="1556840"/>
                  <a:pt x="758825" y="1555823"/>
                </a:cubicBezTo>
                <a:cubicBezTo>
                  <a:pt x="731528" y="1537625"/>
                  <a:pt x="766065" y="1559443"/>
                  <a:pt x="739775" y="1546298"/>
                </a:cubicBezTo>
                <a:cubicBezTo>
                  <a:pt x="717849" y="1535335"/>
                  <a:pt x="743981" y="1543381"/>
                  <a:pt x="717550" y="1536773"/>
                </a:cubicBezTo>
                <a:cubicBezTo>
                  <a:pt x="693132" y="1520494"/>
                  <a:pt x="726479" y="1540980"/>
                  <a:pt x="692150" y="1527248"/>
                </a:cubicBezTo>
                <a:cubicBezTo>
                  <a:pt x="686420" y="1524956"/>
                  <a:pt x="682094" y="1519777"/>
                  <a:pt x="676275" y="1517723"/>
                </a:cubicBezTo>
                <a:cubicBezTo>
                  <a:pt x="663930" y="1513366"/>
                  <a:pt x="650594" y="1512338"/>
                  <a:pt x="638175" y="1508198"/>
                </a:cubicBezTo>
                <a:lnTo>
                  <a:pt x="628650" y="1505023"/>
                </a:lnTo>
                <a:cubicBezTo>
                  <a:pt x="624417" y="1501848"/>
                  <a:pt x="620755" y="1497716"/>
                  <a:pt x="615950" y="1495498"/>
                </a:cubicBezTo>
                <a:cubicBezTo>
                  <a:pt x="606231" y="1491012"/>
                  <a:pt x="576950" y="1482994"/>
                  <a:pt x="565150" y="1479623"/>
                </a:cubicBezTo>
                <a:cubicBezTo>
                  <a:pt x="535946" y="1462100"/>
                  <a:pt x="563508" y="1476000"/>
                  <a:pt x="530225" y="1466923"/>
                </a:cubicBezTo>
                <a:cubicBezTo>
                  <a:pt x="524727" y="1465423"/>
                  <a:pt x="519809" y="1462211"/>
                  <a:pt x="514350" y="1460573"/>
                </a:cubicBezTo>
                <a:cubicBezTo>
                  <a:pt x="508803" y="1458909"/>
                  <a:pt x="483947" y="1454977"/>
                  <a:pt x="479425" y="1454223"/>
                </a:cubicBezTo>
                <a:cubicBezTo>
                  <a:pt x="475192" y="1451048"/>
                  <a:pt x="471542" y="1446888"/>
                  <a:pt x="466725" y="1444698"/>
                </a:cubicBezTo>
                <a:cubicBezTo>
                  <a:pt x="456666" y="1440126"/>
                  <a:pt x="445007" y="1439803"/>
                  <a:pt x="434975" y="1435173"/>
                </a:cubicBezTo>
                <a:cubicBezTo>
                  <a:pt x="424232" y="1430214"/>
                  <a:pt x="414450" y="1423040"/>
                  <a:pt x="403225" y="1419298"/>
                </a:cubicBezTo>
                <a:cubicBezTo>
                  <a:pt x="400050" y="1418240"/>
                  <a:pt x="396647" y="1417710"/>
                  <a:pt x="393700" y="1416123"/>
                </a:cubicBezTo>
                <a:cubicBezTo>
                  <a:pt x="382833" y="1410272"/>
                  <a:pt x="370677" y="1405800"/>
                  <a:pt x="361950" y="1397073"/>
                </a:cubicBezTo>
                <a:cubicBezTo>
                  <a:pt x="358775" y="1393898"/>
                  <a:pt x="356161" y="1390039"/>
                  <a:pt x="352425" y="1387548"/>
                </a:cubicBezTo>
                <a:cubicBezTo>
                  <a:pt x="349640" y="1385692"/>
                  <a:pt x="345893" y="1385870"/>
                  <a:pt x="342900" y="1384373"/>
                </a:cubicBezTo>
                <a:cubicBezTo>
                  <a:pt x="339487" y="1382666"/>
                  <a:pt x="336788" y="1379730"/>
                  <a:pt x="333375" y="1378023"/>
                </a:cubicBezTo>
                <a:cubicBezTo>
                  <a:pt x="330382" y="1376526"/>
                  <a:pt x="326908" y="1376207"/>
                  <a:pt x="323850" y="1374848"/>
                </a:cubicBezTo>
                <a:cubicBezTo>
                  <a:pt x="317362" y="1371965"/>
                  <a:pt x="311150" y="1368498"/>
                  <a:pt x="304800" y="1365323"/>
                </a:cubicBezTo>
                <a:cubicBezTo>
                  <a:pt x="303742" y="1362148"/>
                  <a:pt x="303716" y="1358411"/>
                  <a:pt x="301625" y="1355798"/>
                </a:cubicBezTo>
                <a:cubicBezTo>
                  <a:pt x="297149" y="1350203"/>
                  <a:pt x="288850" y="1348365"/>
                  <a:pt x="282575" y="1346273"/>
                </a:cubicBezTo>
                <a:cubicBezTo>
                  <a:pt x="263822" y="1327520"/>
                  <a:pt x="283376" y="1343807"/>
                  <a:pt x="260350" y="1333573"/>
                </a:cubicBezTo>
                <a:cubicBezTo>
                  <a:pt x="208475" y="1310517"/>
                  <a:pt x="283151" y="1336940"/>
                  <a:pt x="225425" y="1317698"/>
                </a:cubicBezTo>
                <a:cubicBezTo>
                  <a:pt x="221192" y="1314523"/>
                  <a:pt x="217638" y="1310138"/>
                  <a:pt x="212725" y="1308173"/>
                </a:cubicBezTo>
                <a:cubicBezTo>
                  <a:pt x="173887" y="1292638"/>
                  <a:pt x="210549" y="1316392"/>
                  <a:pt x="180975" y="1298648"/>
                </a:cubicBezTo>
                <a:cubicBezTo>
                  <a:pt x="174431" y="1294721"/>
                  <a:pt x="169165" y="1288361"/>
                  <a:pt x="161925" y="1285948"/>
                </a:cubicBezTo>
                <a:cubicBezTo>
                  <a:pt x="158750" y="1284890"/>
                  <a:pt x="155439" y="1284175"/>
                  <a:pt x="152400" y="1282773"/>
                </a:cubicBezTo>
                <a:cubicBezTo>
                  <a:pt x="141657" y="1277814"/>
                  <a:pt x="132253" y="1269219"/>
                  <a:pt x="120650" y="1266898"/>
                </a:cubicBezTo>
                <a:lnTo>
                  <a:pt x="104775" y="1263723"/>
                </a:lnTo>
                <a:cubicBezTo>
                  <a:pt x="98982" y="1255034"/>
                  <a:pt x="98926" y="1252304"/>
                  <a:pt x="88900" y="1247848"/>
                </a:cubicBezTo>
                <a:cubicBezTo>
                  <a:pt x="82783" y="1245130"/>
                  <a:pt x="75419" y="1245211"/>
                  <a:pt x="69850" y="1241498"/>
                </a:cubicBezTo>
                <a:cubicBezTo>
                  <a:pt x="66675" y="1239381"/>
                  <a:pt x="63832" y="1236651"/>
                  <a:pt x="60325" y="1235148"/>
                </a:cubicBezTo>
                <a:cubicBezTo>
                  <a:pt x="56314" y="1233429"/>
                  <a:pt x="51765" y="1233353"/>
                  <a:pt x="47625" y="1231973"/>
                </a:cubicBezTo>
                <a:cubicBezTo>
                  <a:pt x="42218" y="1230171"/>
                  <a:pt x="37042" y="1227740"/>
                  <a:pt x="31750" y="1225623"/>
                </a:cubicBezTo>
                <a:cubicBezTo>
                  <a:pt x="28575" y="1222448"/>
                  <a:pt x="25634" y="1219020"/>
                  <a:pt x="22225" y="1216098"/>
                </a:cubicBezTo>
                <a:cubicBezTo>
                  <a:pt x="18207" y="1212654"/>
                  <a:pt x="13267" y="1210315"/>
                  <a:pt x="9525" y="1206573"/>
                </a:cubicBezTo>
                <a:cubicBezTo>
                  <a:pt x="3370" y="1200418"/>
                  <a:pt x="2582" y="1195270"/>
                  <a:pt x="0" y="1187523"/>
                </a:cubicBezTo>
                <a:cubicBezTo>
                  <a:pt x="2117" y="1182231"/>
                  <a:pt x="3329" y="1176481"/>
                  <a:pt x="6350" y="1171648"/>
                </a:cubicBezTo>
                <a:cubicBezTo>
                  <a:pt x="8730" y="1167840"/>
                  <a:pt x="13867" y="1166139"/>
                  <a:pt x="15875" y="1162123"/>
                </a:cubicBezTo>
                <a:cubicBezTo>
                  <a:pt x="18288" y="1157296"/>
                  <a:pt x="17155" y="1151301"/>
                  <a:pt x="19050" y="1146248"/>
                </a:cubicBezTo>
                <a:cubicBezTo>
                  <a:pt x="20390" y="1142675"/>
                  <a:pt x="23283" y="1139898"/>
                  <a:pt x="25400" y="1136723"/>
                </a:cubicBezTo>
                <a:cubicBezTo>
                  <a:pt x="26458" y="1129315"/>
                  <a:pt x="26425" y="1121666"/>
                  <a:pt x="28575" y="1114498"/>
                </a:cubicBezTo>
                <a:cubicBezTo>
                  <a:pt x="29671" y="1110843"/>
                  <a:pt x="33218" y="1108386"/>
                  <a:pt x="34925" y="1104973"/>
                </a:cubicBezTo>
                <a:cubicBezTo>
                  <a:pt x="48070" y="1078683"/>
                  <a:pt x="26252" y="1113220"/>
                  <a:pt x="44450" y="1085923"/>
                </a:cubicBezTo>
                <a:cubicBezTo>
                  <a:pt x="45508" y="1081690"/>
                  <a:pt x="46342" y="1077394"/>
                  <a:pt x="47625" y="1073223"/>
                </a:cubicBezTo>
                <a:cubicBezTo>
                  <a:pt x="50578" y="1063627"/>
                  <a:pt x="57150" y="1044648"/>
                  <a:pt x="57150" y="1044648"/>
                </a:cubicBezTo>
                <a:cubicBezTo>
                  <a:pt x="58208" y="1037240"/>
                  <a:pt x="58757" y="1029740"/>
                  <a:pt x="60325" y="1022423"/>
                </a:cubicBezTo>
                <a:cubicBezTo>
                  <a:pt x="61939" y="1014889"/>
                  <a:pt x="65678" y="1007838"/>
                  <a:pt x="66675" y="1000198"/>
                </a:cubicBezTo>
                <a:cubicBezTo>
                  <a:pt x="68869" y="983374"/>
                  <a:pt x="68792" y="966331"/>
                  <a:pt x="69850" y="949398"/>
                </a:cubicBezTo>
                <a:cubicBezTo>
                  <a:pt x="67733" y="930348"/>
                  <a:pt x="66211" y="911223"/>
                  <a:pt x="63500" y="892248"/>
                </a:cubicBezTo>
                <a:cubicBezTo>
                  <a:pt x="63027" y="888935"/>
                  <a:pt x="61287" y="885929"/>
                  <a:pt x="60325" y="882723"/>
                </a:cubicBezTo>
                <a:cubicBezTo>
                  <a:pt x="58111" y="875343"/>
                  <a:pt x="56092" y="867906"/>
                  <a:pt x="53975" y="860498"/>
                </a:cubicBezTo>
                <a:cubicBezTo>
                  <a:pt x="44851" y="769258"/>
                  <a:pt x="48867" y="823651"/>
                  <a:pt x="57150" y="641423"/>
                </a:cubicBezTo>
                <a:cubicBezTo>
                  <a:pt x="57490" y="633947"/>
                  <a:pt x="58642" y="626490"/>
                  <a:pt x="60325" y="619198"/>
                </a:cubicBezTo>
                <a:cubicBezTo>
                  <a:pt x="73655" y="561435"/>
                  <a:pt x="61111" y="633795"/>
                  <a:pt x="69850" y="584273"/>
                </a:cubicBezTo>
                <a:cubicBezTo>
                  <a:pt x="72088" y="571594"/>
                  <a:pt x="74192" y="558891"/>
                  <a:pt x="76200" y="546173"/>
                </a:cubicBezTo>
                <a:cubicBezTo>
                  <a:pt x="77367" y="538781"/>
                  <a:pt x="77692" y="531240"/>
                  <a:pt x="79375" y="523948"/>
                </a:cubicBezTo>
                <a:cubicBezTo>
                  <a:pt x="80880" y="517426"/>
                  <a:pt x="83608" y="511248"/>
                  <a:pt x="85725" y="504898"/>
                </a:cubicBezTo>
                <a:cubicBezTo>
                  <a:pt x="86504" y="498669"/>
                  <a:pt x="86739" y="473890"/>
                  <a:pt x="95250" y="466798"/>
                </a:cubicBezTo>
                <a:cubicBezTo>
                  <a:pt x="98602" y="464004"/>
                  <a:pt x="103683" y="464537"/>
                  <a:pt x="107950" y="463623"/>
                </a:cubicBezTo>
                <a:cubicBezTo>
                  <a:pt x="144857" y="455714"/>
                  <a:pt x="134156" y="457827"/>
                  <a:pt x="171450" y="454098"/>
                </a:cubicBezTo>
                <a:cubicBezTo>
                  <a:pt x="176742" y="451981"/>
                  <a:pt x="181918" y="449550"/>
                  <a:pt x="187325" y="447748"/>
                </a:cubicBezTo>
                <a:cubicBezTo>
                  <a:pt x="210520" y="440016"/>
                  <a:pt x="214206" y="446464"/>
                  <a:pt x="247650" y="450923"/>
                </a:cubicBezTo>
                <a:lnTo>
                  <a:pt x="368300" y="444573"/>
                </a:lnTo>
                <a:cubicBezTo>
                  <a:pt x="533068" y="436470"/>
                  <a:pt x="455022" y="442054"/>
                  <a:pt x="546100" y="435048"/>
                </a:cubicBezTo>
                <a:cubicBezTo>
                  <a:pt x="552149" y="433536"/>
                  <a:pt x="578145" y="426609"/>
                  <a:pt x="587375" y="425523"/>
                </a:cubicBezTo>
                <a:cubicBezTo>
                  <a:pt x="600032" y="424034"/>
                  <a:pt x="612775" y="423406"/>
                  <a:pt x="625475" y="422348"/>
                </a:cubicBezTo>
                <a:cubicBezTo>
                  <a:pt x="639233" y="423406"/>
                  <a:pt x="653187" y="422980"/>
                  <a:pt x="666750" y="425523"/>
                </a:cubicBezTo>
                <a:cubicBezTo>
                  <a:pt x="670501" y="426226"/>
                  <a:pt x="666750" y="430815"/>
                  <a:pt x="666750" y="431873"/>
                </a:cubicBezTo>
                <a:close/>
              </a:path>
            </a:pathLst>
          </a:custGeom>
          <a:solidFill>
            <a:schemeClr val="bg1">
              <a:alpha val="7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Generating GeoClusters</a:t>
            </a:r>
            <a:endParaRPr lang="en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-381000" y="819150"/>
            <a:ext cx="5943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143000" lvl="0" algn="l" rtl="0">
              <a:spcBef>
                <a:spcPts val="0"/>
              </a:spcBef>
            </a:pPr>
            <a:r>
              <a:rPr lang="en" dirty="0" smtClean="0">
                <a:solidFill>
                  <a:schemeClr val="accent5"/>
                </a:solidFill>
                <a:hlinkClick r:id="rId3"/>
              </a:rPr>
              <a:t>GeoMatrixR</a:t>
            </a:r>
            <a:endParaRPr lang="en" dirty="0" smtClean="0">
              <a:solidFill>
                <a:schemeClr val="accent5"/>
              </a:solidFill>
            </a:endParaRPr>
          </a:p>
          <a:p>
            <a:pPr marL="841248" lvl="1"/>
            <a:r>
              <a:rPr lang="en-US" dirty="0"/>
              <a:t>•</a:t>
            </a:r>
            <a:r>
              <a:rPr lang="en" dirty="0" smtClean="0">
                <a:solidFill>
                  <a:schemeClr val="bg2">
                    <a:lumMod val="75000"/>
                  </a:schemeClr>
                </a:solidFill>
              </a:rPr>
              <a:t> Calculating Distances between the geo-coordinates of all the addresses</a:t>
            </a:r>
          </a:p>
          <a:p>
            <a:pPr marL="841248"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• Collecting all ID’s within a threshold distance</a:t>
            </a:r>
          </a:p>
          <a:p>
            <a:pPr marL="841248" lvl="1"/>
            <a:endParaRPr lang="en" dirty="0">
              <a:solidFill>
                <a:schemeClr val="tx2">
                  <a:lumMod val="50000"/>
                </a:schemeClr>
              </a:solidFill>
            </a:endParaRPr>
          </a:p>
          <a:p>
            <a:pPr marL="1143000" lvl="0" algn="l" rtl="0">
              <a:spcBef>
                <a:spcPts val="0"/>
              </a:spcBef>
            </a:pPr>
            <a:endParaRPr lang="en" dirty="0" smtClean="0">
              <a:solidFill>
                <a:schemeClr val="accent5"/>
              </a:solidFill>
              <a:hlinkClick r:id="rId4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8" t="4829" r="26281" b="736"/>
          <a:stretch/>
        </p:blipFill>
        <p:spPr bwMode="auto">
          <a:xfrm>
            <a:off x="6043963" y="133350"/>
            <a:ext cx="2252312" cy="489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77288" y="133350"/>
            <a:ext cx="2252312" cy="361689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63"/>
          <a:stretch/>
        </p:blipFill>
        <p:spPr bwMode="auto">
          <a:xfrm>
            <a:off x="1295400" y="2943225"/>
            <a:ext cx="4123096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GeoGraphic Clusters Achieved</a:t>
            </a:r>
            <a:endParaRPr lang="e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00" y="822429"/>
            <a:ext cx="4748212" cy="419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147"/>
          <p:cNvSpPr txBox="1">
            <a:spLocks/>
          </p:cNvSpPr>
          <p:nvPr/>
        </p:nvSpPr>
        <p:spPr>
          <a:xfrm>
            <a:off x="304800" y="889104"/>
            <a:ext cx="4343400" cy="26732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01752" marR="0" lvl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GB" sz="3200" dirty="0" smtClean="0"/>
              <a:t>Site Location</a:t>
            </a:r>
          </a:p>
          <a:p>
            <a:pPr lvl="3">
              <a:lnSpc>
                <a:spcPct val="100000"/>
              </a:lnSpc>
              <a:spcAft>
                <a:spcPts val="0"/>
              </a:spcAft>
            </a:pPr>
            <a:r>
              <a:rPr lang="en-GB" sz="2000" dirty="0"/>
              <a:t>	</a:t>
            </a:r>
            <a:r>
              <a:rPr lang="en-GB" sz="2000" dirty="0" smtClean="0"/>
              <a:t>Clusters of all addresses 	within 325 meters</a:t>
            </a:r>
            <a:endParaRPr lang="en-GB" sz="600" dirty="0" smtClean="0"/>
          </a:p>
          <a:p>
            <a:pPr marL="914400" algn="r">
              <a:lnSpc>
                <a:spcPct val="100000"/>
              </a:lnSpc>
              <a:spcAft>
                <a:spcPts val="0"/>
              </a:spcAft>
            </a:pPr>
            <a:endParaRPr lang="en-GB" dirty="0" smtClean="0"/>
          </a:p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" sz="4400" dirty="0">
                <a:solidFill>
                  <a:schemeClr val="tx1"/>
                </a:solidFill>
              </a:rPr>
              <a:t>Site Names</a:t>
            </a:r>
          </a:p>
          <a:p>
            <a:pPr marL="457200" lvl="0">
              <a:lnSpc>
                <a:spcPct val="100000"/>
              </a:lnSpc>
              <a:spcAft>
                <a:spcPts val="0"/>
              </a:spcAft>
            </a:pPr>
            <a:r>
              <a:rPr lang="en" sz="2800" dirty="0" smtClean="0">
                <a:solidFill>
                  <a:schemeClr val="tx1"/>
                </a:solidFill>
              </a:rPr>
              <a:t>	Vary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534311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1198" lvl="5" indent="-285750">
              <a:buFont typeface="Arial" panose="020B0604020202020204" pitchFamily="34" charset="0"/>
              <a:buChar char="•"/>
            </a:pPr>
            <a:r>
              <a:rPr lang="en" sz="2200" dirty="0"/>
              <a:t>Over Time</a:t>
            </a:r>
            <a:endParaRPr lang="en" sz="3000" dirty="0"/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</a:t>
            </a:r>
            <a:r>
              <a:rPr lang="en" sz="2200" dirty="0"/>
              <a:t>etween people</a:t>
            </a:r>
          </a:p>
          <a:p>
            <a:pPr marL="441198" lvl="1" indent="-285750">
              <a:buFont typeface="Arial" panose="020B0604020202020204" pitchFamily="34" charset="0"/>
              <a:buChar char="•"/>
            </a:pPr>
            <a:r>
              <a:rPr lang="en" sz="2200" dirty="0"/>
              <a:t>By Function</a:t>
            </a:r>
            <a:endParaRPr lang="en-GB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78137" y="185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Data Management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77150" y="861400"/>
            <a:ext cx="8455200" cy="405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Creating the </a:t>
            </a:r>
            <a:r>
              <a:rPr lang="en" sz="2400" dirty="0" smtClean="0"/>
              <a:t>Master File</a:t>
            </a:r>
            <a:endParaRPr lang="en" sz="2400" dirty="0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</a:pPr>
            <a:r>
              <a:rPr lang="en" dirty="0"/>
              <a:t>Standardizing Site Data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Name</a:t>
            </a:r>
          </a:p>
          <a:p>
            <a:pPr marL="914400" marR="0" lvl="2" indent="-3746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21052"/>
              <a:buFont typeface="Arial"/>
            </a:pPr>
            <a:r>
              <a:rPr lang="en" sz="1900" dirty="0"/>
              <a:t>Identical Location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2900" dirty="0"/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Master Record</a:t>
            </a:r>
            <a:endParaRPr dirty="0"/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/>
          <p:nvPr/>
        </p:nvSpPr>
        <p:spPr>
          <a:xfrm>
            <a:off x="1656175" y="3285750"/>
            <a:ext cx="313200" cy="50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1950"/>
            <a:ext cx="4267200" cy="4344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38775" y="4726445"/>
            <a:ext cx="3562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From </a:t>
            </a:r>
            <a:r>
              <a:rPr lang="en-US" sz="1100" dirty="0" err="1" smtClean="0">
                <a:hlinkClick r:id="rId4"/>
              </a:rPr>
              <a:t>Informatica</a:t>
            </a:r>
            <a:r>
              <a:rPr lang="en-US" sz="1100" dirty="0" smtClean="0">
                <a:hlinkClick r:id="rId4"/>
              </a:rPr>
              <a:t> Master Data Management </a:t>
            </a:r>
            <a:r>
              <a:rPr lang="en-US" sz="1100" dirty="0">
                <a:hlinkClick r:id="rId4"/>
              </a:rPr>
              <a:t>B</a:t>
            </a:r>
            <a:r>
              <a:rPr lang="en-US" sz="1100" dirty="0" smtClean="0">
                <a:hlinkClick r:id="rId4"/>
              </a:rPr>
              <a:t>rochure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Linguistic Grouper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4892900" cy="1022400"/>
          </a:xfrm>
        </p:spPr>
        <p:txBody>
          <a:bodyPr/>
          <a:lstStyle/>
          <a:p>
            <a:r>
              <a:rPr lang="en-US" dirty="0" smtClean="0"/>
              <a:t>Dividing the world (and the data) up by linguistic regions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" b="48843"/>
          <a:stretch/>
        </p:blipFill>
        <p:spPr bwMode="auto">
          <a:xfrm>
            <a:off x="5181600" y="-1324"/>
            <a:ext cx="3381808" cy="24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457200" y="19081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DEUtsche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ENGlish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ESPanol</a:t>
            </a:r>
            <a:r>
              <a:rPr lang="en-US" sz="2400" dirty="0" smtClean="0"/>
              <a:t>/</a:t>
            </a:r>
            <a:r>
              <a:rPr lang="en-US" sz="2400" dirty="0" err="1" smtClean="0"/>
              <a:t>FRAncais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PORtuguese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/>
              <a:t>ITAlian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REM2</a:t>
            </a:r>
            <a:endParaRPr lang="en-US" sz="24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733800" y="3790950"/>
            <a:ext cx="48929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7"/>
          <a:stretch/>
        </p:blipFill>
        <p:spPr bwMode="auto">
          <a:xfrm>
            <a:off x="3581400" y="2609850"/>
            <a:ext cx="5562600" cy="279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SiteScrubR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300" y="819150"/>
            <a:ext cx="4892900" cy="1022400"/>
          </a:xfrm>
        </p:spPr>
        <p:txBody>
          <a:bodyPr/>
          <a:lstStyle/>
          <a:p>
            <a:r>
              <a:rPr lang="en-US" dirty="0" smtClean="0"/>
              <a:t>Regex Cleansing of </a:t>
            </a:r>
            <a:r>
              <a:rPr lang="en-US" dirty="0" err="1" smtClean="0"/>
              <a:t>SiteNames</a:t>
            </a:r>
            <a:endParaRPr lang="en-US" dirty="0" smtClean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04817" y="1511175"/>
            <a:ext cx="41148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Expand Abbreviations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Standardize Terms</a:t>
            </a:r>
            <a:endParaRPr lang="en-US" sz="2400" dirty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Standardize Formats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Mend Fractures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Decode Acronyms</a:t>
            </a:r>
          </a:p>
          <a:p>
            <a:pPr lvl="1" defTabSz="41148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Remove Extraneous     		information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29200" y="0"/>
            <a:ext cx="3962400" cy="24511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similarity</a:t>
            </a:r>
            <a:r>
              <a:rPr lang="en"/>
              <a:t> of words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251" name="Shape 251"/>
          <p:cNvPicPr preferRelativeResize="0"/>
          <p:nvPr/>
        </p:nvPicPr>
        <p:blipFill rotWithShape="1">
          <a:blip r:embed="rId3">
            <a:alphaModFix/>
          </a:blip>
          <a:srcRect t="2400" b="-2399"/>
          <a:stretch/>
        </p:blipFill>
        <p:spPr>
          <a:xfrm>
            <a:off x="2997024" y="952125"/>
            <a:ext cx="6056900" cy="31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212500" y="1670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Review Results 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212500" y="863550"/>
            <a:ext cx="27222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the computer sees in determining </a:t>
            </a:r>
            <a:r>
              <a:rPr lang="en" i="1"/>
              <a:t>specificity</a:t>
            </a:r>
            <a:r>
              <a:rPr lang="en"/>
              <a:t> of words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025" y="295150"/>
            <a:ext cx="6182526" cy="439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SiteName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ScrubR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t="12299" r="3650"/>
          <a:stretch/>
        </p:blipFill>
        <p:spPr bwMode="auto">
          <a:xfrm>
            <a:off x="5019617" y="0"/>
            <a:ext cx="412438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26690"/>
            <a:ext cx="4648203" cy="230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92"/>
          <a:stretch/>
        </p:blipFill>
        <p:spPr bwMode="auto">
          <a:xfrm>
            <a:off x="228599" y="989612"/>
            <a:ext cx="4648202" cy="163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9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21" y="266794"/>
            <a:ext cx="28098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GeoNameAlyzer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796"/>
            <a:ext cx="5410201" cy="274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0" y="219074"/>
            <a:ext cx="990600" cy="1924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27950" y="28575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Comparing Names of individuals to 	those in their </a:t>
            </a:r>
            <a:r>
              <a:rPr lang="en-US" sz="2400" dirty="0" err="1" smtClean="0"/>
              <a:t>GeoCluster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Selecting the most fitting </a:t>
            </a:r>
            <a:r>
              <a:rPr lang="en-US" sz="2400" dirty="0" err="1" smtClean="0"/>
              <a:t>SiteName</a:t>
            </a:r>
            <a:endParaRPr lang="en-US" sz="2400" dirty="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 rot="20914492">
            <a:off x="8012976" y="3381153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895447">
            <a:off x="8055969" y="362333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0895447">
            <a:off x="8101010" y="3842990"/>
            <a:ext cx="900545" cy="2615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</a:t>
            </a:r>
            <a:r>
              <a:rPr lang="en-US" dirty="0" err="1" smtClean="0"/>
              <a:t>PackageR</a:t>
            </a: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33400" y="819150"/>
            <a:ext cx="54102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 Bulk Rename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Unmerge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Bulk Remerge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23" y="2114550"/>
            <a:ext cx="627577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64" y="209550"/>
            <a:ext cx="398291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5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500" y="863550"/>
            <a:ext cx="3292700" cy="3416400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 err="1" smtClean="0"/>
              <a:t>PlaceID’s</a:t>
            </a: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Tie data to Global </a:t>
            </a:r>
            <a:r>
              <a:rPr lang="en-US" dirty="0"/>
              <a:t>S</a:t>
            </a:r>
            <a:r>
              <a:rPr lang="en-US" dirty="0" smtClean="0"/>
              <a:t>ource System of Record</a:t>
            </a:r>
          </a:p>
          <a:p>
            <a:pPr marL="342900" lvl="1" indent="-3429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Google Maps Internal Key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	</a:t>
            </a:r>
            <a:r>
              <a:rPr lang="en-US" dirty="0" err="1" smtClean="0">
                <a:hlinkClick r:id="rId2"/>
              </a:rPr>
              <a:t>Place_ID</a:t>
            </a: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Shape 1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6631" t="13763"/>
          <a:stretch/>
        </p:blipFill>
        <p:spPr>
          <a:xfrm>
            <a:off x="3505200" y="590550"/>
            <a:ext cx="5226850" cy="4212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7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"/>
          <a:stretch/>
        </p:blipFill>
        <p:spPr bwMode="auto">
          <a:xfrm>
            <a:off x="1663363" y="232169"/>
            <a:ext cx="7405457" cy="491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9282"/>
            <a:ext cx="8520600" cy="572700"/>
          </a:xfrm>
        </p:spPr>
        <p:txBody>
          <a:bodyPr/>
          <a:lstStyle/>
          <a:p>
            <a:r>
              <a:rPr lang="en-US" sz="3600" dirty="0" err="1" smtClean="0"/>
              <a:t>mdmR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685925" y="20002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CollectR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857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StreetSweepR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918866" y="778073"/>
            <a:ext cx="1710534" cy="30777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ConcatAssembleR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67200" y="447613"/>
            <a:ext cx="1479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NEA_assembler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720334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GeoCodeR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8254" y="2650093"/>
            <a:ext cx="134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LineageR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076700" y="3181350"/>
            <a:ext cx="132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RectifyR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3600450" y="3781425"/>
            <a:ext cx="159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GeoMatrixR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6736915" y="115483"/>
            <a:ext cx="2056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/>
              <a:t>Linguistic Grouper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48350" y="14859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SiteScrubR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6648450" y="367218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/>
              <a:t>GeoNameAlyzeR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6867525" y="4073068"/>
            <a:ext cx="13612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BulkPackageR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Review 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/>
              <a:t>Ownership</a:t>
            </a:r>
            <a:endParaRPr lang="en" dirty="0"/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/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Local</a:t>
            </a:r>
            <a:endParaRPr lang="en" dirty="0"/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/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/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Ownership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Local</a:t>
            </a:r>
            <a:endParaRPr lang="en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B050"/>
                </a:solidFill>
              </a:rPr>
              <a:t>Site Location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Position </a:t>
            </a:r>
            <a:r>
              <a:rPr lang="en" sz="1800" dirty="0"/>
              <a:t>on surface of Earth</a:t>
            </a:r>
          </a:p>
          <a:p>
            <a:pPr marL="9144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63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206575" y="1664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Rethink </a:t>
            </a:r>
            <a:r>
              <a:rPr lang="en" dirty="0"/>
              <a:t>the Challenge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48950" y="739125"/>
            <a:ext cx="47142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F6B4B4"/>
                </a:solidFill>
              </a:rPr>
              <a:t>Site Names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Vary between: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Times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Branding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Ownership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 smtClean="0">
                <a:solidFill>
                  <a:schemeClr val="bg1">
                    <a:lumMod val="95000"/>
                  </a:schemeClr>
                </a:solidFill>
              </a:rPr>
              <a:t>People</a:t>
            </a:r>
          </a:p>
          <a:p>
            <a:pPr marL="22860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Language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 smtClean="0">
                <a:solidFill>
                  <a:schemeClr val="bg1">
                    <a:lumMod val="95000"/>
                  </a:schemeClr>
                </a:solidFill>
              </a:rPr>
              <a:t>Local</a:t>
            </a:r>
            <a:endParaRPr lang="en" dirty="0">
              <a:solidFill>
                <a:schemeClr val="bg1">
                  <a:lumMod val="95000"/>
                </a:schemeClr>
              </a:solidFill>
            </a:endParaRP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International Standard</a:t>
            </a:r>
          </a:p>
          <a:p>
            <a:pPr marL="13716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>
                <a:solidFill>
                  <a:schemeClr val="bg1">
                    <a:lumMod val="95000"/>
                  </a:schemeClr>
                </a:solidFill>
              </a:rPr>
              <a:t>Intent</a:t>
            </a:r>
          </a:p>
          <a:p>
            <a:pPr marL="22860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Function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Drug delivery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Clinical Setting</a:t>
            </a:r>
          </a:p>
          <a:p>
            <a:pPr marL="27432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>
                    <a:lumMod val="95000"/>
                  </a:schemeClr>
                </a:solidFill>
              </a:rPr>
              <a:t>Administrative Center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5251825" y="739125"/>
            <a:ext cx="3812700" cy="398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238F3D"/>
                </a:solidFill>
              </a:rPr>
              <a:t>Site Location</a:t>
            </a:r>
          </a:p>
          <a:p>
            <a:pPr marL="457200" lvl="0">
              <a:spcAft>
                <a:spcPts val="0"/>
              </a:spcAft>
            </a:pPr>
            <a:r>
              <a:rPr lang="en" sz="2700" b="1" dirty="0">
                <a:solidFill>
                  <a:srgbClr val="38761D"/>
                </a:solidFill>
              </a:rPr>
              <a:t>Objective</a:t>
            </a:r>
          </a:p>
          <a:p>
            <a:pPr marL="914400" lvl="1" indent="-342900"/>
            <a:r>
              <a:rPr lang="en" dirty="0"/>
              <a:t>Verify </a:t>
            </a:r>
            <a:r>
              <a:rPr lang="en" i="1" u="sng" dirty="0">
                <a:solidFill>
                  <a:srgbClr val="274E13"/>
                </a:solidFill>
              </a:rPr>
              <a:t>Correct</a:t>
            </a:r>
            <a:r>
              <a:rPr lang="en" dirty="0"/>
              <a:t> Address</a:t>
            </a:r>
          </a:p>
          <a:p>
            <a:pPr marL="914400" lvl="1" indent="-342900"/>
            <a:r>
              <a:rPr lang="en" i="1" dirty="0">
                <a:solidFill>
                  <a:srgbClr val="274E13"/>
                </a:solidFill>
              </a:rPr>
              <a:t>Quantitatively Define</a:t>
            </a:r>
            <a:r>
              <a:rPr lang="en" dirty="0"/>
              <a:t> Location</a:t>
            </a:r>
          </a:p>
          <a:p>
            <a:pPr lvl="0">
              <a:lnSpc>
                <a:spcPct val="150000"/>
              </a:lnSpc>
              <a:spcAft>
                <a:spcPts val="600"/>
              </a:spcAft>
            </a:pPr>
            <a:r>
              <a:rPr lang="en" sz="1800" i="1" dirty="0" smtClean="0"/>
              <a:t>Address Doctor </a:t>
            </a:r>
            <a:r>
              <a:rPr lang="en" sz="1800" dirty="0" smtClean="0"/>
              <a:t>or</a:t>
            </a:r>
            <a:r>
              <a:rPr lang="en" sz="1800" i="1" dirty="0" smtClean="0"/>
              <a:t> Smarty Streets</a:t>
            </a:r>
          </a:p>
          <a:p>
            <a:pPr marL="457200" lvl="0"/>
            <a:r>
              <a:rPr lang="en" sz="2800" i="1" dirty="0" smtClean="0"/>
              <a:t>	Google </a:t>
            </a:r>
            <a:r>
              <a:rPr lang="en" sz="2800" i="1" dirty="0"/>
              <a:t>Maps</a:t>
            </a:r>
            <a:r>
              <a:rPr lang="en" sz="2800" i="1" dirty="0" smtClean="0"/>
              <a:t>!</a:t>
            </a:r>
          </a:p>
          <a:p>
            <a:pPr marL="457200"/>
            <a:r>
              <a:rPr lang="en-US" sz="2800" i="1" dirty="0"/>
              <a:t>&amp; </a:t>
            </a:r>
            <a:r>
              <a:rPr lang="en-US" sz="2800" i="1" dirty="0" err="1"/>
              <a:t>ggmap</a:t>
            </a:r>
            <a:r>
              <a:rPr lang="en-US" sz="2800" i="1" dirty="0"/>
              <a:t> </a:t>
            </a:r>
            <a:r>
              <a:rPr lang="en-US" sz="2800" dirty="0"/>
              <a:t>package</a:t>
            </a:r>
          </a:p>
          <a:p>
            <a:pPr marL="457200" lvl="0"/>
            <a:endParaRPr lang="en" sz="2800" i="1" dirty="0"/>
          </a:p>
          <a:p>
            <a:pPr lvl="0"/>
            <a:endParaRPr lang="en" sz="1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43325"/>
            <a:ext cx="1311275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/>
              <a:t>library(ggmap)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4700"/>
            <a:ext cx="8839200" cy="3619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08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212500" y="2196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Verified </a:t>
            </a:r>
            <a:r>
              <a:rPr lang="en" dirty="0" smtClean="0"/>
              <a:t>Addresses and GeoCodes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    </a:t>
            </a:r>
            <a:r>
              <a:rPr lang="en" dirty="0"/>
              <a:t>(Thank you </a:t>
            </a:r>
            <a:r>
              <a:rPr lang="en" i="1" dirty="0" smtClean="0"/>
              <a:t>ggmap </a:t>
            </a:r>
            <a:r>
              <a:rPr lang="en" dirty="0" smtClean="0"/>
              <a:t>package!)</a:t>
            </a:r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57350"/>
            <a:ext cx="22383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421</Words>
  <Application>Microsoft Office PowerPoint</Application>
  <PresentationFormat>On-screen Show (16:9)</PresentationFormat>
  <Paragraphs>194</Paragraphs>
  <Slides>29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simple-light-2</vt:lpstr>
      <vt:lpstr>Custom Design</vt:lpstr>
      <vt:lpstr>Master Data Management in R/tidyverse</vt:lpstr>
      <vt:lpstr>Master Data Management</vt:lpstr>
      <vt:lpstr>mdmR</vt:lpstr>
      <vt:lpstr>Review the Challenge</vt:lpstr>
      <vt:lpstr>Review the Challenge</vt:lpstr>
      <vt:lpstr>Rethink the Challenge</vt:lpstr>
      <vt:lpstr>Rethink the Challenge</vt:lpstr>
      <vt:lpstr>library(ggmap)</vt:lpstr>
      <vt:lpstr>Verified Addresses and GeoCodes        (Thank you ggmap package!)</vt:lpstr>
      <vt:lpstr>Evaluating GeoCode Results</vt:lpstr>
      <vt:lpstr>Collect the Data – SQL into R</vt:lpstr>
      <vt:lpstr>Spurring on the GeoCodeR</vt:lpstr>
      <vt:lpstr>Improving the GeoCodeR Results</vt:lpstr>
      <vt:lpstr>Improve the Street Address Data</vt:lpstr>
      <vt:lpstr>Improving the GeoCodeR</vt:lpstr>
      <vt:lpstr>Improving the GeoCode Results</vt:lpstr>
      <vt:lpstr>Best of the GeoCode Results</vt:lpstr>
      <vt:lpstr>Generating GeoClusters</vt:lpstr>
      <vt:lpstr>GeoGraphic Clusters Achieved</vt:lpstr>
      <vt:lpstr>mdmR</vt:lpstr>
      <vt:lpstr>Linguistic Grouper</vt:lpstr>
      <vt:lpstr>SiteScrubR</vt:lpstr>
      <vt:lpstr>Review Results </vt:lpstr>
      <vt:lpstr>Review Results </vt:lpstr>
      <vt:lpstr>SiteName ScrubR</vt:lpstr>
      <vt:lpstr>GeoNameAlyzer</vt:lpstr>
      <vt:lpstr>Bulk PackageR</vt:lpstr>
      <vt:lpstr>mdmR</vt:lpstr>
      <vt:lpstr>The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Dimensions</dc:title>
  <dc:creator>Koyot</dc:creator>
  <cp:lastModifiedBy>Koyot</cp:lastModifiedBy>
  <cp:revision>85</cp:revision>
  <dcterms:modified xsi:type="dcterms:W3CDTF">2016-12-23T14:08:45Z</dcterms:modified>
</cp:coreProperties>
</file>