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10"/>
    <p:restoredTop sz="94551"/>
  </p:normalViewPr>
  <p:slideViewPr>
    <p:cSldViewPr snapToGrid="0" snapToObjects="1">
      <p:cViewPr varScale="1">
        <p:scale>
          <a:sx n="70" d="100"/>
          <a:sy n="70" d="100"/>
        </p:scale>
        <p:origin x="19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www.pythonlearn.com</a:t>
            </a: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chemeClr val="lt1"/>
                </a:solidFill>
                <a:latin typeface="Arial" charset="0"/>
                <a:ea typeface="Arial" charset="0"/>
                <a:cs typeface="Arial" charset="0"/>
                <a:sym typeface="Cabin"/>
              </a:rPr>
              <a:t>hip</a:t>
            </a:r>
            <a:endParaRPr lang="en-US" sz="2400" u="none" strike="noStrike" cap="none" dirty="0">
              <a:solidFill>
                <a:schemeClr val="lt1"/>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369651"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6" name="TextBox 5"/>
          <p:cNvSpPr txBox="1"/>
          <p:nvPr/>
        </p:nvSpPr>
        <p:spPr>
          <a:xfrm>
            <a:off x="369651"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930550" y="719847"/>
            <a:ext cx="9772499" cy="752920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name = </a:t>
            </a:r>
            <a:r>
              <a:rPr lang="en-US" sz="2800" b="1" i="0" u="none" strike="noStrike" cap="none" dirty="0" err="1">
                <a:solidFill>
                  <a:srgbClr val="00FF00"/>
                </a:solidFill>
                <a:latin typeface="Courier New"/>
                <a:ea typeface="Courier New"/>
                <a:cs typeface="Courier New"/>
                <a:sym typeface="Courier New"/>
              </a:rPr>
              <a:t>raw_input</a:t>
            </a:r>
            <a:r>
              <a:rPr lang="en-US" sz="28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text = </a:t>
            </a:r>
            <a:r>
              <a:rPr lang="en-US" sz="2800" b="1" i="0" u="none" strike="noStrike" cap="none" dirty="0" err="1">
                <a:solidFill>
                  <a:srgbClr val="00FF00"/>
                </a:solidFill>
                <a:latin typeface="Courier New"/>
                <a:ea typeface="Courier New"/>
                <a:cs typeface="Courier New"/>
                <a:sym typeface="Courier New"/>
              </a:rPr>
              <a:t>handle.read</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words = </a:t>
            </a:r>
            <a:r>
              <a:rPr lang="en-US" sz="2800" b="1" i="0" u="none" strike="noStrike" cap="none" dirty="0" err="1">
                <a:solidFill>
                  <a:srgbClr val="00FF00"/>
                </a:solidFill>
                <a:latin typeface="Courier New"/>
                <a:ea typeface="Courier New"/>
                <a:cs typeface="Courier New"/>
                <a:sym typeface="Courier New"/>
              </a:rPr>
              <a:t>text.split</a:t>
            </a:r>
            <a:r>
              <a:rPr lang="en-US" sz="2800" b="1" i="0" u="none" strike="noStrike" cap="none" dirty="0">
                <a:solidFill>
                  <a:srgbClr val="00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counts = </a:t>
            </a:r>
            <a:r>
              <a:rPr lang="en-US" sz="2800" b="1" i="0" u="none" strike="noStrike" cap="none" dirty="0" err="1">
                <a:solidFill>
                  <a:srgbClr val="00FF00"/>
                </a:solidFill>
                <a:latin typeface="Courier New"/>
                <a:ea typeface="Courier New"/>
                <a:cs typeface="Courier New"/>
                <a:sym typeface="Courier New"/>
              </a:rPr>
              <a:t>dict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if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is None or count &gt;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print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endParaRPr lang="en-US" sz="2800" b="1" i="0" u="none" strike="noStrike" cap="none" dirty="0">
              <a:solidFill>
                <a:srgbClr val="00FF00"/>
              </a:solidFill>
              <a:latin typeface="Courier New"/>
              <a:ea typeface="Courier New"/>
              <a:cs typeface="Courier New"/>
              <a:sym typeface="Courier New"/>
            </a:endParaRP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Central Processing Unit:</a:t>
            </a:r>
            <a:r>
              <a:rPr lang="en-US" sz="3000" u="none" strike="noStrike" cap="none">
                <a:solidFill>
                  <a:srgbClr val="FFFFFF"/>
                </a:solidFill>
                <a:latin typeface="Arial" charset="0"/>
                <a:ea typeface="Arial" charset="0"/>
                <a:cs typeface="Arial" charset="0"/>
                <a:sym typeface="Cabin"/>
              </a:rPr>
              <a:t>  Runs the Program - The CPU is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always wondering </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what to do next</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  Not the brains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Input Devices:</a:t>
            </a:r>
            <a:r>
              <a:rPr lang="en-US" sz="3000" u="none" strike="noStrike" cap="none">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Output Devices: </a:t>
            </a:r>
            <a:r>
              <a:rPr lang="en-US" sz="3000" u="none" strike="noStrike" cap="none">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Main Memory: </a:t>
            </a:r>
            <a:r>
              <a:rPr lang="en-US" sz="3000" u="none" strike="noStrike" cap="none">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Secondary Memory:</a:t>
            </a:r>
            <a:r>
              <a:rPr lang="en-US" sz="3000" u="none" strike="noStrike" cap="none">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a:solidFill>
                  <a:srgbClr val="00FF00"/>
                </a:solidFill>
                <a:latin typeface="Arial" charset="0"/>
                <a:ea typeface="Arial" charset="0"/>
                <a:cs typeface="Arial" charset="0"/>
                <a:sym typeface="Cabin"/>
              </a:rPr>
              <a:t>if x&lt; 3: print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we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00111001</a:t>
            </a:r>
          </a:p>
        </p:txBody>
      </p:sp>
    </p:spTree>
    <p:extLst>
      <p:ext uri="{BB962C8B-B14F-4D97-AF65-F5344CB8AC3E}">
        <p14:creationId xmlns:p14="http://schemas.microsoft.com/office/powerpoint/2010/main" val="966334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3F3F3"/>
                </a:solidFill>
                <a:latin typeface="Arial" charset="0"/>
                <a:ea typeface="Arial" charset="0"/>
                <a:cs typeface="Arial" charset="0"/>
                <a:sym typeface="Cabin"/>
              </a:rPr>
              <a:t>is known as a</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a:t>
            </a:r>
            <a:r>
              <a:rPr lang="en-US" sz="4200" u="none" strike="noStrike" cap="none">
                <a:solidFill>
                  <a:srgbClr val="FFFFFF"/>
                </a:solidFill>
                <a:latin typeface="Arial" charset="0"/>
                <a:ea typeface="Arial" charset="0"/>
                <a:cs typeface="Arial" charset="0"/>
                <a:sym typeface="Cabin"/>
              </a:rPr>
              <a:t>. It is a very uncommon skill, and may be hereditary. Nearly all known</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Parselmouths</a:t>
            </a:r>
            <a:r>
              <a:rPr lang="en-US" sz="4200" u="none" strike="noStrike" cap="none">
                <a:solidFill>
                  <a:srgbClr val="FFFFFF"/>
                </a:solidFill>
                <a:latin typeface="Arial" charset="0"/>
                <a:ea typeface="Arial" charset="0"/>
                <a:cs typeface="Arial" charset="0"/>
                <a:sym typeface="Cabin"/>
              </a:rPr>
              <a:t> are descended from</a:t>
            </a:r>
            <a:r>
              <a:rPr lang="en-US" sz="4200" u="none" strike="noStrike" cap="none">
                <a:solidFill>
                  <a:srgbClr val="FFFF00"/>
                </a:solidFill>
                <a:latin typeface="Arial" charset="0"/>
                <a:ea typeface="Arial" charset="0"/>
                <a:cs typeface="Arial" charset="0"/>
                <a:sym typeface="Cabin"/>
              </a:rPr>
              <a:t> </a:t>
            </a:r>
            <a:r>
              <a:rPr lang="en-US" sz="4200" u="sng" strike="noStrike" cap="none">
                <a:solidFill>
                  <a:srgbClr val="F6B26B"/>
                </a:solidFill>
                <a:latin typeface="Arial" charset="0"/>
                <a:ea typeface="Arial" charset="0"/>
                <a:cs typeface="Arial" charset="0"/>
                <a:sym typeface="Cabin"/>
                <a:hlinkClick r:id="rId4"/>
              </a:rPr>
              <a:t>Salazar Slytherin</a:t>
            </a:r>
            <a:r>
              <a:rPr lang="en-US" sz="4200" u="none" strike="noStrike" cap="none">
                <a:solidFill>
                  <a:srgbClr val="F6B26B"/>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6284068" y="5516418"/>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This is a good test to make sure that you have Python correctly installed.  </a:t>
            </a:r>
            <a:r>
              <a:rPr lang="en-US" sz="3600" u="none" strike="noStrike" cap="none" dirty="0">
                <a:solidFill>
                  <a:srgbClr val="FFFF00"/>
                </a:solidFill>
                <a:latin typeface="Arial" charset="0"/>
                <a:ea typeface="Arial" charset="0"/>
                <a:cs typeface="Arial" charset="0"/>
                <a:sym typeface="Cabin"/>
              </a:rPr>
              <a:t>Note that quit() also works to end the interactive session.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09599" cy="3194049"/>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693525" y="719847"/>
            <a:ext cx="9221999" cy="756812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name = </a:t>
            </a:r>
            <a:r>
              <a:rPr lang="en-US" sz="2800" b="1" i="0" u="none" strike="noStrike" cap="none" dirty="0" err="1">
                <a:solidFill>
                  <a:srgbClr val="00FF00"/>
                </a:solidFill>
                <a:latin typeface="Courier New"/>
                <a:ea typeface="Courier New"/>
                <a:cs typeface="Courier New"/>
                <a:sym typeface="Courier New"/>
              </a:rPr>
              <a:t>raw_input</a:t>
            </a:r>
            <a:r>
              <a:rPr lang="en-US" sz="28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text = </a:t>
            </a:r>
            <a:r>
              <a:rPr lang="en-US" sz="2800" b="1" i="0" u="none" strike="noStrike" cap="none" dirty="0" err="1">
                <a:solidFill>
                  <a:srgbClr val="00FF00"/>
                </a:solidFill>
                <a:latin typeface="Courier New"/>
                <a:ea typeface="Courier New"/>
                <a:cs typeface="Courier New"/>
                <a:sym typeface="Courier New"/>
              </a:rPr>
              <a:t>handle.read</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words = </a:t>
            </a:r>
            <a:r>
              <a:rPr lang="en-US" sz="2800" b="1" i="0" u="none" strike="noStrike" cap="none" dirty="0" err="1">
                <a:solidFill>
                  <a:srgbClr val="00FF00"/>
                </a:solidFill>
                <a:latin typeface="Courier New"/>
                <a:ea typeface="Courier New"/>
                <a:cs typeface="Courier New"/>
                <a:sym typeface="Courier New"/>
              </a:rPr>
              <a:t>text.split</a:t>
            </a:r>
            <a:r>
              <a:rPr lang="en-US" sz="2800" b="1" i="0" u="none" strike="noStrike" cap="none" dirty="0">
                <a:solidFill>
                  <a:srgbClr val="00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counts = </a:t>
            </a:r>
            <a:r>
              <a:rPr lang="en-US" sz="2800" b="1" i="0" u="none" strike="noStrike" cap="none" dirty="0" err="1">
                <a:solidFill>
                  <a:srgbClr val="00FF00"/>
                </a:solidFill>
                <a:latin typeface="Courier New"/>
                <a:ea typeface="Courier New"/>
                <a:cs typeface="Courier New"/>
                <a:sym typeface="Courier New"/>
              </a:rPr>
              <a:t>dict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if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is None or count &gt;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print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endParaRPr lang="en-US" sz="2800" b="1" i="0" u="none" strike="noStrike" cap="none" dirty="0">
              <a:solidFill>
                <a:srgbClr val="00FF00"/>
              </a:solidFill>
              <a:latin typeface="Courier New"/>
              <a:ea typeface="Courier New"/>
              <a:cs typeface="Courier New"/>
              <a:sym typeface="Courier New"/>
            </a:endParaRP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812800" y="25291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b="1" dirty="0" err="1" smtClean="0">
                <a:solidFill>
                  <a:srgbClr val="FFFF00"/>
                </a:solidFill>
                <a:latin typeface="Courier" charset="0"/>
                <a:ea typeface="Courier" charset="0"/>
                <a:cs typeface="Courier" charset="0"/>
                <a:sym typeface="Cabin"/>
              </a:rPr>
              <a:t>False</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class</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return</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is</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finally</a:t>
            </a:r>
            <a:r>
              <a:rPr lang="de-DE" sz="3200" b="1" dirty="0" smtClean="0">
                <a:solidFill>
                  <a:srgbClr val="FFFF00"/>
                </a:solidFill>
                <a:latin typeface="Courier" charset="0"/>
                <a:ea typeface="Courier" charset="0"/>
                <a:cs typeface="Courier" charset="0"/>
                <a:sym typeface="Cabin"/>
              </a:rPr>
              <a:t> </a:t>
            </a:r>
          </a:p>
          <a:p>
            <a:pPr lvl="0">
              <a:buClr>
                <a:srgbClr val="FFFF00"/>
              </a:buClr>
              <a:buSzPct val="25000"/>
            </a:pPr>
            <a:r>
              <a:rPr lang="de-DE" sz="3200" b="1" dirty="0" smtClean="0">
                <a:solidFill>
                  <a:srgbClr val="FFFF00"/>
                </a:solidFill>
                <a:latin typeface="Courier" charset="0"/>
                <a:ea typeface="Courier" charset="0"/>
                <a:cs typeface="Courier" charset="0"/>
                <a:sym typeface="Cabin"/>
              </a:rPr>
              <a:t>None 	</a:t>
            </a:r>
            <a:r>
              <a:rPr lang="de-DE" sz="3200" b="1" dirty="0" err="1" smtClean="0">
                <a:solidFill>
                  <a:srgbClr val="FFFF00"/>
                </a:solidFill>
                <a:latin typeface="Courier" charset="0"/>
                <a:ea typeface="Courier" charset="0"/>
                <a:cs typeface="Courier" charset="0"/>
                <a:sym typeface="Cabin"/>
              </a:rPr>
              <a:t>if</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for</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lambda</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continue</a:t>
            </a:r>
            <a:r>
              <a:rPr lang="de-DE" sz="3200" b="1" dirty="0" smtClean="0">
                <a:solidFill>
                  <a:srgbClr val="FFFF00"/>
                </a:solidFill>
                <a:latin typeface="Courier" charset="0"/>
                <a:ea typeface="Courier" charset="0"/>
                <a:cs typeface="Courier" charset="0"/>
                <a:sym typeface="Cabin"/>
              </a:rPr>
              <a:t> </a:t>
            </a:r>
          </a:p>
          <a:p>
            <a:pPr lvl="0">
              <a:buClr>
                <a:srgbClr val="FFFF00"/>
              </a:buClr>
              <a:buSzPct val="25000"/>
            </a:pPr>
            <a:r>
              <a:rPr lang="de-DE" sz="3200" b="1" dirty="0" smtClean="0">
                <a:solidFill>
                  <a:srgbClr val="FFFF00"/>
                </a:solidFill>
                <a:latin typeface="Courier" charset="0"/>
                <a:ea typeface="Courier" charset="0"/>
                <a:cs typeface="Courier" charset="0"/>
                <a:sym typeface="Cabin"/>
              </a:rPr>
              <a:t>True 	</a:t>
            </a:r>
            <a:r>
              <a:rPr lang="de-DE" sz="3200" b="1" dirty="0" err="1" smtClean="0">
                <a:solidFill>
                  <a:srgbClr val="FFFF00"/>
                </a:solidFill>
                <a:latin typeface="Courier" charset="0"/>
                <a:ea typeface="Courier" charset="0"/>
                <a:cs typeface="Courier" charset="0"/>
                <a:sym typeface="Cabin"/>
              </a:rPr>
              <a:t>def</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from</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while</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nonlocal</a:t>
            </a:r>
            <a:endParaRPr lang="de-DE" sz="3200" b="1" dirty="0" smtClean="0">
              <a:solidFill>
                <a:srgbClr val="FFFF00"/>
              </a:solidFill>
              <a:latin typeface="Courier" charset="0"/>
              <a:ea typeface="Courier" charset="0"/>
              <a:cs typeface="Courier" charset="0"/>
              <a:sym typeface="Cabin"/>
            </a:endParaRPr>
          </a:p>
          <a:p>
            <a:pPr lvl="0">
              <a:buClr>
                <a:srgbClr val="FFFF00"/>
              </a:buClr>
              <a:buSzPct val="25000"/>
            </a:pPr>
            <a:r>
              <a:rPr lang="de-DE" sz="3200" b="1" dirty="0" err="1" smtClean="0">
                <a:solidFill>
                  <a:srgbClr val="FFFF00"/>
                </a:solidFill>
                <a:latin typeface="Courier" charset="0"/>
                <a:ea typeface="Courier" charset="0"/>
                <a:cs typeface="Courier" charset="0"/>
                <a:sym typeface="Cabin"/>
              </a:rPr>
              <a:t>and</a:t>
            </a:r>
            <a:r>
              <a:rPr lang="de-DE" sz="3200" b="1" dirty="0" smtClean="0">
                <a:solidFill>
                  <a:srgbClr val="FFFF00"/>
                </a:solidFill>
                <a:latin typeface="Courier" charset="0"/>
                <a:ea typeface="Courier" charset="0"/>
                <a:cs typeface="Courier" charset="0"/>
                <a:sym typeface="Cabin"/>
              </a:rPr>
              <a:t> 	del 	global 	not 	</a:t>
            </a:r>
            <a:r>
              <a:rPr lang="de-DE" sz="3200" b="1" dirty="0" err="1" smtClean="0">
                <a:solidFill>
                  <a:srgbClr val="FFFF00"/>
                </a:solidFill>
                <a:latin typeface="Courier" charset="0"/>
                <a:ea typeface="Courier" charset="0"/>
                <a:cs typeface="Courier" charset="0"/>
                <a:sym typeface="Cabin"/>
              </a:rPr>
              <a:t>with</a:t>
            </a:r>
            <a:endParaRPr lang="de-DE" sz="3200" b="1" dirty="0" smtClean="0">
              <a:solidFill>
                <a:srgbClr val="FFFF00"/>
              </a:solidFill>
              <a:latin typeface="Courier" charset="0"/>
              <a:ea typeface="Courier" charset="0"/>
              <a:cs typeface="Courier" charset="0"/>
              <a:sym typeface="Cabin"/>
            </a:endParaRPr>
          </a:p>
          <a:p>
            <a:pPr lvl="0">
              <a:buClr>
                <a:srgbClr val="FFFF00"/>
              </a:buClr>
              <a:buSzPct val="25000"/>
            </a:pPr>
            <a:r>
              <a:rPr lang="de-DE" sz="3200" b="1" dirty="0" err="1" smtClean="0">
                <a:solidFill>
                  <a:srgbClr val="FFFF00"/>
                </a:solidFill>
                <a:latin typeface="Courier" charset="0"/>
                <a:ea typeface="Courier" charset="0"/>
                <a:cs typeface="Courier" charset="0"/>
                <a:sym typeface="Cabin"/>
              </a:rPr>
              <a:t>as</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elif</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try</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or</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yield</a:t>
            </a:r>
            <a:endParaRPr lang="de-DE" sz="3200" b="1" dirty="0" smtClean="0">
              <a:solidFill>
                <a:srgbClr val="FFFF00"/>
              </a:solidFill>
              <a:latin typeface="Courier" charset="0"/>
              <a:ea typeface="Courier" charset="0"/>
              <a:cs typeface="Courier" charset="0"/>
              <a:sym typeface="Cabin"/>
            </a:endParaRPr>
          </a:p>
          <a:p>
            <a:pPr lvl="0">
              <a:buClr>
                <a:srgbClr val="FFFF00"/>
              </a:buClr>
              <a:buSzPct val="25000"/>
            </a:pPr>
            <a:r>
              <a:rPr lang="de-DE" sz="3200" b="1" dirty="0" err="1" smtClean="0">
                <a:solidFill>
                  <a:srgbClr val="FFFF00"/>
                </a:solidFill>
                <a:latin typeface="Courier" charset="0"/>
                <a:ea typeface="Courier" charset="0"/>
                <a:cs typeface="Courier" charset="0"/>
                <a:sym typeface="Cabin"/>
              </a:rPr>
              <a:t>assert</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else</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import</a:t>
            </a:r>
            <a:r>
              <a:rPr lang="de-DE" sz="3200" b="1"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b="1" dirty="0" smtClean="0">
                <a:solidFill>
                  <a:srgbClr val="FFFF00"/>
                </a:solidFill>
                <a:latin typeface="Courier" charset="0"/>
                <a:ea typeface="Courier" charset="0"/>
                <a:cs typeface="Courier" charset="0"/>
                <a:sym typeface="Cabin"/>
              </a:rPr>
              <a:t>break 	</a:t>
            </a:r>
            <a:r>
              <a:rPr lang="de-DE" sz="3200" b="1" dirty="0" err="1" smtClean="0">
                <a:solidFill>
                  <a:srgbClr val="FFFF00"/>
                </a:solidFill>
                <a:latin typeface="Courier" charset="0"/>
                <a:ea typeface="Courier" charset="0"/>
                <a:cs typeface="Courier" charset="0"/>
                <a:sym typeface="Cabin"/>
              </a:rPr>
              <a:t>except</a:t>
            </a:r>
            <a:r>
              <a:rPr lang="de-DE" sz="3200" b="1" dirty="0" smtClean="0">
                <a:solidFill>
                  <a:srgbClr val="FFFF00"/>
                </a:solidFill>
                <a:latin typeface="Courier" charset="0"/>
                <a:ea typeface="Courier" charset="0"/>
                <a:cs typeface="Courier" charset="0"/>
                <a:sym typeface="Cabin"/>
              </a:rPr>
              <a:t> 	in 		</a:t>
            </a:r>
            <a:r>
              <a:rPr lang="de-DE" sz="3200" b="1" dirty="0" err="1" smtClean="0">
                <a:solidFill>
                  <a:srgbClr val="FFFF00"/>
                </a:solidFill>
                <a:latin typeface="Courier" charset="0"/>
                <a:ea typeface="Courier" charset="0"/>
                <a:cs typeface="Courier" charset="0"/>
                <a:sym typeface="Cabin"/>
              </a:rPr>
              <a:t>raise</a:t>
            </a:r>
            <a:endParaRPr lang="en-US" sz="3200" b="1" u="none" strike="noStrike" cap="none" dirty="0">
              <a:solidFill>
                <a:srgbClr val="FFFF00"/>
              </a:solidFill>
              <a:latin typeface="Courier" charset="0"/>
              <a:ea typeface="Courier" charset="0"/>
              <a:cs typeface="Courier" charset="0"/>
              <a:sym typeface="Cabi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a:buClr>
                <a:srgbClr val="FFFF00"/>
              </a:buClr>
              <a:buSzPct val="25000"/>
            </a:pPr>
            <a:r>
              <a:rPr lang="en-US" sz="4800" b="1" dirty="0">
                <a:solidFill>
                  <a:srgbClr val="FFFF00"/>
                </a:solidFill>
                <a:latin typeface="Courier New"/>
                <a:ea typeface="Courier New"/>
                <a:cs typeface="Courier New"/>
                <a:sym typeface="Courier New"/>
              </a:rPr>
              <a:t>print(</a:t>
            </a:r>
            <a:r>
              <a:rPr lang="en-US" sz="4800" b="1" dirty="0">
                <a:solidFill>
                  <a:srgbClr val="FF9900"/>
                </a:solidFill>
                <a:latin typeface="Courier New"/>
                <a:ea typeface="Courier New"/>
                <a:cs typeface="Courier New"/>
                <a:sym typeface="Courier New"/>
              </a:rPr>
              <a:t>x</a:t>
            </a:r>
            <a:r>
              <a:rPr lang="en-US" sz="4800" b="1" dirty="0" smtClean="0">
                <a:solidFill>
                  <a:srgbClr val="FFFF00"/>
                </a:solidFill>
                <a:latin typeface="Courier New"/>
                <a:ea typeface="Courier New"/>
                <a:cs typeface="Courier New"/>
                <a:sym typeface="Courier New"/>
              </a:rPr>
              <a:t>)</a:t>
            </a:r>
            <a:endParaRPr lang="en-US" sz="4800" b="1" dirty="0">
              <a:solidFill>
                <a:srgbClr val="FFFF00"/>
              </a:solidFill>
              <a:latin typeface="Courier New"/>
              <a:ea typeface="Courier New"/>
              <a:cs typeface="Courier New"/>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Reserved Word</a:t>
            </a: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Assignment </a:t>
            </a:r>
            <a:r>
              <a:rPr lang="en-US" sz="5400">
                <a:solidFill>
                  <a:schemeClr val="lt1"/>
                </a:solidFill>
                <a:latin typeface="Arial" charset="0"/>
                <a:ea typeface="Arial" charset="0"/>
                <a:cs typeface="Arial" charset="0"/>
                <a:sym typeface="Cabin"/>
              </a:rPr>
              <a:t>s</a:t>
            </a:r>
            <a:r>
              <a:rPr lang="en-US" sz="5400" u="none" strike="noStrike" cap="none">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enter a sequence of statements (lines) into a file using a text editor and tell Python to execute the statements in the file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Like a recipe or installation instructions, a program is a </a:t>
            </a:r>
            <a:r>
              <a:rPr lang="en-US" sz="3600" u="none" strike="noStrike" cap="none">
                <a:solidFill>
                  <a:srgbClr val="FFFF00"/>
                </a:solidFill>
                <a:latin typeface="Arial" charset="0"/>
                <a:ea typeface="Arial" charset="0"/>
                <a:cs typeface="Arial" charset="0"/>
                <a:sym typeface="Cabin"/>
              </a:rPr>
              <a:t>sequence</a:t>
            </a:r>
            <a:r>
              <a:rPr lang="en-US" sz="3600" u="none" strike="noStrike" cap="none">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 steps are </a:t>
            </a:r>
            <a:r>
              <a:rPr lang="en-US" sz="3600" u="none" strike="noStrike" cap="none">
                <a:solidFill>
                  <a:srgbClr val="FFFF00"/>
                </a:solidFill>
                <a:latin typeface="Arial" charset="0"/>
                <a:ea typeface="Arial" charset="0"/>
                <a:cs typeface="Arial" charset="0"/>
                <a:sym typeface="Cabin"/>
              </a:rPr>
              <a:t>conditional</a:t>
            </a:r>
            <a:r>
              <a:rPr lang="en-US" sz="3600" u="none" strike="noStrike" cap="none">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a step or group of steps are to be </a:t>
            </a:r>
            <a:r>
              <a:rPr lang="en-US" sz="3600" u="none" strike="noStrike" cap="none">
                <a:solidFill>
                  <a:srgbClr val="FFFF00"/>
                </a:solidFill>
                <a:latin typeface="Arial" charset="0"/>
                <a:ea typeface="Arial" charset="0"/>
                <a:cs typeface="Arial" charset="0"/>
                <a:sym typeface="Cabin"/>
              </a:rPr>
              <a:t>repeated</a:t>
            </a:r>
            <a:r>
              <a:rPr lang="en-US" sz="3600" u="none" strike="noStrike" cap="none">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99380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3252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143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3920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50967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245088"/>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3002751" cy="557631"/>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learn the computer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ways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helpers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for themselves to automate a task</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Finis</a:t>
            </a: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'Smaller’</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a:solidFill>
                  <a:srgbClr val="FF7F00"/>
                </a:solidFill>
                <a:latin typeface="Courier" charset="0"/>
                <a:ea typeface="Courier" charset="0"/>
                <a:cs typeface="Courier" charset="0"/>
                <a:sym typeface="Cabin"/>
              </a:rPr>
              <a:t>    </a:t>
            </a:r>
            <a:r>
              <a:rPr lang="en-US" sz="2800" u="none" strike="noStrike" cap="none" smtClean="0">
                <a:solidFill>
                  <a:srgbClr val="FFFF00"/>
                </a:solidFill>
                <a:latin typeface="Courier" charset="0"/>
                <a:ea typeface="Courier" charset="0"/>
                <a:cs typeface="Courier" charset="0"/>
                <a:sym typeface="Cabin"/>
              </a:rPr>
              <a:t>print</a:t>
            </a:r>
            <a:r>
              <a:rPr lang="en-US" sz="2800" u="none" strike="noStrike" cap="none" dirty="0" smtClean="0">
                <a:solidFill>
                  <a:srgbClr val="FFFF00"/>
                </a:solidFill>
                <a:latin typeface="Courier" charset="0"/>
                <a:ea typeface="Courier" charset="0"/>
                <a:cs typeface="Courier" charset="0"/>
                <a:sym typeface="Cabin"/>
              </a:rPr>
              <a:t>(</a:t>
            </a:r>
            <a:r>
              <a:rPr lang="en-US" sz="2800" u="none" strike="noStrike" cap="none" dirty="0" smtClean="0">
                <a:solidFill>
                  <a:srgbClr val="00FF00"/>
                </a:solidFill>
                <a:latin typeface="Courier" charset="0"/>
                <a:ea typeface="Courier" charset="0"/>
                <a:cs typeface="Courier" charset="0"/>
                <a:sym typeface="Cabin"/>
              </a:rPr>
              <a:t>'Bigger’</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'Finis</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smtClean="0">
                <a:solidFill>
                  <a:schemeClr val="lt1"/>
                </a:solidFill>
                <a:latin typeface="Arial" charset="0"/>
                <a:ea typeface="Arial" charset="0"/>
                <a:cs typeface="Arial" charset="0"/>
                <a:sym typeface="Cabin"/>
              </a:rPr>
              <a:t>print('Smaller’)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smtClean="0">
                <a:solidFill>
                  <a:schemeClr val="lt1"/>
                </a:solidFill>
                <a:latin typeface="Arial" charset="0"/>
                <a:ea typeface="Arial" charset="0"/>
                <a:cs typeface="Arial" charset="0"/>
                <a:sym typeface="Cabin"/>
              </a:rPr>
              <a:t>print('Bigger’)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smtClean="0">
                <a:solidFill>
                  <a:schemeClr val="lt1"/>
                </a:solidFill>
                <a:latin typeface="Arial" charset="0"/>
                <a:ea typeface="Arial" charset="0"/>
                <a:cs typeface="Arial" charset="0"/>
                <a:sym typeface="Cabin"/>
              </a:rPr>
              <a:t>print('Finis’)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86442" y="2601631"/>
            <a:ext cx="3900696"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b="1"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while</a:t>
            </a:r>
            <a:r>
              <a:rPr lang="en-US" sz="2800" b="1" u="none" strike="noStrike" cap="none" dirty="0">
                <a:solidFill>
                  <a:srgbClr val="00FF00"/>
                </a:solidFill>
                <a:latin typeface="Courier" charset="0"/>
                <a:ea typeface="Courier" charset="0"/>
                <a:cs typeface="Courier" charset="0"/>
                <a:sym typeface="Cabin"/>
              </a:rPr>
              <a:t> n &gt; 0</a:t>
            </a:r>
            <a:r>
              <a:rPr lang="en-US" sz="2800" b="1"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n</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a:solidFill>
                  <a:srgbClr val="00FF00"/>
                </a:solidFill>
                <a:latin typeface="Courier" charset="0"/>
                <a:ea typeface="Courier" charset="0"/>
                <a:cs typeface="Courier" charset="0"/>
                <a:sym typeface="Cabin"/>
              </a:rPr>
              <a:t>n = n – 1</a:t>
            </a:r>
          </a:p>
          <a:p>
            <a:pPr marL="0" marR="0" lvl="0" indent="0" algn="l" rtl="0">
              <a:lnSpc>
                <a:spcPct val="100000"/>
              </a:lnSpc>
              <a:spcBef>
                <a:spcPts val="0"/>
              </a:spcBef>
              <a:spcAft>
                <a:spcPts val="0"/>
              </a:spcAft>
              <a:buClr>
                <a:srgbClr val="FFFF00"/>
              </a:buClr>
              <a:buSzPct val="25000"/>
              <a:buFont typeface="Cabin"/>
              <a:buNone/>
            </a:pPr>
            <a:r>
              <a:rPr lang="en-US" sz="2800" b="1" dirty="0">
                <a:solidFill>
                  <a:srgbClr val="FFFF00"/>
                </a:solidFill>
                <a:latin typeface="Courier" charset="0"/>
                <a:ea typeface="Courier" charset="0"/>
                <a:cs typeface="Courier" charset="0"/>
                <a:sym typeface="Cabin"/>
              </a:rPr>
              <a:t>p</a:t>
            </a:r>
            <a:r>
              <a:rPr lang="en-US" sz="2800" b="1" u="none" strike="noStrike" cap="none" dirty="0" smtClean="0">
                <a:solidFill>
                  <a:srgbClr val="FFFF00"/>
                </a:solidFill>
                <a:latin typeface="Courier" charset="0"/>
                <a:ea typeface="Courier" charset="0"/>
                <a:cs typeface="Courier" charset="0"/>
                <a:sym typeface="Cabin"/>
              </a:rPr>
              <a:t>rint(</a:t>
            </a:r>
            <a:r>
              <a:rPr lang="en-US" sz="2800" b="1" u="none" strike="noStrike" cap="none" dirty="0" smtClean="0">
                <a:solidFill>
                  <a:srgbClr val="00FF00"/>
                </a:solidFill>
                <a:latin typeface="Courier" charset="0"/>
                <a:ea typeface="Courier" charset="0"/>
                <a:cs typeface="Courier" charset="0"/>
                <a:sym typeface="Cabin"/>
              </a:rPr>
              <a:t>'Blastoff!’</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67216"/>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3143517"/>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rot="10800000">
            <a:off x="10490199" y="6235432"/>
            <a:ext cx="2589212" cy="215899"/>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smtClean="0">
                <a:solidFill>
                  <a:schemeClr val="lt1"/>
                </a:solidFill>
                <a:latin typeface="Arial" charset="0"/>
                <a:ea typeface="Arial" charset="0"/>
                <a:cs typeface="Arial" charset="0"/>
                <a:sym typeface="Cabin"/>
              </a:rPr>
              <a:t>print('Blastoff’)</a:t>
            </a:r>
            <a:endParaRPr lang="en-US" sz="3500" u="none" strike="noStrike" cap="none">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11349" y="4559666"/>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chemeClr val="bg1"/>
                </a:solidFill>
                <a:latin typeface="Courier New"/>
                <a:ea typeface="Courier New"/>
                <a:cs typeface="Courier New"/>
                <a:sym typeface="Courier New"/>
              </a:rPr>
              <a:t>input</a:t>
            </a:r>
            <a:r>
              <a:rPr lang="en-US" sz="2800" b="1" i="0" u="none" strike="noStrike" cap="none" dirty="0">
                <a:solidFill>
                  <a:srgbClr val="FF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text = </a:t>
            </a:r>
            <a:r>
              <a:rPr lang="en-US" sz="2800" b="1" i="0" u="none" strike="noStrike" cap="none" dirty="0" err="1">
                <a:solidFill>
                  <a:srgbClr val="FFFF00"/>
                </a:solidFill>
                <a:latin typeface="Courier New"/>
                <a:ea typeface="Courier New"/>
                <a:cs typeface="Courier New"/>
                <a:sym typeface="Courier New"/>
              </a:rPr>
              <a:t>handle.read</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words = </a:t>
            </a:r>
            <a:r>
              <a:rPr lang="en-US" sz="2800" b="1" i="0" u="none" strike="noStrike" cap="none" dirty="0" err="1">
                <a:solidFill>
                  <a:srgbClr val="FFFF00"/>
                </a:solidFill>
                <a:latin typeface="Courier New"/>
                <a:ea typeface="Courier New"/>
                <a:cs typeface="Courier New"/>
                <a:sym typeface="Courier New"/>
              </a:rPr>
              <a:t>text.split</a:t>
            </a:r>
            <a:r>
              <a:rPr lang="en-US" sz="2800" b="1" i="0" u="none" strike="noStrike" cap="none" dirty="0">
                <a:solidFill>
                  <a:srgbClr val="FF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counts = </a:t>
            </a:r>
            <a:r>
              <a:rPr lang="en-US" sz="2800" b="1" i="0" u="none" strike="noStrike" cap="none" dirty="0" err="1">
                <a:solidFill>
                  <a:srgbClr val="FFFF00"/>
                </a:solidFill>
                <a:latin typeface="Courier New"/>
                <a:ea typeface="Courier New"/>
                <a:cs typeface="Courier New"/>
                <a:sym typeface="Courier New"/>
              </a:rPr>
              <a:t>dict</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bigcount</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None or count &gt;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bigword</a:t>
            </a:r>
            <a:r>
              <a:rPr lang="en-US" sz="2800" b="1"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err="1" smtClean="0">
                <a:solidFill>
                  <a:srgbClr val="FFFF00"/>
                </a:solidFill>
                <a:latin typeface="Courier New"/>
                <a:ea typeface="Courier New"/>
                <a:cs typeface="Courier New"/>
                <a:sym typeface="Courier New"/>
              </a:rPr>
              <a:t>bigcount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chemeClr val="bg1"/>
                </a:solidFill>
                <a:latin typeface="Courier New"/>
                <a:ea typeface="Courier New"/>
                <a:cs typeface="Courier New"/>
                <a:sym typeface="Courier New"/>
              </a:rPr>
              <a:t>input</a:t>
            </a:r>
            <a:r>
              <a:rPr lang="en-US" sz="2800" b="1" i="0" u="none" strike="noStrike" cap="none" dirty="0">
                <a:solidFill>
                  <a:srgbClr val="FF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text = </a:t>
            </a:r>
            <a:r>
              <a:rPr lang="en-US" sz="2800" b="1" i="0" u="none" strike="noStrike" cap="none" dirty="0" err="1">
                <a:solidFill>
                  <a:srgbClr val="FFFF00"/>
                </a:solidFill>
                <a:latin typeface="Courier New"/>
                <a:ea typeface="Courier New"/>
                <a:cs typeface="Courier New"/>
                <a:sym typeface="Courier New"/>
              </a:rPr>
              <a:t>handle.read</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words = </a:t>
            </a:r>
            <a:r>
              <a:rPr lang="en-US" sz="2800" b="1" i="0" u="none" strike="noStrike" cap="none" dirty="0" err="1">
                <a:solidFill>
                  <a:srgbClr val="FFFF00"/>
                </a:solidFill>
                <a:latin typeface="Courier New"/>
                <a:ea typeface="Courier New"/>
                <a:cs typeface="Courier New"/>
                <a:sym typeface="Courier New"/>
              </a:rPr>
              <a:t>text.split</a:t>
            </a:r>
            <a:r>
              <a:rPr lang="en-US" sz="2800" b="1" i="0" u="none" strike="noStrike" cap="none" dirty="0">
                <a:solidFill>
                  <a:srgbClr val="FF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counts = </a:t>
            </a:r>
            <a:r>
              <a:rPr lang="en-US" sz="2800" b="1" i="0" u="none" strike="noStrike" cap="none" dirty="0" err="1">
                <a:solidFill>
                  <a:srgbClr val="FFFF00"/>
                </a:solidFill>
                <a:latin typeface="Courier New"/>
                <a:ea typeface="Courier New"/>
                <a:cs typeface="Courier New"/>
                <a:sym typeface="Courier New"/>
              </a:rPr>
              <a:t>dict</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bigcount</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None or count &gt;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bigword</a:t>
            </a:r>
            <a:r>
              <a:rPr lang="en-US" sz="2800" b="1"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err="1" smtClean="0">
                <a:solidFill>
                  <a:srgbClr val="FFFF00"/>
                </a:solidFill>
                <a:latin typeface="Courier New"/>
                <a:ea typeface="Courier New"/>
                <a:cs typeface="Courier New"/>
                <a:sym typeface="Courier New"/>
              </a:rPr>
              <a:t>bigcount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100138"/>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786026" y="4202349"/>
            <a:ext cx="2373548" cy="972766"/>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a:t>
            </a:r>
            <a:r>
              <a:rPr lang="en-US" sz="1800">
                <a:solidFill>
                  <a:srgbClr val="FFFFFF"/>
                </a:solidFill>
              </a:rPr>
              <a:t>Information </a:t>
            </a:r>
            <a:r>
              <a:rPr lang="en-US" sz="180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smtClean="0">
                <a:solidFill>
                  <a:srgbClr val="FFFFFF"/>
                </a:solidFill>
              </a:rPr>
              <a:t>…</a:t>
            </a:r>
            <a:endParaRPr lang="en-US"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Add  guestbook to a web site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283270" y="5237008"/>
            <a:ext cx="474975"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3363235" y="6360735"/>
            <a:ext cx="9890036" cy="175213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4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56931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Information</a:t>
            </a:r>
          </a:p>
        </p:txBody>
      </p:sp>
      <p:sp>
        <p:nvSpPr>
          <p:cNvPr id="271" name="Shape 271"/>
          <p:cNvSpPr/>
          <p:nvPr/>
        </p:nvSpPr>
        <p:spPr>
          <a:xfrm>
            <a:off x="3825016"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FF00"/>
                </a:solidFill>
                <a:latin typeface="Arial" charset="0"/>
                <a:ea typeface="Arial" charset="0"/>
                <a:cs typeface="Arial" charset="0"/>
                <a:sym typeface="Cabin"/>
              </a:rPr>
              <a:t>What is Code?  Software? </a:t>
            </a:r>
            <a:r>
              <a:rPr lang="en-US" sz="6000" u="none" strike="noStrike" cap="none" dirty="0" smtClean="0">
                <a:solidFill>
                  <a:srgbClr val="FFFF00"/>
                </a:solidFill>
                <a:latin typeface="Arial" charset="0"/>
                <a:ea typeface="Arial" charset="0"/>
                <a:cs typeface="Arial" charset="0"/>
                <a:sym typeface="Cabin"/>
              </a:rPr>
              <a:t>A </a:t>
            </a:r>
            <a:r>
              <a:rPr lang="en-US" sz="6000" u="none" strike="noStrike" cap="none" dirty="0">
                <a:solidFill>
                  <a:srgbClr val="FFFF00"/>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we can give to others -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2195</Words>
  <Application>Microsoft Macintosh PowerPoint</Application>
  <PresentationFormat>Custom</PresentationFormat>
  <Paragraphs>415</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Cabin</vt:lpstr>
      <vt:lpstr>Courier</vt:lpstr>
      <vt:lpstr>Courier New</vt:lpstr>
      <vt:lpstr>Gill Sans</vt:lpstr>
      <vt:lpstr>Ovo</vt:lpstr>
      <vt:lpstr>ヒラギノ角ゴ ProN W3</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Office User</cp:lastModifiedBy>
  <cp:revision>28</cp:revision>
  <dcterms:modified xsi:type="dcterms:W3CDTF">2016-09-08T00:15:01Z</dcterms:modified>
</cp:coreProperties>
</file>