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2" r:id="rId9"/>
    <p:sldId id="263" r:id="rId10"/>
    <p:sldId id="268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C039E-83B9-4A8A-9C26-F1DA49158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42819E-8C9D-4E62-8D44-DC89BCEE3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3BB27-55EF-410F-8CCC-5A5D596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D4EFB-A693-4F43-96B5-FDFC439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DF930-FB99-4D46-9C01-9154A628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BB710-4C3F-4997-A099-F97982EE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09256C-3D8E-4371-9326-5DF63E48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0E198-2154-41A3-9CCF-0BC1F2B0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03A2E6-A1C2-4840-BF85-FC994AD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8F82F-B70B-4BEF-96B9-8032F6C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4FC6CD-538B-4CF2-A196-DB1F3399A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7A8C8-36A1-4A3C-AB31-47FFCEB5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D387D-F8FA-42EB-8651-CAB8B9B7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56A0C0-1B56-404D-8F87-2C14BD89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5AB79-6DF3-4D8D-A87B-35F19A96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5FBA4-9C47-4BE2-AEDA-4E73CC24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A236D-4E37-4A16-B4B6-1B794495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5F0C3F-DA8F-49DB-A791-DDA14260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B7A25-AF90-44F5-BB12-9285BDF3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5380E-EB8D-4318-B3A0-D938C208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3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42059-ACC8-460B-8458-06C9FEB4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AF80CF-4378-43C7-A194-8853859F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62B63-7F5F-4FEC-8B2C-552CE853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53F58E-3567-4410-A9A4-EA45A0E9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177515-5844-427F-A85A-00C56328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9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E7D4D-421F-40E3-B252-6ECF0F64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84242-C5E1-418D-ABE8-042AD244D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3D61C-E5CF-4D3C-91A2-47FFCA43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51C73-6252-4CC9-8238-A301DC9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E49D18-78F8-4B78-8A7A-2CBDB004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8BB012-2E74-4A79-BCC2-FA14773D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29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86E95-6EC2-448A-A035-7083BDCC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1380C5-A4E9-430B-916E-FEC4B2AA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B6234F-C7C6-4F5B-B7DC-75FF3CBD5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684E7A-CA84-4B90-90B9-4A19783F7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B0B329-122E-41A3-A080-C0C798459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B97775-B374-4E37-BAD2-48E7CBE9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0E7272-B4D2-4368-9673-0A37553E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E9DDE0-5806-4DBF-A951-69334E24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3EE7-E8BA-48B6-83F9-A83AA257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747D4-3819-40F3-87D1-1000838F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077B69-9786-4BFA-B095-FBE1CC58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350086-7BA7-4593-8E47-9127615F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4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DFA954-F998-429D-AD79-E1DEAFAF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F64551-7BAC-40A6-AE74-3EB73F74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098706-3D27-4D76-8F60-A782BD6D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7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53181-E63E-4844-AC23-D173F21B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C369A-9C50-416F-BC8D-94BF51B2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51279-798A-40FD-AA19-92DDABB9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C12CFD-B002-4C12-B556-4C2EF4C1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796284-16CE-460B-9FDD-2BD36444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CE2F30-F6D7-4AE1-8283-61CAA183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60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698D7-ADB7-4BE4-BD1C-D7625F9F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D4022-0D0F-4E1D-972E-F95843C1A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EA252D-6BF4-4EC3-BA1F-AFFAB75F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8BB7A-976D-4179-8E8D-70EDF23E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AD9EFE-B557-4F1D-81BE-B7EA6903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37B1B8-3312-4819-BC6A-EF35604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8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6F6A9-B1C6-4D77-81D1-3FC4BECC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ECF305-B8E2-4814-A207-7235C1DA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3ADD7-A288-44B8-992A-38D446E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E961-9EC9-4C39-A876-04F4AF8F47C8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AA21F-60E6-4F3E-9EC7-00DDBFE29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1858A-5FFB-4617-B2ED-F6974449C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9518-9DD9-40ED-BE9B-C6031D9C6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90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1C25E-739E-4678-9711-A5A196C2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92" y="1122363"/>
            <a:ext cx="10981678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приложения для хранения и анализа информации о киберспортивных матчах</a:t>
            </a:r>
            <a:r>
              <a:rPr lang="en-US" b="1" dirty="0"/>
              <a:t> </a:t>
            </a:r>
            <a:r>
              <a:rPr lang="ru-RU" b="1" dirty="0"/>
              <a:t>и командах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E1F550-6F22-44F2-932B-9AC5FB0A8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98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Студент: Леонов Владислав Вячеславович</a:t>
            </a:r>
          </a:p>
          <a:p>
            <a:pPr algn="r"/>
            <a:r>
              <a:rPr lang="ru-RU" dirty="0"/>
              <a:t>Научный руководитель: </a:t>
            </a:r>
            <a:r>
              <a:rPr lang="ru-RU" dirty="0" err="1"/>
              <a:t>Кивва</a:t>
            </a:r>
            <a:r>
              <a:rPr lang="ru-RU" dirty="0"/>
              <a:t> Кирилл Андреевич</a:t>
            </a:r>
          </a:p>
          <a:p>
            <a:pPr algn="r"/>
            <a:r>
              <a:rPr lang="ru-RU" dirty="0"/>
              <a:t>Группа: ИУ7-66Б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28234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7EB53-DF29-4D01-865A-99C995A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Системы управления базами данных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203A727-0CC5-4B66-9FCB-8E6142F6E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01585"/>
              </p:ext>
            </p:extLst>
          </p:nvPr>
        </p:nvGraphicFramePr>
        <p:xfrm>
          <a:off x="671744" y="2104583"/>
          <a:ext cx="10848511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6679">
                  <a:extLst>
                    <a:ext uri="{9D8B030D-6E8A-4147-A177-3AD203B41FA5}">
                      <a16:colId xmlns:a16="http://schemas.microsoft.com/office/drawing/2014/main" val="443990321"/>
                    </a:ext>
                  </a:extLst>
                </a:gridCol>
                <a:gridCol w="1835458">
                  <a:extLst>
                    <a:ext uri="{9D8B030D-6E8A-4147-A177-3AD203B41FA5}">
                      <a16:colId xmlns:a16="http://schemas.microsoft.com/office/drawing/2014/main" val="3596460620"/>
                    </a:ext>
                  </a:extLst>
                </a:gridCol>
                <a:gridCol w="1835458">
                  <a:extLst>
                    <a:ext uri="{9D8B030D-6E8A-4147-A177-3AD203B41FA5}">
                      <a16:colId xmlns:a16="http://schemas.microsoft.com/office/drawing/2014/main" val="690084561"/>
                    </a:ext>
                  </a:extLst>
                </a:gridCol>
                <a:gridCol w="1835458">
                  <a:extLst>
                    <a:ext uri="{9D8B030D-6E8A-4147-A177-3AD203B41FA5}">
                      <a16:colId xmlns:a16="http://schemas.microsoft.com/office/drawing/2014/main" val="3535521621"/>
                    </a:ext>
                  </a:extLst>
                </a:gridCol>
                <a:gridCol w="1835458">
                  <a:extLst>
                    <a:ext uri="{9D8B030D-6E8A-4147-A177-3AD203B41FA5}">
                      <a16:colId xmlns:a16="http://schemas.microsoft.com/office/drawing/2014/main" val="64666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Oracle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MySQL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Microsoft SQL Server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PostgreSQL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9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Бесплатная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13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Безопасность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4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Поддержка стандарта </a:t>
                      </a:r>
                      <a:r>
                        <a:rPr lang="en-US" sz="2400" b="1" dirty="0"/>
                        <a:t>SQL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4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Поддержка хранимых процедур и триггеров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2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Кроссплатформенность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08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9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D29AE-7CEA-4A04-84A2-1A92F493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приложения для доступа к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A240-893B-4918-974D-3D4494A6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СУБД: </a:t>
            </a:r>
            <a:r>
              <a:rPr lang="en-US" dirty="0"/>
              <a:t>PostgreSQL</a:t>
            </a:r>
          </a:p>
          <a:p>
            <a:r>
              <a:rPr lang="ru-RU" dirty="0"/>
              <a:t>ЯП: </a:t>
            </a:r>
            <a:r>
              <a:rPr lang="en-US" dirty="0"/>
              <a:t>Golang</a:t>
            </a:r>
          </a:p>
          <a:p>
            <a:r>
              <a:rPr lang="en-US" dirty="0"/>
              <a:t>GUI: Fyne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6E9E4C-BBA4-4E35-9D72-D68479CF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2168525"/>
            <a:ext cx="2947987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 Logo PNG Vector (SVG) Free Download">
            <a:extLst>
              <a:ext uri="{FF2B5EF4-FFF2-40B4-BE49-F238E27FC236}">
                <a16:creationId xmlns:a16="http://schemas.microsoft.com/office/drawing/2014/main" id="{96DC8D85-11F3-455C-A37B-360DFFA2B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3319463"/>
            <a:ext cx="2105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s.squarespace-cdn.com/content/v1/5aad63094...">
            <a:extLst>
              <a:ext uri="{FF2B5EF4-FFF2-40B4-BE49-F238E27FC236}">
                <a16:creationId xmlns:a16="http://schemas.microsoft.com/office/drawing/2014/main" id="{6BCDCA54-CCB0-41CB-A8C0-7C9152FA0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4368800"/>
            <a:ext cx="42576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5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E0DFE-9DFF-4E82-9B3C-5FFF6607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Исследование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B354206-FEBF-4D10-9A5D-5C1E28D57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69660"/>
              </p:ext>
            </p:extLst>
          </p:nvPr>
        </p:nvGraphicFramePr>
        <p:xfrm>
          <a:off x="1456923" y="2951259"/>
          <a:ext cx="9278151" cy="3346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2717">
                  <a:extLst>
                    <a:ext uri="{9D8B030D-6E8A-4147-A177-3AD203B41FA5}">
                      <a16:colId xmlns:a16="http://schemas.microsoft.com/office/drawing/2014/main" val="3929246334"/>
                    </a:ext>
                  </a:extLst>
                </a:gridCol>
                <a:gridCol w="3092717">
                  <a:extLst>
                    <a:ext uri="{9D8B030D-6E8A-4147-A177-3AD203B41FA5}">
                      <a16:colId xmlns:a16="http://schemas.microsoft.com/office/drawing/2014/main" val="208127868"/>
                    </a:ext>
                  </a:extLst>
                </a:gridCol>
                <a:gridCol w="3092717">
                  <a:extLst>
                    <a:ext uri="{9D8B030D-6E8A-4147-A177-3AD203B41FA5}">
                      <a16:colId xmlns:a16="http://schemas.microsoft.com/office/drawing/2014/main" val="2212446388"/>
                    </a:ext>
                  </a:extLst>
                </a:gridCol>
              </a:tblGrid>
              <a:tr h="55771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Количество записей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С индексированием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Без индексирования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7947"/>
                  </a:ext>
                </a:extLst>
              </a:tr>
              <a:tr h="55771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0.025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0.030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09237"/>
                  </a:ext>
                </a:extLst>
              </a:tr>
              <a:tr h="55771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0.065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0.145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70125"/>
                  </a:ext>
                </a:extLst>
              </a:tr>
              <a:tr h="55771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0.080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0.475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078083"/>
                  </a:ext>
                </a:extLst>
              </a:tr>
              <a:tr h="55771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0.108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1.040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06736"/>
                  </a:ext>
                </a:extLst>
              </a:tr>
              <a:tr h="55771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0.176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1.976 </a:t>
                      </a:r>
                      <a:r>
                        <a:rPr lang="ru-RU" sz="2400" dirty="0" err="1"/>
                        <a:t>мс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48549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D6DF3083-74EF-43D3-8872-B6A36B3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30"/>
            <a:ext cx="10515600" cy="4351338"/>
          </a:xfrm>
        </p:spPr>
        <p:txBody>
          <a:bodyPr/>
          <a:lstStyle/>
          <a:p>
            <a:r>
              <a:rPr lang="ru-RU" dirty="0"/>
              <a:t>Предмет исследования – скорость выполнения запросов к базе данных в зависимости от использования</a:t>
            </a:r>
            <a:r>
              <a:rPr lang="en-US" dirty="0"/>
              <a:t>/</a:t>
            </a:r>
            <a:r>
              <a:rPr lang="ru-RU" dirty="0"/>
              <a:t>игнорирования процесса индексации записей методом бинарного дерева</a:t>
            </a:r>
          </a:p>
        </p:txBody>
      </p:sp>
    </p:spTree>
    <p:extLst>
      <p:ext uri="{BB962C8B-B14F-4D97-AF65-F5344CB8AC3E}">
        <p14:creationId xmlns:p14="http://schemas.microsoft.com/office/powerpoint/2010/main" val="182768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4CCEE-8D65-43DB-A329-73271FDD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90C6C-A411-4B1D-B725-E73C5E0C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>
                <a:effectLst/>
              </a:rPr>
              <a:t>Цель курсовой работы была достигнута в полном объеме: была изучена предметная область, были выполнены проектирование и реализация базы данных, содержащей информацию о киберспортивных матчах и командах в дисциплине </a:t>
            </a:r>
            <a:r>
              <a:rPr lang="ru-RU" b="0" dirty="0" err="1">
                <a:effectLst/>
              </a:rPr>
              <a:t>Dota</a:t>
            </a:r>
            <a:r>
              <a:rPr lang="ru-RU" b="0" dirty="0">
                <a:effectLst/>
              </a:rPr>
              <a:t> 2, были созданы соответствующие триггеры и проведено исследование влияния индексации записей на скорость выполнения запросов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9086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5DB65-E6C8-472D-BBC6-A0C437F4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0E2DB-FD15-4876-B3ED-F9DF431D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 работы: проектирование и реализация базы данных, содержащей информацию о киберспортивных матчах и командах в дисциплине </a:t>
            </a:r>
            <a:r>
              <a:rPr lang="en-US" dirty="0"/>
              <a:t>Dota 2.</a:t>
            </a:r>
          </a:p>
          <a:p>
            <a:endParaRPr lang="en-US" dirty="0"/>
          </a:p>
          <a:p>
            <a:r>
              <a:rPr lang="ru-RU" dirty="0"/>
              <a:t>Задачи:</a:t>
            </a:r>
          </a:p>
          <a:p>
            <a:pPr lvl="1"/>
            <a:r>
              <a:rPr lang="ru-RU" dirty="0"/>
              <a:t>рассмотреть существующие сервисы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формализовать задание и определить необходимый функционал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спроектировать базу данных, описать ее сущности и связи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выбрать подходящую систему управления базами данных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реализовать программное обеспечение, которое позволит получить доступ к данным.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0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16781-5D87-4962-B86F-73A0B75B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Обоснование выбора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40521-F5C8-4B1D-8AE7-5C5ACB485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effectLst/>
              </a:rPr>
              <a:t>С каждым годом призовые фонды турниров становятся все больше. Более того, киберспортивные первенства проходят даже в пределах конкретных организаций, школ, колледжей, университетов и других объединений, которые в свою очередь нельзя подробно изучить в одном месте.</a:t>
            </a:r>
          </a:p>
          <a:p>
            <a:endParaRPr lang="ru-RU" b="0" dirty="0">
              <a:effectLst/>
            </a:endParaRPr>
          </a:p>
          <a:p>
            <a:r>
              <a:rPr lang="ru-RU" b="0" dirty="0">
                <a:effectLst/>
              </a:rPr>
              <a:t>Российская команда Team Spirit стала победителем The International 10, что существенным образом сказалось на популярности и интересе киберспортивной составляющей </a:t>
            </a:r>
            <a:r>
              <a:rPr lang="ru-RU" b="0" dirty="0" err="1">
                <a:effectLst/>
              </a:rPr>
              <a:t>Dota</a:t>
            </a:r>
            <a:r>
              <a:rPr lang="ru-RU" b="0" dirty="0">
                <a:effectLst/>
              </a:rPr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11940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4028B-AC94-44D5-8544-22E75897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49C5A-2B1B-497C-9A26-1EC89F9F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dirty="0">
                <a:effectLst/>
              </a:rPr>
              <a:t>Необходимо спроектировать и реализовать базу данных, содержащую информацию о киберспортивных матчах и командах в дисциплине </a:t>
            </a:r>
            <a:r>
              <a:rPr lang="ru-RU" b="0" dirty="0" err="1">
                <a:effectLst/>
              </a:rPr>
              <a:t>Dota</a:t>
            </a:r>
            <a:r>
              <a:rPr lang="ru-RU" b="0" dirty="0">
                <a:effectLst/>
              </a:rPr>
              <a:t> 2. </a:t>
            </a:r>
          </a:p>
          <a:p>
            <a:r>
              <a:rPr lang="ru-RU" b="0" dirty="0">
                <a:effectLst/>
              </a:rPr>
              <a:t>Следует разработать интерфейс, который позволит работать с этой базой данных: добавлять, удалять и редактировать информацию, составлять отчеты по периодам, задаваемым пользователем, с их графическим представлением. </a:t>
            </a:r>
          </a:p>
          <a:p>
            <a:r>
              <a:rPr lang="ru-RU" b="0" dirty="0">
                <a:effectLst/>
              </a:rPr>
              <a:t>Требуется предусмотреть наличие ролей модератора и администратора, осуществляющих контроль за добавлением новых турниров, регистрацией новых команд и обновлением текущих составов.</a:t>
            </a:r>
          </a:p>
          <a:p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2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A8A01-8CD5-4DD9-9723-D7FAD380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существующих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B565805-862D-499C-A719-2269248E4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49823"/>
              </p:ext>
            </p:extLst>
          </p:nvPr>
        </p:nvGraphicFramePr>
        <p:xfrm>
          <a:off x="754602" y="1890944"/>
          <a:ext cx="10386876" cy="4313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6719">
                  <a:extLst>
                    <a:ext uri="{9D8B030D-6E8A-4147-A177-3AD203B41FA5}">
                      <a16:colId xmlns:a16="http://schemas.microsoft.com/office/drawing/2014/main" val="3203646608"/>
                    </a:ext>
                  </a:extLst>
                </a:gridCol>
                <a:gridCol w="2596719">
                  <a:extLst>
                    <a:ext uri="{9D8B030D-6E8A-4147-A177-3AD203B41FA5}">
                      <a16:colId xmlns:a16="http://schemas.microsoft.com/office/drawing/2014/main" val="762149503"/>
                    </a:ext>
                  </a:extLst>
                </a:gridCol>
                <a:gridCol w="2596719">
                  <a:extLst>
                    <a:ext uri="{9D8B030D-6E8A-4147-A177-3AD203B41FA5}">
                      <a16:colId xmlns:a16="http://schemas.microsoft.com/office/drawing/2014/main" val="1874759808"/>
                    </a:ext>
                  </a:extLst>
                </a:gridCol>
                <a:gridCol w="2596719">
                  <a:extLst>
                    <a:ext uri="{9D8B030D-6E8A-4147-A177-3AD203B41FA5}">
                      <a16:colId xmlns:a16="http://schemas.microsoft.com/office/drawing/2014/main" val="800216141"/>
                    </a:ext>
                  </a:extLst>
                </a:gridCol>
              </a:tblGrid>
              <a:tr h="461239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DOTABUFF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OpenDota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cybersport.ru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634681"/>
                  </a:ext>
                </a:extLst>
              </a:tr>
              <a:tr h="461239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Открытый исходный код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0297165"/>
                  </a:ext>
                </a:extLst>
              </a:tr>
              <a:tr h="461239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Доступность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По подписке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Бесплатно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 рекламой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584402"/>
                  </a:ext>
                </a:extLst>
              </a:tr>
              <a:tr h="79611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Послематчевая статистика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43909"/>
                  </a:ext>
                </a:extLst>
              </a:tr>
              <a:tr h="461239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Турниры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214017"/>
                  </a:ext>
                </a:extLst>
              </a:tr>
              <a:tr h="461239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Язык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Английский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Английский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Русский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917938"/>
                  </a:ext>
                </a:extLst>
              </a:tr>
              <a:tr h="79611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Наличие </a:t>
                      </a:r>
                      <a:r>
                        <a:rPr lang="en-US" sz="2400" b="1" dirty="0"/>
                        <a:t>desktop</a:t>
                      </a:r>
                      <a:r>
                        <a:rPr lang="ru-RU" sz="2400" b="1" dirty="0"/>
                        <a:t>-приложения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050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16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F7E26-71EA-4C93-BAD1-2564CEE9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Формализация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7FE9E-B9E4-4A23-9D86-A4FBEEA6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должна включать в себя следующие таблицы:</a:t>
            </a:r>
          </a:p>
          <a:p>
            <a:pPr lvl="1"/>
            <a:r>
              <a:rPr lang="ru-RU" dirty="0"/>
              <a:t>Турниры</a:t>
            </a:r>
          </a:p>
          <a:p>
            <a:pPr lvl="1"/>
            <a:r>
              <a:rPr lang="ru-RU" dirty="0"/>
              <a:t>Компании-спонсоры</a:t>
            </a:r>
          </a:p>
          <a:p>
            <a:pPr lvl="1"/>
            <a:r>
              <a:rPr lang="ru-RU" dirty="0"/>
              <a:t>Команды</a:t>
            </a:r>
          </a:p>
          <a:p>
            <a:pPr lvl="1"/>
            <a:r>
              <a:rPr lang="ru-RU" dirty="0"/>
              <a:t>Игроки</a:t>
            </a:r>
          </a:p>
          <a:p>
            <a:pPr lvl="1"/>
            <a:r>
              <a:rPr lang="ru-RU" dirty="0"/>
              <a:t>Матчи</a:t>
            </a:r>
          </a:p>
          <a:p>
            <a:pPr lvl="1"/>
            <a:r>
              <a:rPr lang="ru-RU" dirty="0"/>
              <a:t>Пользователи</a:t>
            </a:r>
          </a:p>
        </p:txBody>
      </p:sp>
    </p:spTree>
    <p:extLst>
      <p:ext uri="{BB962C8B-B14F-4D97-AF65-F5344CB8AC3E}">
        <p14:creationId xmlns:p14="http://schemas.microsoft.com/office/powerpoint/2010/main" val="117754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BA91C-B985-4CD8-9106-A01E88D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Типы пользователей и их функционал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6140162-5EAB-4D0D-B505-106BE4E19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55265"/>
              </p:ext>
            </p:extLst>
          </p:nvPr>
        </p:nvGraphicFramePr>
        <p:xfrm>
          <a:off x="523782" y="1427702"/>
          <a:ext cx="10830018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338">
                  <a:extLst>
                    <a:ext uri="{9D8B030D-6E8A-4147-A177-3AD203B41FA5}">
                      <a16:colId xmlns:a16="http://schemas.microsoft.com/office/drawing/2014/main" val="823348715"/>
                    </a:ext>
                  </a:extLst>
                </a:gridCol>
                <a:gridCol w="8459680">
                  <a:extLst>
                    <a:ext uri="{9D8B030D-6E8A-4147-A177-3AD203B41FA5}">
                      <a16:colId xmlns:a16="http://schemas.microsoft.com/office/drawing/2014/main" val="32776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Тип пользователя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7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Неавторизованный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Регистрация, Авторизация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3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Клиент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Просмотр информации о киберспортивных матчах, прошедших турнирах, составах команд, сведениях о игроках и сводной статистики за заданный период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49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Модератор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Просмотр информации о киберспортивных  матчах, прошедших турнирах, составах команд, сведений о игроках и сводной статистики за заданный период</a:t>
                      </a:r>
                    </a:p>
                    <a:p>
                      <a:r>
                        <a:rPr lang="ru-RU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Операции доступа, изменения и удаления информации в базе знаний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5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Администратор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Просмотр информации о киберспортивных матчах, прошедших турнирах, составах команд, сведений о игроках и сводной статистики за заданный период</a:t>
                      </a:r>
                    </a:p>
                    <a:p>
                      <a:r>
                        <a:rPr lang="ru-RU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Операции доступа, изменения и удаления информации в базе знаний</a:t>
                      </a:r>
                    </a:p>
                    <a:p>
                      <a:r>
                        <a:rPr lang="ru-RU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Добавление и удаление пользователей, изменение типа существующего пользователя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66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AB635-D4FA-49AB-9823-31C51613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вариантов использования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97B0C0-BD12-4C7A-A9CF-57EBBCB0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1947862"/>
            <a:ext cx="10963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8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D0373-D0AB-4693-B24F-9D0D34F3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Алгоритмы триггеров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499B0E-B108-4C9D-B4F4-5CE9CF3BB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1970843"/>
            <a:ext cx="2247270" cy="33639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468DFD-AE62-4115-B82F-4DB4E6141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80" y="1970843"/>
            <a:ext cx="2373659" cy="33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51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570</Words>
  <Application>Microsoft Office PowerPoint</Application>
  <PresentationFormat>Широкоэкранный</PresentationFormat>
  <Paragraphs>132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Office</vt:lpstr>
      <vt:lpstr>Разработка приложения для хранения и анализа информации о киберспортивных матчах и командах</vt:lpstr>
      <vt:lpstr>Цель и задачи</vt:lpstr>
      <vt:lpstr>Обоснование выбора предметной области</vt:lpstr>
      <vt:lpstr>Постановка задачи</vt:lpstr>
      <vt:lpstr>Анализ существующих решений</vt:lpstr>
      <vt:lpstr>Формализация данных</vt:lpstr>
      <vt:lpstr>Типы пользователей и их функционал</vt:lpstr>
      <vt:lpstr>Диаграмма вариантов использования</vt:lpstr>
      <vt:lpstr>Алгоритмы триггеров</vt:lpstr>
      <vt:lpstr>Системы управления базами данных</vt:lpstr>
      <vt:lpstr>Реализация приложения для доступа к БД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хранения и анализа информации о киберспортивных матчах</dc:title>
  <dc:creator>Владислав Леонов</dc:creator>
  <cp:lastModifiedBy>Владислав Леонов</cp:lastModifiedBy>
  <cp:revision>31</cp:revision>
  <dcterms:created xsi:type="dcterms:W3CDTF">2022-10-03T09:59:11Z</dcterms:created>
  <dcterms:modified xsi:type="dcterms:W3CDTF">2022-10-04T02:54:31Z</dcterms:modified>
</cp:coreProperties>
</file>