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61" r:id="rId4"/>
    <p:sldId id="293" r:id="rId5"/>
    <p:sldId id="287" r:id="rId6"/>
    <p:sldId id="289" r:id="rId7"/>
    <p:sldId id="290" r:id="rId8"/>
    <p:sldId id="288" r:id="rId9"/>
    <p:sldId id="292" r:id="rId10"/>
    <p:sldId id="291" r:id="rId11"/>
    <p:sldId id="259" r:id="rId12"/>
    <p:sldId id="262" r:id="rId13"/>
    <p:sldId id="273" r:id="rId14"/>
    <p:sldId id="265" r:id="rId15"/>
    <p:sldId id="266" r:id="rId16"/>
    <p:sldId id="274" r:id="rId17"/>
    <p:sldId id="267" r:id="rId18"/>
    <p:sldId id="268" r:id="rId19"/>
    <p:sldId id="269" r:id="rId20"/>
    <p:sldId id="276" r:id="rId21"/>
    <p:sldId id="280" r:id="rId22"/>
    <p:sldId id="278" r:id="rId23"/>
    <p:sldId id="275" r:id="rId24"/>
    <p:sldId id="277" r:id="rId25"/>
    <p:sldId id="281" r:id="rId26"/>
    <p:sldId id="279" r:id="rId27"/>
    <p:sldId id="270" r:id="rId28"/>
    <p:sldId id="282" r:id="rId29"/>
    <p:sldId id="283" r:id="rId30"/>
    <p:sldId id="272" r:id="rId31"/>
    <p:sldId id="271" r:id="rId32"/>
    <p:sldId id="286" r:id="rId33"/>
    <p:sldId id="284" r:id="rId34"/>
    <p:sldId id="285" r:id="rId35"/>
    <p:sldId id="26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78084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42669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22754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799602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752117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72932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088802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321842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8041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264222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42133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837242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752898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044052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035117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545096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581584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499189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69798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248020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198388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959040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375959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2679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841763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97558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100948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44581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99217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223344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362783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400"/>
              <a:buFont typeface="Arial"/>
              <a:buNone/>
              <a:defRPr sz="52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5200">
                <a:solidFill>
                  <a:schemeClr val="dk1"/>
                </a:solidFill>
              </a:defRPr>
            </a:lvl2pPr>
            <a:lvl3pPr lvl="2" indent="0" algn="ctr">
              <a:spcBef>
                <a:spcPts val="0"/>
              </a:spcBef>
              <a:spcAft>
                <a:spcPts val="0"/>
              </a:spcAft>
              <a:buClr>
                <a:schemeClr val="dk1"/>
              </a:buClr>
              <a:buSzPts val="1400"/>
              <a:buFont typeface="Arial"/>
              <a:buNone/>
              <a:defRPr sz="5200">
                <a:solidFill>
                  <a:schemeClr val="dk1"/>
                </a:solidFill>
              </a:defRPr>
            </a:lvl3pPr>
            <a:lvl4pPr lvl="3" indent="0" algn="ctr">
              <a:spcBef>
                <a:spcPts val="0"/>
              </a:spcBef>
              <a:spcAft>
                <a:spcPts val="0"/>
              </a:spcAft>
              <a:buClr>
                <a:schemeClr val="dk1"/>
              </a:buClr>
              <a:buSzPts val="1400"/>
              <a:buFont typeface="Arial"/>
              <a:buNone/>
              <a:defRPr sz="5200">
                <a:solidFill>
                  <a:schemeClr val="dk1"/>
                </a:solidFill>
              </a:defRPr>
            </a:lvl4pPr>
            <a:lvl5pPr lvl="4" indent="0" algn="ctr">
              <a:spcBef>
                <a:spcPts val="0"/>
              </a:spcBef>
              <a:spcAft>
                <a:spcPts val="0"/>
              </a:spcAft>
              <a:buClr>
                <a:schemeClr val="dk1"/>
              </a:buClr>
              <a:buSzPts val="1400"/>
              <a:buFont typeface="Arial"/>
              <a:buNone/>
              <a:defRPr sz="5200">
                <a:solidFill>
                  <a:schemeClr val="dk1"/>
                </a:solidFill>
              </a:defRPr>
            </a:lvl5pPr>
            <a:lvl6pPr lvl="5" indent="0" algn="ctr">
              <a:spcBef>
                <a:spcPts val="0"/>
              </a:spcBef>
              <a:spcAft>
                <a:spcPts val="0"/>
              </a:spcAft>
              <a:buClr>
                <a:schemeClr val="dk1"/>
              </a:buClr>
              <a:buSzPts val="1400"/>
              <a:buFont typeface="Arial"/>
              <a:buNone/>
              <a:defRPr sz="5200">
                <a:solidFill>
                  <a:schemeClr val="dk1"/>
                </a:solidFill>
              </a:defRPr>
            </a:lvl6pPr>
            <a:lvl7pPr lvl="6" indent="0" algn="ctr">
              <a:spcBef>
                <a:spcPts val="0"/>
              </a:spcBef>
              <a:spcAft>
                <a:spcPts val="0"/>
              </a:spcAft>
              <a:buClr>
                <a:schemeClr val="dk1"/>
              </a:buClr>
              <a:buSzPts val="1400"/>
              <a:buFont typeface="Arial"/>
              <a:buNone/>
              <a:defRPr sz="5200">
                <a:solidFill>
                  <a:schemeClr val="dk1"/>
                </a:solidFill>
              </a:defRPr>
            </a:lvl7pPr>
            <a:lvl8pPr lvl="7" indent="0" algn="ctr">
              <a:spcBef>
                <a:spcPts val="0"/>
              </a:spcBef>
              <a:spcAft>
                <a:spcPts val="0"/>
              </a:spcAft>
              <a:buClr>
                <a:schemeClr val="dk1"/>
              </a:buClr>
              <a:buSzPts val="1400"/>
              <a:buFont typeface="Arial"/>
              <a:buNone/>
              <a:defRPr sz="5200">
                <a:solidFill>
                  <a:schemeClr val="dk1"/>
                </a:solidFill>
              </a:defRPr>
            </a:lvl8pPr>
            <a:lvl9pPr lvl="8" indent="0" algn="ctr">
              <a:spcBef>
                <a:spcPts val="0"/>
              </a:spcBef>
              <a:spcAft>
                <a:spcPts val="0"/>
              </a:spcAft>
              <a:buClr>
                <a:schemeClr val="dk1"/>
              </a:buClr>
              <a:buSzPts val="1400"/>
              <a:buFont typeface="Arial"/>
              <a:buNone/>
              <a:defRPr sz="5200">
                <a:solidFill>
                  <a:schemeClr val="dk1"/>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18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400"/>
              <a:buFont typeface="Arial"/>
              <a:buNone/>
              <a:defRPr sz="120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12000">
                <a:solidFill>
                  <a:schemeClr val="dk1"/>
                </a:solidFill>
              </a:defRPr>
            </a:lvl2pPr>
            <a:lvl3pPr lvl="2" indent="0" algn="ctr">
              <a:spcBef>
                <a:spcPts val="0"/>
              </a:spcBef>
              <a:spcAft>
                <a:spcPts val="0"/>
              </a:spcAft>
              <a:buClr>
                <a:schemeClr val="dk1"/>
              </a:buClr>
              <a:buSzPts val="1400"/>
              <a:buFont typeface="Arial"/>
              <a:buNone/>
              <a:defRPr sz="12000">
                <a:solidFill>
                  <a:schemeClr val="dk1"/>
                </a:solidFill>
              </a:defRPr>
            </a:lvl3pPr>
            <a:lvl4pPr lvl="3" indent="0" algn="ctr">
              <a:spcBef>
                <a:spcPts val="0"/>
              </a:spcBef>
              <a:spcAft>
                <a:spcPts val="0"/>
              </a:spcAft>
              <a:buClr>
                <a:schemeClr val="dk1"/>
              </a:buClr>
              <a:buSzPts val="1400"/>
              <a:buFont typeface="Arial"/>
              <a:buNone/>
              <a:defRPr sz="12000">
                <a:solidFill>
                  <a:schemeClr val="dk1"/>
                </a:solidFill>
              </a:defRPr>
            </a:lvl4pPr>
            <a:lvl5pPr lvl="4" indent="0" algn="ctr">
              <a:spcBef>
                <a:spcPts val="0"/>
              </a:spcBef>
              <a:spcAft>
                <a:spcPts val="0"/>
              </a:spcAft>
              <a:buClr>
                <a:schemeClr val="dk1"/>
              </a:buClr>
              <a:buSzPts val="1400"/>
              <a:buFont typeface="Arial"/>
              <a:buNone/>
              <a:defRPr sz="12000">
                <a:solidFill>
                  <a:schemeClr val="dk1"/>
                </a:solidFill>
              </a:defRPr>
            </a:lvl5pPr>
            <a:lvl6pPr lvl="5" indent="0" algn="ctr">
              <a:spcBef>
                <a:spcPts val="0"/>
              </a:spcBef>
              <a:spcAft>
                <a:spcPts val="0"/>
              </a:spcAft>
              <a:buClr>
                <a:schemeClr val="dk1"/>
              </a:buClr>
              <a:buSzPts val="1400"/>
              <a:buFont typeface="Arial"/>
              <a:buNone/>
              <a:defRPr sz="12000">
                <a:solidFill>
                  <a:schemeClr val="dk1"/>
                </a:solidFill>
              </a:defRPr>
            </a:lvl6pPr>
            <a:lvl7pPr lvl="6" indent="0" algn="ctr">
              <a:spcBef>
                <a:spcPts val="0"/>
              </a:spcBef>
              <a:spcAft>
                <a:spcPts val="0"/>
              </a:spcAft>
              <a:buClr>
                <a:schemeClr val="dk1"/>
              </a:buClr>
              <a:buSzPts val="1400"/>
              <a:buFont typeface="Arial"/>
              <a:buNone/>
              <a:defRPr sz="12000">
                <a:solidFill>
                  <a:schemeClr val="dk1"/>
                </a:solidFill>
              </a:defRPr>
            </a:lvl7pPr>
            <a:lvl8pPr lvl="7" indent="0" algn="ctr">
              <a:spcBef>
                <a:spcPts val="0"/>
              </a:spcBef>
              <a:spcAft>
                <a:spcPts val="0"/>
              </a:spcAft>
              <a:buClr>
                <a:schemeClr val="dk1"/>
              </a:buClr>
              <a:buSzPts val="1400"/>
              <a:buFont typeface="Arial"/>
              <a:buNone/>
              <a:defRPr sz="12000">
                <a:solidFill>
                  <a:schemeClr val="dk1"/>
                </a:solidFill>
              </a:defRPr>
            </a:lvl8pPr>
            <a:lvl9pPr lvl="8" indent="0" algn="ctr">
              <a:spcBef>
                <a:spcPts val="0"/>
              </a:spcBef>
              <a:spcAft>
                <a:spcPts val="0"/>
              </a:spcAft>
              <a:buClr>
                <a:schemeClr val="dk1"/>
              </a:buClr>
              <a:buSzPts val="1400"/>
              <a:buFont typeface="Arial"/>
              <a:buNone/>
              <a:defRPr sz="12000">
                <a:solidFill>
                  <a:schemeClr val="dk1"/>
                </a:solidFill>
              </a:defRPr>
            </a:lvl9pPr>
          </a:lstStyle>
          <a:p>
            <a:endParaRP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7" name="Google Shape;47;p1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6" name="Google Shape;16;p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3600">
                <a:solidFill>
                  <a:schemeClr val="dk1"/>
                </a:solidFill>
              </a:defRPr>
            </a:lvl2pPr>
            <a:lvl3pPr lvl="2" indent="0" algn="ctr">
              <a:spcBef>
                <a:spcPts val="0"/>
              </a:spcBef>
              <a:spcAft>
                <a:spcPts val="0"/>
              </a:spcAft>
              <a:buClr>
                <a:schemeClr val="dk1"/>
              </a:buClr>
              <a:buSzPts val="1400"/>
              <a:buFont typeface="Arial"/>
              <a:buNone/>
              <a:defRPr sz="3600">
                <a:solidFill>
                  <a:schemeClr val="dk1"/>
                </a:solidFill>
              </a:defRPr>
            </a:lvl3pPr>
            <a:lvl4pPr lvl="3" indent="0" algn="ctr">
              <a:spcBef>
                <a:spcPts val="0"/>
              </a:spcBef>
              <a:spcAft>
                <a:spcPts val="0"/>
              </a:spcAft>
              <a:buClr>
                <a:schemeClr val="dk1"/>
              </a:buClr>
              <a:buSzPts val="1400"/>
              <a:buFont typeface="Arial"/>
              <a:buNone/>
              <a:defRPr sz="3600">
                <a:solidFill>
                  <a:schemeClr val="dk1"/>
                </a:solidFill>
              </a:defRPr>
            </a:lvl4pPr>
            <a:lvl5pPr lvl="4" indent="0" algn="ctr">
              <a:spcBef>
                <a:spcPts val="0"/>
              </a:spcBef>
              <a:spcAft>
                <a:spcPts val="0"/>
              </a:spcAft>
              <a:buClr>
                <a:schemeClr val="dk1"/>
              </a:buClr>
              <a:buSzPts val="1400"/>
              <a:buFont typeface="Arial"/>
              <a:buNone/>
              <a:defRPr sz="3600">
                <a:solidFill>
                  <a:schemeClr val="dk1"/>
                </a:solidFill>
              </a:defRPr>
            </a:lvl5pPr>
            <a:lvl6pPr lvl="5" indent="0" algn="ctr">
              <a:spcBef>
                <a:spcPts val="0"/>
              </a:spcBef>
              <a:spcAft>
                <a:spcPts val="0"/>
              </a:spcAft>
              <a:buClr>
                <a:schemeClr val="dk1"/>
              </a:buClr>
              <a:buSzPts val="1400"/>
              <a:buFont typeface="Arial"/>
              <a:buNone/>
              <a:defRPr sz="3600">
                <a:solidFill>
                  <a:schemeClr val="dk1"/>
                </a:solidFill>
              </a:defRPr>
            </a:lvl6pPr>
            <a:lvl7pPr lvl="6" indent="0" algn="ctr">
              <a:spcBef>
                <a:spcPts val="0"/>
              </a:spcBef>
              <a:spcAft>
                <a:spcPts val="0"/>
              </a:spcAft>
              <a:buClr>
                <a:schemeClr val="dk1"/>
              </a:buClr>
              <a:buSzPts val="1400"/>
              <a:buFont typeface="Arial"/>
              <a:buNone/>
              <a:defRPr sz="3600">
                <a:solidFill>
                  <a:schemeClr val="dk1"/>
                </a:solidFill>
              </a:defRPr>
            </a:lvl7pPr>
            <a:lvl8pPr lvl="7" indent="0" algn="ctr">
              <a:spcBef>
                <a:spcPts val="0"/>
              </a:spcBef>
              <a:spcAft>
                <a:spcPts val="0"/>
              </a:spcAft>
              <a:buClr>
                <a:schemeClr val="dk1"/>
              </a:buClr>
              <a:buSzPts val="1400"/>
              <a:buFont typeface="Arial"/>
              <a:buNone/>
              <a:defRPr sz="3600">
                <a:solidFill>
                  <a:schemeClr val="dk1"/>
                </a:solidFill>
              </a:defRPr>
            </a:lvl8pPr>
            <a:lvl9pPr lvl="8" indent="0" algn="ctr">
              <a:spcBef>
                <a:spcPts val="0"/>
              </a:spcBef>
              <a:spcAft>
                <a:spcPts val="0"/>
              </a:spcAft>
              <a:buClr>
                <a:schemeClr val="dk1"/>
              </a:buClr>
              <a:buSzPts val="1400"/>
              <a:buFont typeface="Arial"/>
              <a:buNone/>
              <a:defRPr sz="3600">
                <a:solidFill>
                  <a:schemeClr val="dk1"/>
                </a:solidFill>
              </a:defRPr>
            </a:lvl9pPr>
          </a:lstStyle>
          <a:p>
            <a:endParaRPr/>
          </a:p>
        </p:txBody>
      </p:sp>
      <p:sp>
        <p:nvSpPr>
          <p:cNvPr id="19" name="Google Shape;19;p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 name="Google Shape;24;p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27" name="Google Shape;27;p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400">
                <a:solidFill>
                  <a:schemeClr val="dk1"/>
                </a:solidFill>
              </a:defRPr>
            </a:lvl2pPr>
            <a:lvl3pPr lvl="2" indent="0">
              <a:spcBef>
                <a:spcPts val="0"/>
              </a:spcBef>
              <a:spcAft>
                <a:spcPts val="0"/>
              </a:spcAft>
              <a:buClr>
                <a:schemeClr val="dk1"/>
              </a:buClr>
              <a:buSzPts val="1400"/>
              <a:buFont typeface="Arial"/>
              <a:buNone/>
              <a:defRPr sz="2400">
                <a:solidFill>
                  <a:schemeClr val="dk1"/>
                </a:solidFill>
              </a:defRPr>
            </a:lvl3pPr>
            <a:lvl4pPr lvl="3" indent="0">
              <a:spcBef>
                <a:spcPts val="0"/>
              </a:spcBef>
              <a:spcAft>
                <a:spcPts val="0"/>
              </a:spcAft>
              <a:buClr>
                <a:schemeClr val="dk1"/>
              </a:buClr>
              <a:buSzPts val="1400"/>
              <a:buFont typeface="Arial"/>
              <a:buNone/>
              <a:defRPr sz="2400">
                <a:solidFill>
                  <a:schemeClr val="dk1"/>
                </a:solidFill>
              </a:defRPr>
            </a:lvl4pPr>
            <a:lvl5pPr lvl="4" indent="0">
              <a:spcBef>
                <a:spcPts val="0"/>
              </a:spcBef>
              <a:spcAft>
                <a:spcPts val="0"/>
              </a:spcAft>
              <a:buClr>
                <a:schemeClr val="dk1"/>
              </a:buClr>
              <a:buSzPts val="1400"/>
              <a:buFont typeface="Arial"/>
              <a:buNone/>
              <a:defRPr sz="2400">
                <a:solidFill>
                  <a:schemeClr val="dk1"/>
                </a:solidFill>
              </a:defRPr>
            </a:lvl5pPr>
            <a:lvl6pPr lvl="5" indent="0">
              <a:spcBef>
                <a:spcPts val="0"/>
              </a:spcBef>
              <a:spcAft>
                <a:spcPts val="0"/>
              </a:spcAft>
              <a:buClr>
                <a:schemeClr val="dk1"/>
              </a:buClr>
              <a:buSzPts val="1400"/>
              <a:buFont typeface="Arial"/>
              <a:buNone/>
              <a:defRPr sz="2400">
                <a:solidFill>
                  <a:schemeClr val="dk1"/>
                </a:solidFill>
              </a:defRPr>
            </a:lvl6pPr>
            <a:lvl7pPr lvl="6" indent="0">
              <a:spcBef>
                <a:spcPts val="0"/>
              </a:spcBef>
              <a:spcAft>
                <a:spcPts val="0"/>
              </a:spcAft>
              <a:buClr>
                <a:schemeClr val="dk1"/>
              </a:buClr>
              <a:buSzPts val="1400"/>
              <a:buFont typeface="Arial"/>
              <a:buNone/>
              <a:defRPr sz="2400">
                <a:solidFill>
                  <a:schemeClr val="dk1"/>
                </a:solidFill>
              </a:defRPr>
            </a:lvl7pPr>
            <a:lvl8pPr lvl="7" indent="0">
              <a:spcBef>
                <a:spcPts val="0"/>
              </a:spcBef>
              <a:spcAft>
                <a:spcPts val="0"/>
              </a:spcAft>
              <a:buClr>
                <a:schemeClr val="dk1"/>
              </a:buClr>
              <a:buSzPts val="1400"/>
              <a:buFont typeface="Arial"/>
              <a:buNone/>
              <a:defRPr sz="2400">
                <a:solidFill>
                  <a:schemeClr val="dk1"/>
                </a:solidFill>
              </a:defRPr>
            </a:lvl8pPr>
            <a:lvl9pPr lvl="8" indent="0">
              <a:spcBef>
                <a:spcPts val="0"/>
              </a:spcBef>
              <a:spcAft>
                <a:spcPts val="0"/>
              </a:spcAft>
              <a:buClr>
                <a:schemeClr val="dk1"/>
              </a:buClr>
              <a:buSzPts val="1400"/>
              <a:buFont typeface="Arial"/>
              <a:buNone/>
              <a:defRPr sz="2400">
                <a:solidFill>
                  <a:schemeClr val="dk1"/>
                </a:solidFill>
              </a:defRPr>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1" name="Google Shape;31;p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1"/>
              </a:buClr>
              <a:buSzPts val="1400"/>
              <a:buFont typeface="Arial"/>
              <a:buNone/>
              <a:defRPr sz="4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4800">
                <a:solidFill>
                  <a:schemeClr val="dk1"/>
                </a:solidFill>
              </a:defRPr>
            </a:lvl2pPr>
            <a:lvl3pPr lvl="2" indent="0">
              <a:spcBef>
                <a:spcPts val="0"/>
              </a:spcBef>
              <a:spcAft>
                <a:spcPts val="0"/>
              </a:spcAft>
              <a:buClr>
                <a:schemeClr val="dk1"/>
              </a:buClr>
              <a:buSzPts val="1400"/>
              <a:buFont typeface="Arial"/>
              <a:buNone/>
              <a:defRPr sz="4800">
                <a:solidFill>
                  <a:schemeClr val="dk1"/>
                </a:solidFill>
              </a:defRPr>
            </a:lvl3pPr>
            <a:lvl4pPr lvl="3" indent="0">
              <a:spcBef>
                <a:spcPts val="0"/>
              </a:spcBef>
              <a:spcAft>
                <a:spcPts val="0"/>
              </a:spcAft>
              <a:buClr>
                <a:schemeClr val="dk1"/>
              </a:buClr>
              <a:buSzPts val="1400"/>
              <a:buFont typeface="Arial"/>
              <a:buNone/>
              <a:defRPr sz="4800">
                <a:solidFill>
                  <a:schemeClr val="dk1"/>
                </a:solidFill>
              </a:defRPr>
            </a:lvl4pPr>
            <a:lvl5pPr lvl="4" indent="0">
              <a:spcBef>
                <a:spcPts val="0"/>
              </a:spcBef>
              <a:spcAft>
                <a:spcPts val="0"/>
              </a:spcAft>
              <a:buClr>
                <a:schemeClr val="dk1"/>
              </a:buClr>
              <a:buSzPts val="1400"/>
              <a:buFont typeface="Arial"/>
              <a:buNone/>
              <a:defRPr sz="4800">
                <a:solidFill>
                  <a:schemeClr val="dk1"/>
                </a:solidFill>
              </a:defRPr>
            </a:lvl5pPr>
            <a:lvl6pPr lvl="5" indent="0">
              <a:spcBef>
                <a:spcPts val="0"/>
              </a:spcBef>
              <a:spcAft>
                <a:spcPts val="0"/>
              </a:spcAft>
              <a:buClr>
                <a:schemeClr val="dk1"/>
              </a:buClr>
              <a:buSzPts val="1400"/>
              <a:buFont typeface="Arial"/>
              <a:buNone/>
              <a:defRPr sz="4800">
                <a:solidFill>
                  <a:schemeClr val="dk1"/>
                </a:solidFill>
              </a:defRPr>
            </a:lvl6pPr>
            <a:lvl7pPr lvl="6" indent="0">
              <a:spcBef>
                <a:spcPts val="0"/>
              </a:spcBef>
              <a:spcAft>
                <a:spcPts val="0"/>
              </a:spcAft>
              <a:buClr>
                <a:schemeClr val="dk1"/>
              </a:buClr>
              <a:buSzPts val="1400"/>
              <a:buFont typeface="Arial"/>
              <a:buNone/>
              <a:defRPr sz="4800">
                <a:solidFill>
                  <a:schemeClr val="dk1"/>
                </a:solidFill>
              </a:defRPr>
            </a:lvl7pPr>
            <a:lvl8pPr lvl="7" indent="0">
              <a:spcBef>
                <a:spcPts val="0"/>
              </a:spcBef>
              <a:spcAft>
                <a:spcPts val="0"/>
              </a:spcAft>
              <a:buClr>
                <a:schemeClr val="dk1"/>
              </a:buClr>
              <a:buSzPts val="1400"/>
              <a:buFont typeface="Arial"/>
              <a:buNone/>
              <a:defRPr sz="4800">
                <a:solidFill>
                  <a:schemeClr val="dk1"/>
                </a:solidFill>
              </a:defRPr>
            </a:lvl8pPr>
            <a:lvl9pPr lvl="8" indent="0">
              <a:spcBef>
                <a:spcPts val="0"/>
              </a:spcBef>
              <a:spcAft>
                <a:spcPts val="0"/>
              </a:spcAft>
              <a:buClr>
                <a:schemeClr val="dk1"/>
              </a:buClr>
              <a:buSzPts val="1400"/>
              <a:buFont typeface="Arial"/>
              <a:buNone/>
              <a:defRPr sz="4800">
                <a:solidFill>
                  <a:schemeClr val="dk1"/>
                </a:solidFill>
              </a:defRPr>
            </a:lvl9pPr>
          </a:lstStyle>
          <a:p>
            <a:endParaRPr/>
          </a:p>
        </p:txBody>
      </p:sp>
      <p:sp>
        <p:nvSpPr>
          <p:cNvPr id="34" name="Google Shape;34;p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400"/>
              <a:buFont typeface="Arial"/>
              <a:buNone/>
              <a:defRPr sz="42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4200">
                <a:solidFill>
                  <a:schemeClr val="dk1"/>
                </a:solidFill>
              </a:defRPr>
            </a:lvl2pPr>
            <a:lvl3pPr lvl="2" indent="0" algn="ctr">
              <a:spcBef>
                <a:spcPts val="0"/>
              </a:spcBef>
              <a:spcAft>
                <a:spcPts val="0"/>
              </a:spcAft>
              <a:buClr>
                <a:schemeClr val="dk1"/>
              </a:buClr>
              <a:buSzPts val="1400"/>
              <a:buFont typeface="Arial"/>
              <a:buNone/>
              <a:defRPr sz="4200">
                <a:solidFill>
                  <a:schemeClr val="dk1"/>
                </a:solidFill>
              </a:defRPr>
            </a:lvl3pPr>
            <a:lvl4pPr lvl="3" indent="0" algn="ctr">
              <a:spcBef>
                <a:spcPts val="0"/>
              </a:spcBef>
              <a:spcAft>
                <a:spcPts val="0"/>
              </a:spcAft>
              <a:buClr>
                <a:schemeClr val="dk1"/>
              </a:buClr>
              <a:buSzPts val="1400"/>
              <a:buFont typeface="Arial"/>
              <a:buNone/>
              <a:defRPr sz="4200">
                <a:solidFill>
                  <a:schemeClr val="dk1"/>
                </a:solidFill>
              </a:defRPr>
            </a:lvl4pPr>
            <a:lvl5pPr lvl="4" indent="0" algn="ctr">
              <a:spcBef>
                <a:spcPts val="0"/>
              </a:spcBef>
              <a:spcAft>
                <a:spcPts val="0"/>
              </a:spcAft>
              <a:buClr>
                <a:schemeClr val="dk1"/>
              </a:buClr>
              <a:buSzPts val="1400"/>
              <a:buFont typeface="Arial"/>
              <a:buNone/>
              <a:defRPr sz="4200">
                <a:solidFill>
                  <a:schemeClr val="dk1"/>
                </a:solidFill>
              </a:defRPr>
            </a:lvl5pPr>
            <a:lvl6pPr lvl="5" indent="0" algn="ctr">
              <a:spcBef>
                <a:spcPts val="0"/>
              </a:spcBef>
              <a:spcAft>
                <a:spcPts val="0"/>
              </a:spcAft>
              <a:buClr>
                <a:schemeClr val="dk1"/>
              </a:buClr>
              <a:buSzPts val="1400"/>
              <a:buFont typeface="Arial"/>
              <a:buNone/>
              <a:defRPr sz="4200">
                <a:solidFill>
                  <a:schemeClr val="dk1"/>
                </a:solidFill>
              </a:defRPr>
            </a:lvl6pPr>
            <a:lvl7pPr lvl="6" indent="0" algn="ctr">
              <a:spcBef>
                <a:spcPts val="0"/>
              </a:spcBef>
              <a:spcAft>
                <a:spcPts val="0"/>
              </a:spcAft>
              <a:buClr>
                <a:schemeClr val="dk1"/>
              </a:buClr>
              <a:buSzPts val="1400"/>
              <a:buFont typeface="Arial"/>
              <a:buNone/>
              <a:defRPr sz="4200">
                <a:solidFill>
                  <a:schemeClr val="dk1"/>
                </a:solidFill>
              </a:defRPr>
            </a:lvl7pPr>
            <a:lvl8pPr lvl="7" indent="0" algn="ctr">
              <a:spcBef>
                <a:spcPts val="0"/>
              </a:spcBef>
              <a:spcAft>
                <a:spcPts val="0"/>
              </a:spcAft>
              <a:buClr>
                <a:schemeClr val="dk1"/>
              </a:buClr>
              <a:buSzPts val="1400"/>
              <a:buFont typeface="Arial"/>
              <a:buNone/>
              <a:defRPr sz="4200">
                <a:solidFill>
                  <a:schemeClr val="dk1"/>
                </a:solidFill>
              </a:defRPr>
            </a:lvl8pPr>
            <a:lvl9pPr lvl="8" indent="0" algn="ctr">
              <a:spcBef>
                <a:spcPts val="0"/>
              </a:spcBef>
              <a:spcAft>
                <a:spcPts val="0"/>
              </a:spcAft>
              <a:buClr>
                <a:schemeClr val="dk1"/>
              </a:buClr>
              <a:buSzPts val="1400"/>
              <a:buFont typeface="Arial"/>
              <a:buNone/>
              <a:defRPr sz="4200">
                <a:solidFill>
                  <a:schemeClr val="dk1"/>
                </a:solidFil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18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3" name="Google Shape;43;p1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77425"/>
            <a:ext cx="8520600" cy="1262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Font typeface="Arial"/>
              <a:buNone/>
            </a:pPr>
            <a:r>
              <a:rPr lang="en-US" dirty="0"/>
              <a:t>Weighted Least Squares</a:t>
            </a:r>
            <a:endParaRPr dirty="0"/>
          </a:p>
        </p:txBody>
      </p:sp>
      <p:sp>
        <p:nvSpPr>
          <p:cNvPr id="55" name="Google Shape;55;p13"/>
          <p:cNvSpPr txBox="1">
            <a:spLocks noGrp="1"/>
          </p:cNvSpPr>
          <p:nvPr>
            <p:ph type="subTitle" idx="1"/>
          </p:nvPr>
        </p:nvSpPr>
        <p:spPr>
          <a:xfrm>
            <a:off x="311700" y="3313600"/>
            <a:ext cx="8520600" cy="105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ru-RU" sz="2800" b="0" i="0" u="none" strike="noStrike" cap="none" dirty="0">
                <a:solidFill>
                  <a:schemeClr val="dk2"/>
                </a:solidFill>
                <a:latin typeface="Arial"/>
                <a:ea typeface="Arial"/>
                <a:cs typeface="Arial"/>
                <a:sym typeface="Arial"/>
              </a:rPr>
              <a:t>Леонов </a:t>
            </a:r>
            <a:r>
              <a:rPr lang="ru-RU" dirty="0"/>
              <a:t>В</a:t>
            </a:r>
            <a:r>
              <a:rPr lang="en" sz="2800" b="0" i="0" u="none" strike="noStrike" cap="none" dirty="0">
                <a:solidFill>
                  <a:schemeClr val="dk2"/>
                </a:solidFill>
                <a:latin typeface="Arial"/>
                <a:ea typeface="Arial"/>
                <a:cs typeface="Arial"/>
                <a:sym typeface="Arial"/>
              </a:rPr>
              <a:t>.</a:t>
            </a:r>
            <a:r>
              <a:rPr lang="ru-RU" dirty="0"/>
              <a:t>В</a:t>
            </a:r>
            <a:r>
              <a:rPr lang="en" sz="2800" b="0" i="0" u="none" strike="noStrike" cap="none" dirty="0">
                <a:solidFill>
                  <a:schemeClr val="dk2"/>
                </a:solidFill>
                <a:latin typeface="Arial"/>
                <a:ea typeface="Arial"/>
                <a:cs typeface="Arial"/>
                <a:sym typeface="Arial"/>
              </a:rPr>
              <a:t>., </a:t>
            </a:r>
            <a:r>
              <a:rPr lang="ru-RU" sz="2800" b="0" i="0" u="none" strike="noStrike" cap="none" dirty="0">
                <a:solidFill>
                  <a:schemeClr val="dk2"/>
                </a:solidFill>
                <a:latin typeface="Arial"/>
                <a:ea typeface="Arial"/>
                <a:cs typeface="Arial"/>
                <a:sym typeface="Arial"/>
              </a:rPr>
              <a:t>М23-524</a:t>
            </a:r>
            <a:endParaRPr dirty="0"/>
          </a:p>
          <a:p>
            <a:pPr marL="0" marR="0" lvl="0" indent="0" algn="ctr" rtl="0">
              <a:lnSpc>
                <a:spcPct val="100000"/>
              </a:lnSpc>
              <a:spcBef>
                <a:spcPts val="0"/>
              </a:spcBef>
              <a:spcAft>
                <a:spcPts val="0"/>
              </a:spcAft>
              <a:buClr>
                <a:schemeClr val="dk2"/>
              </a:buClr>
              <a:buFont typeface="Arial"/>
              <a:buNone/>
            </a:pPr>
            <a:r>
              <a:rPr lang="en" sz="2800" b="0" i="0" u="none" strike="noStrike" cap="none" dirty="0">
                <a:solidFill>
                  <a:schemeClr val="dk2"/>
                </a:solidFill>
                <a:latin typeface="Arial"/>
                <a:ea typeface="Arial"/>
                <a:cs typeface="Arial"/>
                <a:sym typeface="Arial"/>
              </a:rPr>
              <a:t>Вариант </a:t>
            </a:r>
            <a:r>
              <a:rPr lang="ru-RU" dirty="0"/>
              <a:t>1</a:t>
            </a:r>
            <a:r>
              <a:rPr lang="en" sz="2800" b="0" i="0" u="none" strike="noStrike" cap="none" dirty="0">
                <a:solidFill>
                  <a:schemeClr val="dk2"/>
                </a:solidFill>
                <a:latin typeface="Arial"/>
                <a:ea typeface="Arial"/>
                <a:cs typeface="Arial"/>
                <a:sym typeface="Arial"/>
              </a:rPr>
              <a:t>-</a:t>
            </a:r>
            <a:r>
              <a:rPr lang="ru-RU" sz="2800" b="0" i="0" u="none" strike="noStrike" cap="none" dirty="0">
                <a:solidFill>
                  <a:schemeClr val="dk2"/>
                </a:solidFill>
                <a:latin typeface="Arial"/>
                <a:ea typeface="Arial"/>
                <a:cs typeface="Arial"/>
                <a:sym typeface="Arial"/>
              </a:rPr>
              <a:t>06</a:t>
            </a:r>
            <a:endParaRPr dirty="0"/>
          </a:p>
        </p:txBody>
      </p:sp>
      <p:sp>
        <p:nvSpPr>
          <p:cNvPr id="56" name="Google Shape;56;p13"/>
          <p:cNvSpPr txBox="1">
            <a:spLocks noGrp="1"/>
          </p:cNvSpPr>
          <p:nvPr>
            <p:ph type="subTitle" idx="1"/>
          </p:nvPr>
        </p:nvSpPr>
        <p:spPr>
          <a:xfrm>
            <a:off x="510450" y="4686374"/>
            <a:ext cx="8123100" cy="38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en" sz="1800" b="0" i="0" u="none" strike="noStrike" cap="none">
                <a:solidFill>
                  <a:schemeClr val="dk2"/>
                </a:solidFill>
                <a:latin typeface="Arial"/>
                <a:ea typeface="Arial"/>
                <a:cs typeface="Arial"/>
                <a:sym typeface="Arial"/>
              </a:rPr>
              <a:t>20</a:t>
            </a:r>
            <a:r>
              <a:rPr lang="en" sz="1800"/>
              <a:t>23</a:t>
            </a:r>
            <a:endParaRPr/>
          </a:p>
        </p:txBody>
      </p:sp>
      <p:cxnSp>
        <p:nvCxnSpPr>
          <p:cNvPr id="57" name="Google Shape;57;p13"/>
          <p:cNvCxnSpPr/>
          <p:nvPr/>
        </p:nvCxnSpPr>
        <p:spPr>
          <a:xfrm>
            <a:off x="615150" y="2998025"/>
            <a:ext cx="500400" cy="0"/>
          </a:xfrm>
          <a:prstGeom prst="straightConnector1">
            <a:avLst/>
          </a:prstGeom>
          <a:noFill/>
          <a:ln w="19050" cap="flat" cmpd="sng">
            <a:solidFill>
              <a:schemeClr val="lt1"/>
            </a:solidFill>
            <a:prstDash val="solid"/>
            <a:round/>
            <a:headEnd type="none" w="sm" len="sm"/>
            <a:tailEnd type="none" w="sm" len="sm"/>
          </a:ln>
        </p:spPr>
      </p:cxnSp>
      <p:pic>
        <p:nvPicPr>
          <p:cNvPr id="58" name="Google Shape;58;p13" descr="lab_logo.png"/>
          <p:cNvPicPr preferRelativeResize="0"/>
          <p:nvPr/>
        </p:nvPicPr>
        <p:blipFill rotWithShape="1">
          <a:blip r:embed="rId3">
            <a:alphaModFix/>
          </a:blip>
          <a:srcRect/>
          <a:stretch/>
        </p:blipFill>
        <p:spPr>
          <a:xfrm>
            <a:off x="7969474" y="47899"/>
            <a:ext cx="1085755" cy="1219017"/>
          </a:xfrm>
          <a:prstGeom prst="rect">
            <a:avLst/>
          </a:prstGeom>
          <a:noFill/>
          <a:ln>
            <a:noFill/>
          </a:ln>
        </p:spPr>
      </p:pic>
      <p:pic>
        <p:nvPicPr>
          <p:cNvPr id="59" name="Google Shape;59;p13" descr="mephi.jpg"/>
          <p:cNvPicPr preferRelativeResize="0"/>
          <p:nvPr/>
        </p:nvPicPr>
        <p:blipFill rotWithShape="1">
          <a:blip r:embed="rId4">
            <a:alphaModFix/>
          </a:blip>
          <a:srcRect/>
          <a:stretch/>
        </p:blipFill>
        <p:spPr>
          <a:xfrm>
            <a:off x="76650" y="95800"/>
            <a:ext cx="1240423" cy="1218612"/>
          </a:xfrm>
          <a:prstGeom prst="rect">
            <a:avLst/>
          </a:prstGeom>
          <a:noFill/>
          <a:ln>
            <a:noFill/>
          </a:ln>
        </p:spPr>
      </p:pic>
      <p:pic>
        <p:nvPicPr>
          <p:cNvPr id="60" name="Google Shape;60;p13" descr="logo.png"/>
          <p:cNvPicPr preferRelativeResize="0"/>
          <p:nvPr/>
        </p:nvPicPr>
        <p:blipFill rotWithShape="1">
          <a:blip r:embed="rId5">
            <a:alphaModFix/>
          </a:blip>
          <a:srcRect/>
          <a:stretch/>
        </p:blipFill>
        <p:spPr>
          <a:xfrm>
            <a:off x="2569112" y="95800"/>
            <a:ext cx="5235976" cy="818125"/>
          </a:xfrm>
          <a:prstGeom prst="rect">
            <a:avLst/>
          </a:prstGeom>
          <a:noFill/>
          <a:ln>
            <a:noFill/>
          </a:ln>
        </p:spPr>
      </p:pic>
      <p:sp>
        <p:nvSpPr>
          <p:cNvPr id="61" name="Google Shape;61;p13"/>
          <p:cNvSpPr txBox="1">
            <a:spLocks noGrp="1"/>
          </p:cNvSpPr>
          <p:nvPr>
            <p:ph type="subTitle" idx="1"/>
          </p:nvPr>
        </p:nvSpPr>
        <p:spPr>
          <a:xfrm>
            <a:off x="2743825" y="860025"/>
            <a:ext cx="3798900" cy="71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en" sz="1800" i="0" u="none" strike="noStrike" cap="none">
                <a:solidFill>
                  <a:schemeClr val="dk2"/>
                </a:solidFill>
              </a:rPr>
              <a:t>Курс “Машинное обучение”</a:t>
            </a:r>
            <a:endParaRPr sz="1800" i="0" u="none" strike="noStrike" cap="none">
              <a:solidFill>
                <a:schemeClr val="dk2"/>
              </a:solidFill>
            </a:endParaRPr>
          </a:p>
          <a:p>
            <a:pPr marL="0" marR="0" lvl="0" indent="0" algn="ctr" rtl="0">
              <a:lnSpc>
                <a:spcPct val="100000"/>
              </a:lnSpc>
              <a:spcBef>
                <a:spcPts val="0"/>
              </a:spcBef>
              <a:spcAft>
                <a:spcPts val="0"/>
              </a:spcAft>
              <a:buClr>
                <a:schemeClr val="dk2"/>
              </a:buClr>
              <a:buFont typeface="Arial"/>
              <a:buNone/>
            </a:pPr>
            <a:r>
              <a:rPr lang="en" sz="1400"/>
              <a:t>Лабораторная работа</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Используемые методы и формулы</a:t>
            </a:r>
            <a:endParaRPr/>
          </a:p>
        </p:txBody>
      </p:sp>
      <mc:AlternateContent xmlns:mc="http://schemas.openxmlformats.org/markup-compatibility/2006" xmlns:a14="http://schemas.microsoft.com/office/drawing/2010/main">
        <mc:Choice Requires="a14">
          <p:sp>
            <p:nvSpPr>
              <p:cNvPr id="73" name="Google Shape;73;p15"/>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dirty="0"/>
                  <a:t>Метод взвешенных наименьших квадратов (WLS) является обобщением метода наименьших квадратов (OLS), который учитывает веса для каждого наблюдения. Эти веса отражают степень доверия, которую мы придаём каждому наблюдению. Формула для оценки параметров WLS выглядит следующим образом:</a:t>
                </a:r>
                <a:endParaRPr lang="en-US" i="1" dirty="0">
                  <a:latin typeface="Cambria Math" panose="02040503050406030204" pitchFamily="18" charset="0"/>
                </a:endParaRPr>
              </a:p>
              <a:p>
                <a:pPr marL="0" marR="0" lvl="0" indent="0" algn="l" rtl="0">
                  <a:lnSpc>
                    <a:spcPct val="115000"/>
                  </a:lnSpc>
                  <a:spcBef>
                    <a:spcPts val="0"/>
                  </a:spcBef>
                  <a:spcAft>
                    <a:spcPts val="0"/>
                  </a:spcAft>
                  <a:buClr>
                    <a:schemeClr val="dk2"/>
                  </a:buClr>
                  <a:buFont typeface="Arial"/>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m:rPr>
                              <m:sty m:val="p"/>
                            </m:rPr>
                            <a:rPr lang="en-US" i="1">
                              <a:latin typeface="Cambria Math" panose="02040503050406030204" pitchFamily="18" charset="0"/>
                            </a:rPr>
                            <m:t>β</m:t>
                          </m:r>
                        </m:e>
                      </m:acc>
                      <m:r>
                        <m:rPr>
                          <m:nor/>
                        </m:rPr>
                        <a:rPr lang="en-US" b="0" i="0" smtClean="0"/>
                        <m:t> </m:t>
                      </m:r>
                      <m:r>
                        <m:rPr>
                          <m:nor/>
                        </m:rPr>
                        <a:rPr lang="en-US"/>
                        <m:t> = </m:t>
                      </m:r>
                      <m:sSup>
                        <m:sSupPr>
                          <m:ctrlPr>
                            <a:rPr lang="en-US" b="0" i="1" smtClean="0">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m:rPr>
                              <m:nor/>
                            </m:rPr>
                            <a:rPr lang="en-US" b="0" i="0" smtClean="0">
                              <a:latin typeface="Cambria Math" panose="02040503050406030204" pitchFamily="18" charset="0"/>
                            </a:rPr>
                            <m:t>W</m:t>
                          </m:r>
                          <m:r>
                            <m:rPr>
                              <m:nor/>
                            </m:rPr>
                            <a:rPr lang="en-US">
                              <a:latin typeface="Cambria Math" panose="02040503050406030204" pitchFamily="18" charset="0"/>
                            </a:rPr>
                            <m:t>X</m:t>
                          </m:r>
                          <m:r>
                            <m:rPr>
                              <m:nor/>
                            </m:rPr>
                            <a:rPr lang="en-US">
                              <a:latin typeface="Cambria Math" panose="02040503050406030204" pitchFamily="18" charset="0"/>
                            </a:rPr>
                            <m:t>)</m:t>
                          </m:r>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b="0" i="1" smtClean="0">
                          <a:latin typeface="Cambria Math" panose="02040503050406030204" pitchFamily="18" charset="0"/>
                        </a:rPr>
                        <m:t>𝑊</m:t>
                      </m:r>
                      <m:r>
                        <m:rPr>
                          <m:nor/>
                        </m:rPr>
                        <a:rPr lang="en-US" b="0" i="0" smtClean="0">
                          <a:latin typeface="Cambria Math" panose="02040503050406030204" pitchFamily="18" charset="0"/>
                        </a:rPr>
                        <m:t>Y</m:t>
                      </m:r>
                      <m:r>
                        <m:rPr>
                          <m:nor/>
                        </m:rPr>
                        <a:rPr lang="en-US" b="0" i="0" smtClean="0">
                          <a:latin typeface="Cambria Math" panose="02040503050406030204" pitchFamily="18" charset="0"/>
                        </a:rPr>
                        <m:t>,</m:t>
                      </m:r>
                    </m:oMath>
                  </m:oMathPara>
                </a14:m>
                <a:endParaRPr lang="ru-RU" dirty="0"/>
              </a:p>
              <a:p>
                <a:pPr marL="0" lvl="0" indent="0">
                  <a:buNone/>
                </a:pPr>
                <a:r>
                  <a:rPr lang="ru-RU" dirty="0"/>
                  <a:t>где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r>
                  <a:rPr lang="ru-RU" dirty="0"/>
                  <a:t>– вектор оценок коэффициентов регрессии,</a:t>
                </a:r>
              </a:p>
              <a:p>
                <a:pPr marL="0" lvl="0" indent="0">
                  <a:buNone/>
                </a:pPr>
                <a14:m>
                  <m:oMath xmlns:m="http://schemas.openxmlformats.org/officeDocument/2006/math">
                    <m:r>
                      <a:rPr lang="en-US" b="0" i="1" smtClean="0">
                        <a:latin typeface="Cambria Math" panose="02040503050406030204" pitchFamily="18" charset="0"/>
                      </a:rPr>
                      <m:t>𝑋</m:t>
                    </m:r>
                  </m:oMath>
                </a14:m>
                <a:r>
                  <a:rPr lang="ru-RU" dirty="0"/>
                  <a:t> – матрица признаков,</a:t>
                </a:r>
                <a:endParaRPr lang="en-US" dirty="0"/>
              </a:p>
              <a:p>
                <a:pPr marL="0" lvl="0" indent="0">
                  <a:buNone/>
                </a:pPr>
                <a14:m>
                  <m:oMath xmlns:m="http://schemas.openxmlformats.org/officeDocument/2006/math">
                    <m:r>
                      <a:rPr lang="en-US" b="0" i="1" smtClean="0">
                        <a:latin typeface="Cambria Math" panose="02040503050406030204" pitchFamily="18" charset="0"/>
                      </a:rPr>
                      <m:t>𝑊</m:t>
                    </m:r>
                  </m:oMath>
                </a14:m>
                <a:r>
                  <a:rPr lang="en-US" dirty="0"/>
                  <a:t> –</a:t>
                </a:r>
                <a:r>
                  <a:rPr lang="ru-RU" dirty="0"/>
                  <a:t> диагональная матрица весов,</a:t>
                </a:r>
              </a:p>
              <a:p>
                <a:pPr marL="0" lvl="0" indent="0">
                  <a:buNone/>
                </a:pPr>
                <a14:m>
                  <m:oMath xmlns:m="http://schemas.openxmlformats.org/officeDocument/2006/math">
                    <m:r>
                      <a:rPr lang="en-US" b="0" i="1" smtClean="0">
                        <a:latin typeface="Cambria Math" panose="02040503050406030204" pitchFamily="18" charset="0"/>
                      </a:rPr>
                      <m:t>𝑌</m:t>
                    </m:r>
                  </m:oMath>
                </a14:m>
                <a:r>
                  <a:rPr lang="en-US" dirty="0"/>
                  <a:t> – </a:t>
                </a:r>
                <a:r>
                  <a:rPr lang="ru-RU" dirty="0"/>
                  <a:t>вектор зависимых переменных. </a:t>
                </a:r>
                <a:endParaRPr lang="en-US" dirty="0"/>
              </a:p>
              <a:p>
                <a:pPr marL="0" lvl="0" indent="0">
                  <a:buNone/>
                </a:pPr>
                <a:r>
                  <a:rPr lang="ru-RU" dirty="0"/>
                  <a:t>После обучения остатки необходимо скорректировать с учетом весов:</a:t>
                </a:r>
              </a:p>
              <a:p>
                <a:pPr marL="0" lv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𝜀</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a:p>
                <a:pPr marL="0" lvl="0" indent="0">
                  <a:buNone/>
                </a:pPr>
                <a14:m>
                  <m:oMathPara xmlns:m="http://schemas.openxmlformats.org/officeDocument/2006/math">
                    <m:oMathParaPr>
                      <m:jc m:val="centerGroup"/>
                    </m:oMathParaPr>
                    <m:oMath xmlns:m="http://schemas.openxmlformats.org/officeDocument/2006/math">
                      <m:r>
                        <m:rPr>
                          <m:nor/>
                        </m:rPr>
                        <a:rPr lang="en-US" b="0" i="0" smtClean="0"/>
                        <m:t> </m:t>
                      </m:r>
                    </m:oMath>
                  </m:oMathPara>
                </a14:m>
                <a:endParaRPr dirty="0"/>
              </a:p>
            </p:txBody>
          </p:sp>
        </mc:Choice>
        <mc:Fallback xmlns="">
          <p:sp>
            <p:nvSpPr>
              <p:cNvPr id="73" name="Google Shape;73;p15"/>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572" b="-17556"/>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44597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Построение простейшей линейной регрессионной модели методом наименьших квадратов </a:t>
            </a:r>
            <a:endParaRPr dirty="0"/>
          </a:p>
        </p:txBody>
      </p:sp>
      <p:pic>
        <p:nvPicPr>
          <p:cNvPr id="9" name="Рисунок 8">
            <a:extLst>
              <a:ext uri="{FF2B5EF4-FFF2-40B4-BE49-F238E27FC236}">
                <a16:creationId xmlns:a16="http://schemas.microsoft.com/office/drawing/2014/main" id="{12D60D11-8532-4A31-BF84-7589C05EE4E4}"/>
              </a:ext>
            </a:extLst>
          </p:cNvPr>
          <p:cNvPicPr>
            <a:picLocks noChangeAspect="1"/>
          </p:cNvPicPr>
          <p:nvPr/>
        </p:nvPicPr>
        <p:blipFill rotWithShape="1">
          <a:blip r:embed="rId3"/>
          <a:srcRect t="2162"/>
          <a:stretch/>
        </p:blipFill>
        <p:spPr>
          <a:xfrm>
            <a:off x="2102284" y="2059115"/>
            <a:ext cx="4939431" cy="3084385"/>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7" name="Рисунок 6">
            <a:extLst>
              <a:ext uri="{FF2B5EF4-FFF2-40B4-BE49-F238E27FC236}">
                <a16:creationId xmlns:a16="http://schemas.microsoft.com/office/drawing/2014/main" id="{5F6F6824-1D5E-482C-936C-79E62AFE8E74}"/>
              </a:ext>
            </a:extLst>
          </p:cNvPr>
          <p:cNvPicPr>
            <a:picLocks noChangeAspect="1"/>
          </p:cNvPicPr>
          <p:nvPr/>
        </p:nvPicPr>
        <p:blipFill>
          <a:blip r:embed="rId3"/>
          <a:stretch>
            <a:fillRect/>
          </a:stretch>
        </p:blipFill>
        <p:spPr>
          <a:xfrm>
            <a:off x="1031334" y="1089855"/>
            <a:ext cx="7081332" cy="3892280"/>
          </a:xfrm>
          <a:prstGeom prst="rect">
            <a:avLst/>
          </a:prstGeom>
        </p:spPr>
      </p:pic>
    </p:spTree>
    <p:extLst>
      <p:ext uri="{BB962C8B-B14F-4D97-AF65-F5344CB8AC3E}">
        <p14:creationId xmlns:p14="http://schemas.microsoft.com/office/powerpoint/2010/main" val="170243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Коэффициент детерминации на </a:t>
            </a:r>
            <a:endParaRPr lang="en-US" sz="2400"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обучающей выборке (OLS):0.6989</a:t>
            </a:r>
            <a:endParaRPr lang="en-US" sz="2400"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Font typeface="Arial"/>
              <a:buNone/>
            </a:pPr>
            <a:endParaRPr lang="ru-RU" sz="2400"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Коэффициент детерминации на </a:t>
            </a:r>
            <a:endParaRPr lang="en-US" sz="2400"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тестовой выборке (OLS):0.6702</a:t>
            </a:r>
            <a:endParaRPr lang="ru-RU" dirty="0"/>
          </a:p>
        </p:txBody>
      </p:sp>
    </p:spTree>
    <p:extLst>
      <p:ext uri="{BB962C8B-B14F-4D97-AF65-F5344CB8AC3E}">
        <p14:creationId xmlns:p14="http://schemas.microsoft.com/office/powerpoint/2010/main" val="364592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7" name="Рисунок 6">
            <a:extLst>
              <a:ext uri="{FF2B5EF4-FFF2-40B4-BE49-F238E27FC236}">
                <a16:creationId xmlns:a16="http://schemas.microsoft.com/office/drawing/2014/main" id="{89E810EC-4600-431D-9F62-0EBDC06865CA}"/>
              </a:ext>
            </a:extLst>
          </p:cNvPr>
          <p:cNvPicPr>
            <a:picLocks noChangeAspect="1"/>
          </p:cNvPicPr>
          <p:nvPr/>
        </p:nvPicPr>
        <p:blipFill>
          <a:blip r:embed="rId3"/>
          <a:stretch>
            <a:fillRect/>
          </a:stretch>
        </p:blipFill>
        <p:spPr>
          <a:xfrm>
            <a:off x="1950103" y="928083"/>
            <a:ext cx="5243793" cy="4215417"/>
          </a:xfrm>
          <a:prstGeom prst="rect">
            <a:avLst/>
          </a:prstGeom>
        </p:spPr>
      </p:pic>
    </p:spTree>
    <p:extLst>
      <p:ext uri="{BB962C8B-B14F-4D97-AF65-F5344CB8AC3E}">
        <p14:creationId xmlns:p14="http://schemas.microsoft.com/office/powerpoint/2010/main" val="7269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5" name="Рисунок 4">
            <a:extLst>
              <a:ext uri="{FF2B5EF4-FFF2-40B4-BE49-F238E27FC236}">
                <a16:creationId xmlns:a16="http://schemas.microsoft.com/office/drawing/2014/main" id="{1AE4A0EB-5AD1-4C4C-81AB-9F327C5411B4}"/>
              </a:ext>
            </a:extLst>
          </p:cNvPr>
          <p:cNvPicPr>
            <a:picLocks noChangeAspect="1"/>
          </p:cNvPicPr>
          <p:nvPr/>
        </p:nvPicPr>
        <p:blipFill>
          <a:blip r:embed="rId3"/>
          <a:stretch>
            <a:fillRect/>
          </a:stretch>
        </p:blipFill>
        <p:spPr>
          <a:xfrm>
            <a:off x="2021381" y="1035424"/>
            <a:ext cx="5101237" cy="4108076"/>
          </a:xfrm>
          <a:prstGeom prst="rect">
            <a:avLst/>
          </a:prstGeom>
        </p:spPr>
      </p:pic>
    </p:spTree>
    <p:extLst>
      <p:ext uri="{BB962C8B-B14F-4D97-AF65-F5344CB8AC3E}">
        <p14:creationId xmlns:p14="http://schemas.microsoft.com/office/powerpoint/2010/main" val="348771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dirty="0"/>
              <a:t>Построение модели остатков на входную переменную</a:t>
            </a:r>
          </a:p>
        </p:txBody>
      </p:sp>
      <p:pic>
        <p:nvPicPr>
          <p:cNvPr id="3" name="Рисунок 2">
            <a:extLst>
              <a:ext uri="{FF2B5EF4-FFF2-40B4-BE49-F238E27FC236}">
                <a16:creationId xmlns:a16="http://schemas.microsoft.com/office/drawing/2014/main" id="{864F71A1-CF82-4EED-994B-911670AE7109}"/>
              </a:ext>
            </a:extLst>
          </p:cNvPr>
          <p:cNvPicPr>
            <a:picLocks noChangeAspect="1"/>
          </p:cNvPicPr>
          <p:nvPr/>
        </p:nvPicPr>
        <p:blipFill rotWithShape="1">
          <a:blip r:embed="rId3"/>
          <a:srcRect t="1954" b="1"/>
          <a:stretch/>
        </p:blipFill>
        <p:spPr>
          <a:xfrm>
            <a:off x="1746169" y="1592838"/>
            <a:ext cx="5651662" cy="3550662"/>
          </a:xfrm>
          <a:prstGeom prst="rect">
            <a:avLst/>
          </a:prstGeom>
          <a:ln>
            <a:noFill/>
          </a:ln>
          <a:effectLst>
            <a:softEdge rad="112500"/>
          </a:effectLst>
        </p:spPr>
      </p:pic>
    </p:spTree>
    <p:extLst>
      <p:ext uri="{BB962C8B-B14F-4D97-AF65-F5344CB8AC3E}">
        <p14:creationId xmlns:p14="http://schemas.microsoft.com/office/powerpoint/2010/main" val="409963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dirty="0"/>
              <a:t>Для остатков модели</a:t>
            </a:r>
            <a:endParaRPr lang="en-US" sz="2400"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	Т-статистика: 3.8882</a:t>
            </a:r>
          </a:p>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	</a:t>
            </a:r>
            <a:r>
              <a:rPr lang="en-US" sz="2400" b="0" i="0" u="none" strike="noStrike" cap="none" dirty="0">
                <a:solidFill>
                  <a:schemeClr val="dk2"/>
                </a:solidFill>
                <a:latin typeface="Arial"/>
                <a:ea typeface="Arial"/>
                <a:cs typeface="Arial"/>
                <a:sym typeface="Arial"/>
              </a:rPr>
              <a:t>P-</a:t>
            </a:r>
            <a:r>
              <a:rPr lang="ru-RU" sz="2400" b="0" i="0" u="none" strike="noStrike" cap="none" dirty="0">
                <a:solidFill>
                  <a:schemeClr val="dk2"/>
                </a:solidFill>
                <a:latin typeface="Arial"/>
                <a:ea typeface="Arial"/>
                <a:cs typeface="Arial"/>
                <a:sym typeface="Arial"/>
              </a:rPr>
              <a:t>значение: 0.0003</a:t>
            </a:r>
          </a:p>
          <a:p>
            <a:pPr marL="0" marR="0" lvl="0" indent="0" algn="l" rtl="0">
              <a:lnSpc>
                <a:spcPct val="115000"/>
              </a:lnSpc>
              <a:spcBef>
                <a:spcPts val="0"/>
              </a:spcBef>
              <a:spcAft>
                <a:spcPts val="0"/>
              </a:spcAft>
              <a:buClr>
                <a:schemeClr val="dk2"/>
              </a:buClr>
              <a:buFont typeface="Arial"/>
              <a:buNone/>
            </a:pPr>
            <a:r>
              <a:rPr lang="ru-RU" sz="2400" dirty="0"/>
              <a:t>Т.к. t-статистика отлична от нуля, то модель значима.</a:t>
            </a:r>
          </a:p>
          <a:p>
            <a:pPr marL="0" marR="0" lvl="0" indent="0" algn="l" rtl="0">
              <a:lnSpc>
                <a:spcPct val="115000"/>
              </a:lnSpc>
              <a:spcBef>
                <a:spcPts val="0"/>
              </a:spcBef>
              <a:spcAft>
                <a:spcPts val="0"/>
              </a:spcAft>
              <a:buClr>
                <a:schemeClr val="dk2"/>
              </a:buClr>
              <a:buFont typeface="Arial"/>
              <a:buNone/>
            </a:pPr>
            <a:r>
              <a:rPr lang="ru-RU" sz="2400" dirty="0"/>
              <a:t>Т.к. </a:t>
            </a:r>
            <a:r>
              <a:rPr lang="en-US" sz="2400" dirty="0"/>
              <a:t>p-</a:t>
            </a:r>
            <a:r>
              <a:rPr lang="ru-RU" sz="2400" dirty="0"/>
              <a:t>значение</a:t>
            </a:r>
            <a:r>
              <a:rPr lang="en-US" sz="2400" dirty="0"/>
              <a:t> </a:t>
            </a:r>
            <a:r>
              <a:rPr lang="ru-RU" sz="2400" dirty="0"/>
              <a:t>мало, то соответствующий коэффициент значим.</a:t>
            </a:r>
          </a:p>
          <a:p>
            <a:pPr marL="0" marR="0" lvl="0" indent="0" algn="l" rtl="0">
              <a:lnSpc>
                <a:spcPct val="115000"/>
              </a:lnSpc>
              <a:spcBef>
                <a:spcPts val="0"/>
              </a:spcBef>
              <a:spcAft>
                <a:spcPts val="0"/>
              </a:spcAft>
              <a:buClr>
                <a:schemeClr val="dk2"/>
              </a:buClr>
              <a:buFont typeface="Arial"/>
              <a:buNone/>
            </a:pPr>
            <a:endParaRPr lang="ru-RU" sz="2400" dirty="0"/>
          </a:p>
          <a:p>
            <a:pPr marL="0" marR="0" lvl="0" indent="0" algn="l" rtl="0">
              <a:lnSpc>
                <a:spcPct val="115000"/>
              </a:lnSpc>
              <a:spcBef>
                <a:spcPts val="0"/>
              </a:spcBef>
              <a:spcAft>
                <a:spcPts val="0"/>
              </a:spcAft>
              <a:buClr>
                <a:schemeClr val="dk2"/>
              </a:buClr>
              <a:buFont typeface="Arial"/>
              <a:buNone/>
            </a:pPr>
            <a:r>
              <a:rPr lang="ru-RU" sz="2400" dirty="0"/>
              <a:t>В результате качественного анализа остатков можно сделать вывод, что остатки </a:t>
            </a:r>
            <a:r>
              <a:rPr lang="ru-RU" sz="2400" dirty="0" err="1"/>
              <a:t>гетероскедастичны</a:t>
            </a:r>
            <a:r>
              <a:rPr lang="ru-RU" sz="2400" dirty="0"/>
              <a:t>.</a:t>
            </a:r>
          </a:p>
        </p:txBody>
      </p:sp>
    </p:spTree>
    <p:extLst>
      <p:ext uri="{BB962C8B-B14F-4D97-AF65-F5344CB8AC3E}">
        <p14:creationId xmlns:p14="http://schemas.microsoft.com/office/powerpoint/2010/main" val="312244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Arial"/>
                <a:ea typeface="Arial"/>
                <a:cs typeface="Arial"/>
                <a:sym typeface="Arial"/>
              </a:rPr>
              <a:t>Breusch-Pagan тест на </a:t>
            </a:r>
            <a:r>
              <a:rPr lang="ru-RU" sz="2400" b="0" i="0" u="none" strike="noStrike" cap="none" dirty="0" err="1">
                <a:solidFill>
                  <a:schemeClr val="dk2"/>
                </a:solidFill>
                <a:latin typeface="Arial"/>
                <a:ea typeface="Arial"/>
                <a:cs typeface="Arial"/>
                <a:sym typeface="Arial"/>
              </a:rPr>
              <a:t>гетероскедастичность</a:t>
            </a:r>
            <a:r>
              <a:rPr lang="ru-RU" sz="2400" b="0" i="0" u="none" strike="noStrike" cap="none" dirty="0">
                <a:solidFill>
                  <a:schemeClr val="dk2"/>
                </a:solidFill>
                <a:latin typeface="Arial"/>
                <a:ea typeface="Arial"/>
                <a:cs typeface="Arial"/>
                <a:sym typeface="Arial"/>
              </a:rPr>
              <a:t>:</a:t>
            </a:r>
          </a:p>
          <a:p>
            <a:pPr marL="0" marR="0" lvl="0" indent="0" algn="l" rtl="0">
              <a:lnSpc>
                <a:spcPct val="115000"/>
              </a:lnSpc>
              <a:spcBef>
                <a:spcPts val="0"/>
              </a:spcBef>
              <a:spcAft>
                <a:spcPts val="0"/>
              </a:spcAft>
              <a:buClr>
                <a:schemeClr val="dk2"/>
              </a:buClr>
              <a:buFont typeface="Arial"/>
              <a:buNone/>
            </a:pPr>
            <a:r>
              <a:rPr lang="en-US" sz="2400" b="0" i="0" u="none" strike="noStrike" cap="none" dirty="0">
                <a:solidFill>
                  <a:schemeClr val="dk2"/>
                </a:solidFill>
                <a:latin typeface="Arial"/>
                <a:ea typeface="Arial"/>
                <a:cs typeface="Arial"/>
                <a:sym typeface="Arial"/>
              </a:rPr>
              <a:t>	</a:t>
            </a:r>
            <a:r>
              <a:rPr lang="ru-RU" sz="2400" b="0" i="0" u="none" strike="noStrike" cap="none" dirty="0">
                <a:solidFill>
                  <a:schemeClr val="dk2"/>
                </a:solidFill>
                <a:latin typeface="Arial"/>
                <a:ea typeface="Arial"/>
                <a:cs typeface="Arial"/>
                <a:sym typeface="Arial"/>
              </a:rPr>
              <a:t>LM статистика: 9.2124</a:t>
            </a:r>
          </a:p>
          <a:p>
            <a:pPr marL="0" marR="0" lvl="0" indent="0" algn="l" rtl="0">
              <a:lnSpc>
                <a:spcPct val="115000"/>
              </a:lnSpc>
              <a:spcBef>
                <a:spcPts val="0"/>
              </a:spcBef>
              <a:spcAft>
                <a:spcPts val="0"/>
              </a:spcAft>
              <a:buClr>
                <a:schemeClr val="dk2"/>
              </a:buClr>
              <a:buFont typeface="Arial"/>
              <a:buNone/>
            </a:pPr>
            <a:r>
              <a:rPr lang="en-US" sz="2400" b="0" i="0" u="none" strike="noStrike" cap="none" dirty="0">
                <a:solidFill>
                  <a:schemeClr val="dk2"/>
                </a:solidFill>
                <a:latin typeface="Arial"/>
                <a:ea typeface="Arial"/>
                <a:cs typeface="Arial"/>
                <a:sym typeface="Arial"/>
              </a:rPr>
              <a:t>	</a:t>
            </a:r>
            <a:r>
              <a:rPr lang="ru-RU" sz="2400" b="0" i="0" u="none" strike="noStrike" cap="none" dirty="0">
                <a:solidFill>
                  <a:schemeClr val="dk2"/>
                </a:solidFill>
                <a:latin typeface="Arial"/>
                <a:ea typeface="Arial"/>
                <a:cs typeface="Arial"/>
                <a:sym typeface="Arial"/>
              </a:rPr>
              <a:t>P-значение: 0.0024</a:t>
            </a:r>
          </a:p>
          <a:p>
            <a:pPr marL="0" marR="0" lvl="0" indent="0" algn="l" rtl="0">
              <a:lnSpc>
                <a:spcPct val="115000"/>
              </a:lnSpc>
              <a:spcBef>
                <a:spcPts val="0"/>
              </a:spcBef>
              <a:spcAft>
                <a:spcPts val="0"/>
              </a:spcAft>
              <a:buClr>
                <a:schemeClr val="dk2"/>
              </a:buClr>
              <a:buFont typeface="Arial"/>
              <a:buNone/>
            </a:pPr>
            <a:r>
              <a:rPr lang="en-US" sz="2400" b="0" i="0" u="none" strike="noStrike" cap="none" dirty="0">
                <a:solidFill>
                  <a:schemeClr val="dk2"/>
                </a:solidFill>
                <a:latin typeface="Arial"/>
                <a:ea typeface="Arial"/>
                <a:cs typeface="Arial"/>
                <a:sym typeface="Arial"/>
              </a:rPr>
              <a:t>	</a:t>
            </a:r>
            <a:r>
              <a:rPr lang="ru-RU" sz="2400" b="0" i="0" u="none" strike="noStrike" cap="none" dirty="0">
                <a:solidFill>
                  <a:schemeClr val="dk2"/>
                </a:solidFill>
                <a:latin typeface="Arial"/>
                <a:ea typeface="Arial"/>
                <a:cs typeface="Arial"/>
                <a:sym typeface="Arial"/>
              </a:rPr>
              <a:t>F-статистика: 10.6325</a:t>
            </a:r>
          </a:p>
          <a:p>
            <a:pPr marL="0" marR="0" lvl="0" indent="0" algn="l" rtl="0">
              <a:lnSpc>
                <a:spcPct val="115000"/>
              </a:lnSpc>
              <a:spcBef>
                <a:spcPts val="0"/>
              </a:spcBef>
              <a:spcAft>
                <a:spcPts val="0"/>
              </a:spcAft>
              <a:buClr>
                <a:schemeClr val="dk2"/>
              </a:buClr>
              <a:buFont typeface="Arial"/>
              <a:buNone/>
            </a:pPr>
            <a:r>
              <a:rPr lang="en-US" sz="2400" b="0" i="0" u="none" strike="noStrike" cap="none" dirty="0">
                <a:solidFill>
                  <a:schemeClr val="dk2"/>
                </a:solidFill>
                <a:latin typeface="Arial"/>
                <a:ea typeface="Arial"/>
                <a:cs typeface="Arial"/>
                <a:sym typeface="Arial"/>
              </a:rPr>
              <a:t>	</a:t>
            </a:r>
            <a:r>
              <a:rPr lang="ru-RU" sz="2400" b="0" i="0" u="none" strike="noStrike" cap="none" dirty="0">
                <a:solidFill>
                  <a:schemeClr val="dk2"/>
                </a:solidFill>
                <a:latin typeface="Arial"/>
                <a:ea typeface="Arial"/>
                <a:cs typeface="Arial"/>
                <a:sym typeface="Arial"/>
              </a:rPr>
              <a:t>P-значение для F-статистики: 0.0019</a:t>
            </a:r>
            <a:endParaRPr lang="en-US" sz="2400"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Font typeface="Arial"/>
              <a:buNone/>
            </a:pPr>
            <a:endParaRPr lang="ru-RU" dirty="0"/>
          </a:p>
          <a:p>
            <a:pPr marL="0" lvl="0" indent="0">
              <a:buNone/>
            </a:pPr>
            <a:r>
              <a:rPr lang="ru-RU" sz="2400" dirty="0"/>
              <a:t>Т.к. P-значение &lt; 0.05, то можно считать</a:t>
            </a:r>
            <a:r>
              <a:rPr lang="en-US" sz="2400" dirty="0"/>
              <a:t>,</a:t>
            </a:r>
            <a:r>
              <a:rPr lang="ru-RU" sz="2400" dirty="0"/>
              <a:t> что </a:t>
            </a:r>
            <a:r>
              <a:rPr lang="ru-RU" sz="2400" dirty="0" err="1"/>
              <a:t>гетероскедастичность</a:t>
            </a:r>
            <a:r>
              <a:rPr lang="ru-RU" sz="2400" dirty="0"/>
              <a:t> присутствует в данных.</a:t>
            </a:r>
          </a:p>
          <a:p>
            <a:pPr marL="0" lvl="0" indent="0">
              <a:buNone/>
            </a:pPr>
            <a:endParaRPr dirty="0"/>
          </a:p>
        </p:txBody>
      </p:sp>
    </p:spTree>
    <p:extLst>
      <p:ext uri="{BB962C8B-B14F-4D97-AF65-F5344CB8AC3E}">
        <p14:creationId xmlns:p14="http://schemas.microsoft.com/office/powerpoint/2010/main" val="332198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mn-lt"/>
                <a:ea typeface="Arial"/>
                <a:cs typeface="Arial"/>
                <a:sym typeface="Arial"/>
              </a:rPr>
              <a:t>Построение модели методом </a:t>
            </a:r>
            <a:r>
              <a:rPr lang="en-US" sz="2400" b="0" i="0" u="none" strike="noStrike" cap="none" dirty="0">
                <a:solidFill>
                  <a:schemeClr val="dk2"/>
                </a:solidFill>
                <a:latin typeface="+mn-lt"/>
                <a:ea typeface="Arial"/>
                <a:cs typeface="Arial"/>
                <a:sym typeface="Arial"/>
              </a:rPr>
              <a:t>WLS c </a:t>
            </a:r>
            <a:r>
              <a:rPr lang="ru-RU" sz="2400" dirty="0">
                <a:effectLst/>
                <a:latin typeface="+mn-lt"/>
                <a:ea typeface="Calibri" panose="020F0502020204030204" pitchFamily="34" charset="0"/>
                <a:cs typeface="Times New Roman" panose="02020603050405020304" pitchFamily="18" charset="0"/>
              </a:rPr>
              <a:t>величинами, обратны</a:t>
            </a:r>
            <a:r>
              <a:rPr lang="ru-RU" sz="2400" dirty="0">
                <a:latin typeface="+mn-lt"/>
                <a:ea typeface="Calibri" panose="020F0502020204030204" pitchFamily="34" charset="0"/>
                <a:cs typeface="Times New Roman" panose="02020603050405020304" pitchFamily="18" charset="0"/>
              </a:rPr>
              <a:t>ми</a:t>
            </a:r>
            <a:r>
              <a:rPr lang="ru-RU" sz="2400" dirty="0">
                <a:effectLst/>
                <a:latin typeface="+mn-lt"/>
                <a:ea typeface="Calibri" panose="020F0502020204030204" pitchFamily="34" charset="0"/>
                <a:cs typeface="Times New Roman" panose="02020603050405020304" pitchFamily="18" charset="0"/>
              </a:rPr>
              <a:t> модельным значениям функции регрессии</a:t>
            </a:r>
            <a:endParaRPr lang="ru-RU" sz="2400" dirty="0">
              <a:latin typeface="+mn-lt"/>
            </a:endParaRPr>
          </a:p>
        </p:txBody>
      </p:sp>
      <p:pic>
        <p:nvPicPr>
          <p:cNvPr id="6" name="Рисунок 5">
            <a:extLst>
              <a:ext uri="{FF2B5EF4-FFF2-40B4-BE49-F238E27FC236}">
                <a16:creationId xmlns:a16="http://schemas.microsoft.com/office/drawing/2014/main" id="{39C82259-E2FE-43CA-8742-4FB5995D94C1}"/>
              </a:ext>
            </a:extLst>
          </p:cNvPr>
          <p:cNvPicPr>
            <a:picLocks noChangeAspect="1"/>
          </p:cNvPicPr>
          <p:nvPr/>
        </p:nvPicPr>
        <p:blipFill>
          <a:blip r:embed="rId3"/>
          <a:stretch>
            <a:fillRect/>
          </a:stretch>
        </p:blipFill>
        <p:spPr>
          <a:xfrm>
            <a:off x="2215752" y="2047928"/>
            <a:ext cx="4712496" cy="3034612"/>
          </a:xfrm>
          <a:prstGeom prst="rect">
            <a:avLst/>
          </a:prstGeom>
          <a:ln>
            <a:noFill/>
          </a:ln>
          <a:effectLst>
            <a:softEdge rad="112500"/>
          </a:effectLst>
        </p:spPr>
      </p:pic>
    </p:spTree>
    <p:extLst>
      <p:ext uri="{BB962C8B-B14F-4D97-AF65-F5344CB8AC3E}">
        <p14:creationId xmlns:p14="http://schemas.microsoft.com/office/powerpoint/2010/main" val="220223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Исходные данные</a:t>
            </a:r>
            <a:endParaRPr dirty="0"/>
          </a:p>
        </p:txBody>
      </p:sp>
      <p:sp>
        <p:nvSpPr>
          <p:cNvPr id="67" name="Google Shape;67;p14"/>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dirty="0"/>
              <a:t>Исходные данные представлены в виде файла </a:t>
            </a:r>
            <a:endParaRPr lang="en-US" sz="2400" dirty="0"/>
          </a:p>
          <a:p>
            <a:pPr marL="0" marR="0" lvl="0" indent="0" algn="l" rtl="0">
              <a:lnSpc>
                <a:spcPct val="115000"/>
              </a:lnSpc>
              <a:spcBef>
                <a:spcPts val="0"/>
              </a:spcBef>
              <a:spcAft>
                <a:spcPts val="0"/>
              </a:spcAft>
              <a:buClr>
                <a:schemeClr val="dk2"/>
              </a:buClr>
              <a:buFont typeface="Arial"/>
              <a:buNone/>
            </a:pPr>
            <a:r>
              <a:rPr lang="en-US" sz="2400" b="1" dirty="0"/>
              <a:t>data_v1-06.csv</a:t>
            </a:r>
            <a:r>
              <a:rPr lang="ru-RU" sz="2400" dirty="0"/>
              <a:t>, который содержит две переменные </a:t>
            </a:r>
            <a:r>
              <a:rPr lang="en-US" sz="2400" i="1" dirty="0"/>
              <a:t>x</a:t>
            </a:r>
            <a:r>
              <a:rPr lang="en-US" sz="2400" dirty="0"/>
              <a:t>, </a:t>
            </a:r>
            <a:r>
              <a:rPr lang="en-US" sz="2400" i="1" dirty="0"/>
              <a:t>y</a:t>
            </a:r>
            <a:endParaRPr lang="ru-RU" sz="2400" i="1" dirty="0"/>
          </a:p>
          <a:p>
            <a:pPr marL="0" marR="0" lvl="0" indent="0" algn="l" rtl="0">
              <a:lnSpc>
                <a:spcPct val="115000"/>
              </a:lnSpc>
              <a:spcBef>
                <a:spcPts val="0"/>
              </a:spcBef>
              <a:spcAft>
                <a:spcPts val="0"/>
              </a:spcAft>
              <a:buClr>
                <a:schemeClr val="dk2"/>
              </a:buClr>
              <a:buFont typeface="Arial"/>
              <a:buNone/>
            </a:pPr>
            <a:endParaRPr lang="en-US" sz="2400" i="1" dirty="0"/>
          </a:p>
          <a:p>
            <a:pPr marL="0" marR="0" lvl="0" indent="0" algn="l" rtl="0">
              <a:lnSpc>
                <a:spcPct val="115000"/>
              </a:lnSpc>
              <a:spcBef>
                <a:spcPts val="0"/>
              </a:spcBef>
              <a:spcAft>
                <a:spcPts val="0"/>
              </a:spcAft>
              <a:buClr>
                <a:schemeClr val="dk2"/>
              </a:buClr>
              <a:buFont typeface="Arial"/>
              <a:buNone/>
            </a:pPr>
            <a:r>
              <a:rPr lang="ru-RU" sz="2400" dirty="0"/>
              <a:t>Объем выборки составляет </a:t>
            </a:r>
            <a:r>
              <a:rPr lang="ru-RU" sz="2400" b="1" dirty="0"/>
              <a:t>80 записей</a:t>
            </a:r>
            <a:r>
              <a:rPr lang="ru-RU" sz="2400" dirty="0"/>
              <a: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sz="2400" dirty="0"/>
              <a:t>Коэффициент детерминации на </a:t>
            </a:r>
            <a:endParaRPr lang="en-US" sz="2400" dirty="0"/>
          </a:p>
          <a:p>
            <a:pPr marL="0" lvl="0" indent="0">
              <a:buNone/>
            </a:pPr>
            <a:r>
              <a:rPr lang="ru-RU" sz="2400" dirty="0"/>
              <a:t>обучающей выборке (WLS - a):0.7348</a:t>
            </a:r>
          </a:p>
          <a:p>
            <a:pPr marL="0" lvl="0" indent="0">
              <a:buNone/>
            </a:pPr>
            <a:r>
              <a:rPr lang="ru-RU" sz="2400" dirty="0"/>
              <a:t>Коэффициент детерминации на </a:t>
            </a:r>
            <a:endParaRPr lang="en-US" sz="2400" dirty="0"/>
          </a:p>
          <a:p>
            <a:pPr marL="0" lvl="0" indent="0">
              <a:buNone/>
            </a:pPr>
            <a:r>
              <a:rPr lang="ru-RU" sz="2400" dirty="0"/>
              <a:t>тестовой выборке (WLS - a):0.7095</a:t>
            </a:r>
          </a:p>
        </p:txBody>
      </p:sp>
    </p:spTree>
    <p:extLst>
      <p:ext uri="{BB962C8B-B14F-4D97-AF65-F5344CB8AC3E}">
        <p14:creationId xmlns:p14="http://schemas.microsoft.com/office/powerpoint/2010/main" val="2535256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pic>
        <p:nvPicPr>
          <p:cNvPr id="3" name="Рисунок 2">
            <a:extLst>
              <a:ext uri="{FF2B5EF4-FFF2-40B4-BE49-F238E27FC236}">
                <a16:creationId xmlns:a16="http://schemas.microsoft.com/office/drawing/2014/main" id="{7CEB1DCE-A417-4218-AA8A-629FD8010D2B}"/>
              </a:ext>
            </a:extLst>
          </p:cNvPr>
          <p:cNvPicPr>
            <a:picLocks noChangeAspect="1"/>
          </p:cNvPicPr>
          <p:nvPr/>
        </p:nvPicPr>
        <p:blipFill>
          <a:blip r:embed="rId3"/>
          <a:stretch>
            <a:fillRect/>
          </a:stretch>
        </p:blipFill>
        <p:spPr>
          <a:xfrm>
            <a:off x="1370029" y="1010459"/>
            <a:ext cx="6403942" cy="4133041"/>
          </a:xfrm>
          <a:prstGeom prst="rect">
            <a:avLst/>
          </a:prstGeom>
        </p:spPr>
      </p:pic>
    </p:spTree>
    <p:extLst>
      <p:ext uri="{BB962C8B-B14F-4D97-AF65-F5344CB8AC3E}">
        <p14:creationId xmlns:p14="http://schemas.microsoft.com/office/powerpoint/2010/main" val="3334489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pic>
        <p:nvPicPr>
          <p:cNvPr id="5" name="Рисунок 4">
            <a:extLst>
              <a:ext uri="{FF2B5EF4-FFF2-40B4-BE49-F238E27FC236}">
                <a16:creationId xmlns:a16="http://schemas.microsoft.com/office/drawing/2014/main" id="{F7251DFA-3536-45F9-8022-1F35D63AECC5}"/>
              </a:ext>
            </a:extLst>
          </p:cNvPr>
          <p:cNvPicPr>
            <a:picLocks noChangeAspect="1"/>
          </p:cNvPicPr>
          <p:nvPr/>
        </p:nvPicPr>
        <p:blipFill>
          <a:blip r:embed="rId3"/>
          <a:stretch>
            <a:fillRect/>
          </a:stretch>
        </p:blipFill>
        <p:spPr>
          <a:xfrm>
            <a:off x="1739752" y="1051560"/>
            <a:ext cx="5664496" cy="4091940"/>
          </a:xfrm>
          <a:prstGeom prst="rect">
            <a:avLst/>
          </a:prstGeom>
        </p:spPr>
      </p:pic>
    </p:spTree>
    <p:extLst>
      <p:ext uri="{BB962C8B-B14F-4D97-AF65-F5344CB8AC3E}">
        <p14:creationId xmlns:p14="http://schemas.microsoft.com/office/powerpoint/2010/main" val="402404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mc:AlternateContent xmlns:mc="http://schemas.openxmlformats.org/markup-compatibility/2006" xmlns:a14="http://schemas.microsoft.com/office/drawing/2010/main">
        <mc:Choice Requires="a14">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sz="2400" b="0" i="0" u="none" strike="noStrike" cap="none" dirty="0">
                    <a:solidFill>
                      <a:schemeClr val="dk2"/>
                    </a:solidFill>
                    <a:latin typeface="+mn-lt"/>
                    <a:ea typeface="Arial"/>
                    <a:cs typeface="Arial"/>
                    <a:sym typeface="Arial"/>
                  </a:rPr>
                  <a:t>Построение модели методом </a:t>
                </a:r>
                <a:r>
                  <a:rPr lang="en-US" sz="2400" b="0" i="0" u="none" strike="noStrike" cap="none" dirty="0">
                    <a:solidFill>
                      <a:schemeClr val="dk2"/>
                    </a:solidFill>
                    <a:latin typeface="+mn-lt"/>
                    <a:ea typeface="Arial"/>
                    <a:cs typeface="Arial"/>
                    <a:sym typeface="Arial"/>
                  </a:rPr>
                  <a:t>WLS c </a:t>
                </a:r>
                <a:r>
                  <a:rPr lang="ru-RU" sz="2400" dirty="0">
                    <a:effectLst/>
                    <a:latin typeface="+mn-lt"/>
                    <a:ea typeface="Calibri" panose="020F0502020204030204" pitchFamily="34" charset="0"/>
                    <a:cs typeface="Times New Roman" panose="02020603050405020304" pitchFamily="18" charset="0"/>
                  </a:rPr>
                  <a:t>величинами, равными</a:t>
                </a:r>
                <a:r>
                  <a:rPr lang="en-US" sz="2400" dirty="0">
                    <a:effectLst/>
                    <a:latin typeface="+mn-lt"/>
                    <a:ea typeface="Calibri" panose="020F0502020204030204" pitchFamily="34" charset="0"/>
                    <a:cs typeface="Times New Roman" panose="02020603050405020304" pitchFamily="18" charset="0"/>
                  </a:rPr>
                  <a:t>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𝑥</m:t>
                    </m:r>
                  </m:oMath>
                </a14:m>
                <a:endParaRPr lang="ru-RU" sz="2400" baseline="-25000" dirty="0">
                  <a:latin typeface="+mn-lt"/>
                </a:endParaRPr>
              </a:p>
            </p:txBody>
          </p:sp>
        </mc:Choice>
        <mc:Fallback xmlns="">
          <p:sp>
            <p:nvSpPr>
              <p:cNvPr id="79" name="Google Shape;79;p16"/>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1073"/>
                </a:stretch>
              </a:blipFill>
              <a:ln>
                <a:noFill/>
              </a:ln>
            </p:spPr>
            <p:txBody>
              <a:bodyPr/>
              <a:lstStyle/>
              <a:p>
                <a:r>
                  <a:rPr lang="ru-RU">
                    <a:noFill/>
                  </a:rPr>
                  <a:t> </a:t>
                </a:r>
              </a:p>
            </p:txBody>
          </p:sp>
        </mc:Fallback>
      </mc:AlternateContent>
      <p:pic>
        <p:nvPicPr>
          <p:cNvPr id="3" name="Рисунок 2">
            <a:extLst>
              <a:ext uri="{FF2B5EF4-FFF2-40B4-BE49-F238E27FC236}">
                <a16:creationId xmlns:a16="http://schemas.microsoft.com/office/drawing/2014/main" id="{1243D5C1-6038-4A2D-92EF-1079767BE6F1}"/>
              </a:ext>
            </a:extLst>
          </p:cNvPr>
          <p:cNvPicPr>
            <a:picLocks noChangeAspect="1"/>
          </p:cNvPicPr>
          <p:nvPr/>
        </p:nvPicPr>
        <p:blipFill rotWithShape="1">
          <a:blip r:embed="rId4"/>
          <a:srcRect t="2202"/>
          <a:stretch/>
        </p:blipFill>
        <p:spPr>
          <a:xfrm>
            <a:off x="2046208" y="2027275"/>
            <a:ext cx="5051583" cy="3116225"/>
          </a:xfrm>
          <a:prstGeom prst="rect">
            <a:avLst/>
          </a:prstGeom>
          <a:ln>
            <a:noFill/>
          </a:ln>
          <a:effectLst>
            <a:softEdge rad="112500"/>
          </a:effectLst>
        </p:spPr>
      </p:pic>
    </p:spTree>
    <p:extLst>
      <p:ext uri="{BB962C8B-B14F-4D97-AF65-F5344CB8AC3E}">
        <p14:creationId xmlns:p14="http://schemas.microsoft.com/office/powerpoint/2010/main" val="180673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sz="2400" dirty="0"/>
              <a:t>Коэффициент детерминации на </a:t>
            </a:r>
            <a:endParaRPr lang="en-US" sz="2400" dirty="0"/>
          </a:p>
          <a:p>
            <a:pPr marL="0" lvl="0" indent="0">
              <a:buNone/>
            </a:pPr>
            <a:r>
              <a:rPr lang="ru-RU" sz="2400" dirty="0"/>
              <a:t>обучающей выборке (WLS - b):0.7905</a:t>
            </a:r>
          </a:p>
          <a:p>
            <a:pPr marL="0" lvl="0" indent="0">
              <a:buNone/>
            </a:pPr>
            <a:r>
              <a:rPr lang="ru-RU" sz="2400" dirty="0"/>
              <a:t>Коэффициент детерминации на </a:t>
            </a:r>
            <a:endParaRPr lang="en-US" sz="2400" dirty="0"/>
          </a:p>
          <a:p>
            <a:pPr marL="0" lvl="0" indent="0">
              <a:buNone/>
            </a:pPr>
            <a:r>
              <a:rPr lang="ru-RU" sz="2400" dirty="0"/>
              <a:t>тестовой выборке (WLS - b):0.7705</a:t>
            </a:r>
          </a:p>
        </p:txBody>
      </p:sp>
    </p:spTree>
    <p:extLst>
      <p:ext uri="{BB962C8B-B14F-4D97-AF65-F5344CB8AC3E}">
        <p14:creationId xmlns:p14="http://schemas.microsoft.com/office/powerpoint/2010/main" val="14778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pic>
        <p:nvPicPr>
          <p:cNvPr id="3" name="Рисунок 2">
            <a:extLst>
              <a:ext uri="{FF2B5EF4-FFF2-40B4-BE49-F238E27FC236}">
                <a16:creationId xmlns:a16="http://schemas.microsoft.com/office/drawing/2014/main" id="{9451E7E8-4AB0-4700-AE93-4CFA652511F2}"/>
              </a:ext>
            </a:extLst>
          </p:cNvPr>
          <p:cNvPicPr>
            <a:picLocks noChangeAspect="1"/>
          </p:cNvPicPr>
          <p:nvPr/>
        </p:nvPicPr>
        <p:blipFill>
          <a:blip r:embed="rId3"/>
          <a:stretch>
            <a:fillRect/>
          </a:stretch>
        </p:blipFill>
        <p:spPr>
          <a:xfrm>
            <a:off x="1304448" y="925809"/>
            <a:ext cx="6535103" cy="4217691"/>
          </a:xfrm>
          <a:prstGeom prst="rect">
            <a:avLst/>
          </a:prstGeom>
        </p:spPr>
      </p:pic>
    </p:spTree>
    <p:extLst>
      <p:ext uri="{BB962C8B-B14F-4D97-AF65-F5344CB8AC3E}">
        <p14:creationId xmlns:p14="http://schemas.microsoft.com/office/powerpoint/2010/main" val="3966945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pic>
        <p:nvPicPr>
          <p:cNvPr id="7" name="Рисунок 6">
            <a:extLst>
              <a:ext uri="{FF2B5EF4-FFF2-40B4-BE49-F238E27FC236}">
                <a16:creationId xmlns:a16="http://schemas.microsoft.com/office/drawing/2014/main" id="{A6697442-C878-4961-BFF4-F7F77646DDB7}"/>
              </a:ext>
            </a:extLst>
          </p:cNvPr>
          <p:cNvPicPr>
            <a:picLocks noChangeAspect="1"/>
          </p:cNvPicPr>
          <p:nvPr/>
        </p:nvPicPr>
        <p:blipFill>
          <a:blip r:embed="rId3"/>
          <a:stretch>
            <a:fillRect/>
          </a:stretch>
        </p:blipFill>
        <p:spPr>
          <a:xfrm>
            <a:off x="2104668" y="945226"/>
            <a:ext cx="4934664" cy="4198274"/>
          </a:xfrm>
          <a:prstGeom prst="rect">
            <a:avLst/>
          </a:prstGeom>
        </p:spPr>
      </p:pic>
    </p:spTree>
    <p:extLst>
      <p:ext uri="{BB962C8B-B14F-4D97-AF65-F5344CB8AC3E}">
        <p14:creationId xmlns:p14="http://schemas.microsoft.com/office/powerpoint/2010/main" val="304562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6" name="Рисунок 5">
            <a:extLst>
              <a:ext uri="{FF2B5EF4-FFF2-40B4-BE49-F238E27FC236}">
                <a16:creationId xmlns:a16="http://schemas.microsoft.com/office/drawing/2014/main" id="{09D10999-FFE6-45BD-B93A-ABBA064F6983}"/>
              </a:ext>
            </a:extLst>
          </p:cNvPr>
          <p:cNvPicPr>
            <a:picLocks noChangeAspect="1"/>
          </p:cNvPicPr>
          <p:nvPr/>
        </p:nvPicPr>
        <p:blipFill>
          <a:blip r:embed="rId3"/>
          <a:stretch>
            <a:fillRect/>
          </a:stretch>
        </p:blipFill>
        <p:spPr>
          <a:xfrm>
            <a:off x="0" y="1567781"/>
            <a:ext cx="4835836" cy="2658035"/>
          </a:xfrm>
          <a:prstGeom prst="rect">
            <a:avLst/>
          </a:prstGeom>
        </p:spPr>
      </p:pic>
      <p:pic>
        <p:nvPicPr>
          <p:cNvPr id="7" name="Рисунок 6">
            <a:extLst>
              <a:ext uri="{FF2B5EF4-FFF2-40B4-BE49-F238E27FC236}">
                <a16:creationId xmlns:a16="http://schemas.microsoft.com/office/drawing/2014/main" id="{B2BF4FFD-0E5C-47F0-8E3B-2039BA39FFFB}"/>
              </a:ext>
            </a:extLst>
          </p:cNvPr>
          <p:cNvPicPr>
            <a:picLocks noChangeAspect="1"/>
          </p:cNvPicPr>
          <p:nvPr/>
        </p:nvPicPr>
        <p:blipFill>
          <a:blip r:embed="rId4"/>
          <a:stretch>
            <a:fillRect/>
          </a:stretch>
        </p:blipFill>
        <p:spPr>
          <a:xfrm>
            <a:off x="4835836" y="1453243"/>
            <a:ext cx="3838088" cy="2772573"/>
          </a:xfrm>
          <a:prstGeom prst="rect">
            <a:avLst/>
          </a:prstGeom>
        </p:spPr>
      </p:pic>
    </p:spTree>
    <p:extLst>
      <p:ext uri="{BB962C8B-B14F-4D97-AF65-F5344CB8AC3E}">
        <p14:creationId xmlns:p14="http://schemas.microsoft.com/office/powerpoint/2010/main" val="2358119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6" name="Рисунок 5">
            <a:extLst>
              <a:ext uri="{FF2B5EF4-FFF2-40B4-BE49-F238E27FC236}">
                <a16:creationId xmlns:a16="http://schemas.microsoft.com/office/drawing/2014/main" id="{09D10999-FFE6-45BD-B93A-ABBA064F6983}"/>
              </a:ext>
            </a:extLst>
          </p:cNvPr>
          <p:cNvPicPr>
            <a:picLocks noChangeAspect="1"/>
          </p:cNvPicPr>
          <p:nvPr/>
        </p:nvPicPr>
        <p:blipFill>
          <a:blip r:embed="rId3"/>
          <a:stretch>
            <a:fillRect/>
          </a:stretch>
        </p:blipFill>
        <p:spPr>
          <a:xfrm>
            <a:off x="0" y="1567781"/>
            <a:ext cx="4835836" cy="2658035"/>
          </a:xfrm>
          <a:prstGeom prst="rect">
            <a:avLst/>
          </a:prstGeom>
        </p:spPr>
      </p:pic>
      <p:pic>
        <p:nvPicPr>
          <p:cNvPr id="5" name="Рисунок 4">
            <a:extLst>
              <a:ext uri="{FF2B5EF4-FFF2-40B4-BE49-F238E27FC236}">
                <a16:creationId xmlns:a16="http://schemas.microsoft.com/office/drawing/2014/main" id="{FEF63EF6-A0C9-4810-9EF5-A11FE8302B8B}"/>
              </a:ext>
            </a:extLst>
          </p:cNvPr>
          <p:cNvPicPr>
            <a:picLocks noChangeAspect="1"/>
          </p:cNvPicPr>
          <p:nvPr/>
        </p:nvPicPr>
        <p:blipFill>
          <a:blip r:embed="rId4"/>
          <a:stretch>
            <a:fillRect/>
          </a:stretch>
        </p:blipFill>
        <p:spPr>
          <a:xfrm>
            <a:off x="5023127" y="1458941"/>
            <a:ext cx="3252193" cy="2766875"/>
          </a:xfrm>
          <a:prstGeom prst="rect">
            <a:avLst/>
          </a:prstGeom>
        </p:spPr>
      </p:pic>
    </p:spTree>
    <p:extLst>
      <p:ext uri="{BB962C8B-B14F-4D97-AF65-F5344CB8AC3E}">
        <p14:creationId xmlns:p14="http://schemas.microsoft.com/office/powerpoint/2010/main" val="247242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5" name="Рисунок 4">
            <a:extLst>
              <a:ext uri="{FF2B5EF4-FFF2-40B4-BE49-F238E27FC236}">
                <a16:creationId xmlns:a16="http://schemas.microsoft.com/office/drawing/2014/main" id="{E7B60CFB-5245-4D19-8E6B-6CE45A3F73B5}"/>
              </a:ext>
            </a:extLst>
          </p:cNvPr>
          <p:cNvPicPr>
            <a:picLocks noChangeAspect="1"/>
          </p:cNvPicPr>
          <p:nvPr/>
        </p:nvPicPr>
        <p:blipFill>
          <a:blip r:embed="rId3"/>
          <a:stretch>
            <a:fillRect/>
          </a:stretch>
        </p:blipFill>
        <p:spPr>
          <a:xfrm>
            <a:off x="777240" y="975360"/>
            <a:ext cx="7589520" cy="4168140"/>
          </a:xfrm>
          <a:prstGeom prst="rect">
            <a:avLst/>
          </a:prstGeom>
        </p:spPr>
      </p:pic>
    </p:spTree>
    <p:extLst>
      <p:ext uri="{BB962C8B-B14F-4D97-AF65-F5344CB8AC3E}">
        <p14:creationId xmlns:p14="http://schemas.microsoft.com/office/powerpoint/2010/main" val="337706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Исходные данные</a:t>
            </a:r>
            <a:endParaRPr dirty="0"/>
          </a:p>
        </p:txBody>
      </p:sp>
      <p:pic>
        <p:nvPicPr>
          <p:cNvPr id="3" name="Рисунок 2">
            <a:extLst>
              <a:ext uri="{FF2B5EF4-FFF2-40B4-BE49-F238E27FC236}">
                <a16:creationId xmlns:a16="http://schemas.microsoft.com/office/drawing/2014/main" id="{218FD411-C4F5-4692-8E5E-24DA2110D29A}"/>
              </a:ext>
            </a:extLst>
          </p:cNvPr>
          <p:cNvPicPr>
            <a:picLocks noChangeAspect="1"/>
          </p:cNvPicPr>
          <p:nvPr/>
        </p:nvPicPr>
        <p:blipFill>
          <a:blip r:embed="rId3"/>
          <a:stretch>
            <a:fillRect/>
          </a:stretch>
        </p:blipFill>
        <p:spPr>
          <a:xfrm>
            <a:off x="1895475" y="1028700"/>
            <a:ext cx="5353050" cy="4114800"/>
          </a:xfrm>
          <a:prstGeom prst="rect">
            <a:avLst/>
          </a:prstGeom>
        </p:spPr>
      </p:pic>
    </p:spTree>
    <p:extLst>
      <p:ext uri="{BB962C8B-B14F-4D97-AF65-F5344CB8AC3E}">
        <p14:creationId xmlns:p14="http://schemas.microsoft.com/office/powerpoint/2010/main" val="828512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5" name="Рисунок 4">
            <a:extLst>
              <a:ext uri="{FF2B5EF4-FFF2-40B4-BE49-F238E27FC236}">
                <a16:creationId xmlns:a16="http://schemas.microsoft.com/office/drawing/2014/main" id="{CF9082C3-510D-495B-8157-B90E9AE4B05C}"/>
              </a:ext>
            </a:extLst>
          </p:cNvPr>
          <p:cNvPicPr>
            <a:picLocks noChangeAspect="1"/>
          </p:cNvPicPr>
          <p:nvPr/>
        </p:nvPicPr>
        <p:blipFill>
          <a:blip r:embed="rId3"/>
          <a:stretch>
            <a:fillRect/>
          </a:stretch>
        </p:blipFill>
        <p:spPr>
          <a:xfrm>
            <a:off x="845820" y="1091372"/>
            <a:ext cx="7452360" cy="4052128"/>
          </a:xfrm>
          <a:prstGeom prst="rect">
            <a:avLst/>
          </a:prstGeom>
        </p:spPr>
      </p:pic>
    </p:spTree>
    <p:extLst>
      <p:ext uri="{BB962C8B-B14F-4D97-AF65-F5344CB8AC3E}">
        <p14:creationId xmlns:p14="http://schemas.microsoft.com/office/powerpoint/2010/main" val="3142806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Результаты исследований</a:t>
            </a:r>
            <a:endParaRPr/>
          </a:p>
        </p:txBody>
      </p:sp>
      <p:pic>
        <p:nvPicPr>
          <p:cNvPr id="5" name="Рисунок 4">
            <a:extLst>
              <a:ext uri="{FF2B5EF4-FFF2-40B4-BE49-F238E27FC236}">
                <a16:creationId xmlns:a16="http://schemas.microsoft.com/office/drawing/2014/main" id="{0D7D2799-30F9-4D3B-95F9-29238D848200}"/>
              </a:ext>
            </a:extLst>
          </p:cNvPr>
          <p:cNvPicPr>
            <a:picLocks noChangeAspect="1"/>
          </p:cNvPicPr>
          <p:nvPr/>
        </p:nvPicPr>
        <p:blipFill>
          <a:blip r:embed="rId3"/>
          <a:stretch>
            <a:fillRect/>
          </a:stretch>
        </p:blipFill>
        <p:spPr>
          <a:xfrm>
            <a:off x="667110" y="901246"/>
            <a:ext cx="7809780" cy="4242254"/>
          </a:xfrm>
          <a:prstGeom prst="rect">
            <a:avLst/>
          </a:prstGeom>
        </p:spPr>
      </p:pic>
    </p:spTree>
    <p:extLst>
      <p:ext uri="{BB962C8B-B14F-4D97-AF65-F5344CB8AC3E}">
        <p14:creationId xmlns:p14="http://schemas.microsoft.com/office/powerpoint/2010/main" val="3939153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sz="2400" dirty="0"/>
              <a:t>Тест на нормальность остатков </a:t>
            </a:r>
            <a:endParaRPr lang="en-US" sz="2400" dirty="0"/>
          </a:p>
          <a:p>
            <a:pPr marL="0" lvl="0" indent="0">
              <a:buNone/>
            </a:pPr>
            <a:r>
              <a:rPr lang="ru-RU" sz="2400" dirty="0"/>
              <a:t>OLS (обучающая выборка):</a:t>
            </a:r>
          </a:p>
          <a:p>
            <a:pPr marL="0" lvl="0" indent="0">
              <a:buNone/>
            </a:pPr>
            <a:r>
              <a:rPr lang="en-US" sz="2400" dirty="0"/>
              <a:t>	</a:t>
            </a:r>
            <a:r>
              <a:rPr lang="ru-RU" sz="2400" dirty="0"/>
              <a:t>Статистика критерия: 56.0000</a:t>
            </a:r>
          </a:p>
          <a:p>
            <a:pPr marL="0" lvl="0" indent="0">
              <a:buNone/>
            </a:pPr>
            <a:r>
              <a:rPr lang="en-US" sz="2400" dirty="0"/>
              <a:t>	</a:t>
            </a:r>
            <a:r>
              <a:rPr lang="ru-RU" sz="2400" dirty="0"/>
              <a:t>P-значение: 0.4371</a:t>
            </a:r>
          </a:p>
          <a:p>
            <a:pPr marL="0" lvl="0" indent="0">
              <a:buNone/>
            </a:pPr>
            <a:r>
              <a:rPr lang="ru-RU" sz="2400" dirty="0"/>
              <a:t>Тест на нормальность остатков </a:t>
            </a:r>
            <a:endParaRPr lang="en-US" sz="2400" dirty="0"/>
          </a:p>
          <a:p>
            <a:pPr marL="0" lvl="0" indent="0">
              <a:buNone/>
            </a:pPr>
            <a:r>
              <a:rPr lang="ru-RU" sz="2400" dirty="0"/>
              <a:t>OLS (тестовая выборка):</a:t>
            </a:r>
          </a:p>
          <a:p>
            <a:pPr marL="0" lvl="0" indent="0">
              <a:buNone/>
            </a:pPr>
            <a:r>
              <a:rPr lang="en-US" sz="2400" dirty="0"/>
              <a:t>	</a:t>
            </a:r>
            <a:r>
              <a:rPr lang="ru-RU" sz="2400" dirty="0"/>
              <a:t>Статистика критерия: 25.2445</a:t>
            </a:r>
          </a:p>
          <a:p>
            <a:pPr marL="0" lvl="0" indent="0">
              <a:buNone/>
            </a:pPr>
            <a:r>
              <a:rPr lang="en-US" sz="2400" dirty="0"/>
              <a:t>	</a:t>
            </a:r>
            <a:r>
              <a:rPr lang="ru-RU" sz="2400" dirty="0"/>
              <a:t>P-значение: 0.3378</a:t>
            </a:r>
            <a:endParaRPr lang="en-US" sz="2400" dirty="0"/>
          </a:p>
          <a:p>
            <a:pPr marL="0" lvl="0" indent="0">
              <a:buNone/>
            </a:pPr>
            <a:r>
              <a:rPr lang="ru-RU" sz="2400" dirty="0"/>
              <a:t>Т.к. p-значение </a:t>
            </a:r>
            <a:r>
              <a:rPr lang="en-US" sz="2400" dirty="0"/>
              <a:t>&gt;</a:t>
            </a:r>
            <a:r>
              <a:rPr lang="ru-RU" sz="2400" dirty="0"/>
              <a:t> 0.05, то распределение</a:t>
            </a:r>
            <a:r>
              <a:rPr lang="en-US" sz="2400" dirty="0"/>
              <a:t> </a:t>
            </a:r>
            <a:r>
              <a:rPr lang="ru-RU" sz="2400" dirty="0"/>
              <a:t>нормальное</a:t>
            </a:r>
            <a:endParaRPr lang="en-US" sz="2400" dirty="0"/>
          </a:p>
          <a:p>
            <a:pPr marL="0" lvl="0" indent="0">
              <a:buNone/>
            </a:pPr>
            <a:endParaRPr lang="ru-RU" sz="2400" dirty="0"/>
          </a:p>
        </p:txBody>
      </p:sp>
    </p:spTree>
    <p:extLst>
      <p:ext uri="{BB962C8B-B14F-4D97-AF65-F5344CB8AC3E}">
        <p14:creationId xmlns:p14="http://schemas.microsoft.com/office/powerpoint/2010/main" val="1361006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sz="2400" dirty="0"/>
              <a:t>Тест на нормальность остатков </a:t>
            </a:r>
            <a:endParaRPr lang="en-US" sz="2400" dirty="0"/>
          </a:p>
          <a:p>
            <a:pPr marL="0" lvl="0" indent="0">
              <a:buNone/>
            </a:pPr>
            <a:r>
              <a:rPr lang="ru-RU" sz="2400" dirty="0"/>
              <a:t>WLS - a (обучающая выборка):</a:t>
            </a:r>
          </a:p>
          <a:p>
            <a:pPr marL="0" lvl="0" indent="0">
              <a:buNone/>
            </a:pPr>
            <a:r>
              <a:rPr lang="en-US" sz="2400" dirty="0"/>
              <a:t>	</a:t>
            </a:r>
            <a:r>
              <a:rPr lang="ru-RU" sz="2400" dirty="0"/>
              <a:t>Статистика критерия: 56.0000</a:t>
            </a:r>
          </a:p>
          <a:p>
            <a:pPr marL="0" lvl="0" indent="0">
              <a:buNone/>
            </a:pPr>
            <a:r>
              <a:rPr lang="en-US" sz="2400" dirty="0"/>
              <a:t>	</a:t>
            </a:r>
            <a:r>
              <a:rPr lang="ru-RU" sz="2400" dirty="0"/>
              <a:t>P-значение: 0.4371</a:t>
            </a:r>
          </a:p>
          <a:p>
            <a:pPr marL="0" lvl="0" indent="0">
              <a:buNone/>
            </a:pPr>
            <a:r>
              <a:rPr lang="ru-RU" sz="2400" dirty="0"/>
              <a:t>Тест на нормальность остатков </a:t>
            </a:r>
            <a:endParaRPr lang="en-US" sz="2400" dirty="0"/>
          </a:p>
          <a:p>
            <a:pPr marL="0" lvl="0" indent="0">
              <a:buNone/>
            </a:pPr>
            <a:r>
              <a:rPr lang="ru-RU" sz="2400" dirty="0"/>
              <a:t>WLS - a (тестовая выборка):</a:t>
            </a:r>
          </a:p>
          <a:p>
            <a:pPr marL="0" lvl="0" indent="0">
              <a:buNone/>
            </a:pPr>
            <a:r>
              <a:rPr lang="en-US" sz="2400" dirty="0"/>
              <a:t>	</a:t>
            </a:r>
            <a:r>
              <a:rPr lang="ru-RU" sz="2400" dirty="0"/>
              <a:t>Статистика критерия: 26.8178</a:t>
            </a:r>
          </a:p>
          <a:p>
            <a:pPr marL="0" lvl="0" indent="0">
              <a:buNone/>
            </a:pPr>
            <a:r>
              <a:rPr lang="en-US" sz="2400" dirty="0"/>
              <a:t>	</a:t>
            </a:r>
            <a:r>
              <a:rPr lang="ru-RU" sz="2400" dirty="0"/>
              <a:t>P-значение: 0.2638</a:t>
            </a:r>
          </a:p>
          <a:p>
            <a:pPr marL="0" lvl="0" indent="0">
              <a:buNone/>
            </a:pPr>
            <a:r>
              <a:rPr lang="ru-RU" sz="2400" dirty="0"/>
              <a:t>Т.к. p-значение </a:t>
            </a:r>
            <a:r>
              <a:rPr lang="en-US" sz="2400" dirty="0"/>
              <a:t>&gt;</a:t>
            </a:r>
            <a:r>
              <a:rPr lang="ru-RU" sz="2400" dirty="0"/>
              <a:t> 0.05, то распределение</a:t>
            </a:r>
            <a:r>
              <a:rPr lang="en-US" sz="2400" dirty="0"/>
              <a:t> </a:t>
            </a:r>
            <a:r>
              <a:rPr lang="ru-RU" sz="2400" dirty="0"/>
              <a:t>нормальное</a:t>
            </a:r>
          </a:p>
        </p:txBody>
      </p:sp>
    </p:spTree>
    <p:extLst>
      <p:ext uri="{BB962C8B-B14F-4D97-AF65-F5344CB8AC3E}">
        <p14:creationId xmlns:p14="http://schemas.microsoft.com/office/powerpoint/2010/main" val="2924443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a:solidFill>
                  <a:schemeClr val="dk1"/>
                </a:solidFill>
                <a:latin typeface="Arial"/>
                <a:ea typeface="Arial"/>
                <a:cs typeface="Arial"/>
                <a:sym typeface="Arial"/>
              </a:rPr>
              <a:t>Результаты исследований</a:t>
            </a:r>
            <a:endParaRPr dirty="0"/>
          </a:p>
        </p:txBody>
      </p:sp>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sz="2400" dirty="0"/>
              <a:t>Тест на нормальность остатков </a:t>
            </a:r>
          </a:p>
          <a:p>
            <a:pPr marL="0" lvl="0" indent="0">
              <a:buNone/>
            </a:pPr>
            <a:r>
              <a:rPr lang="ru-RU" sz="2400" dirty="0"/>
              <a:t>WLS - b (обучающая выборка):</a:t>
            </a:r>
          </a:p>
          <a:p>
            <a:pPr marL="0" lvl="0" indent="0">
              <a:buNone/>
            </a:pPr>
            <a:r>
              <a:rPr lang="ru-RU" sz="2400" dirty="0"/>
              <a:t>	Статистика критерия: 56.0000</a:t>
            </a:r>
          </a:p>
          <a:p>
            <a:pPr marL="0" lvl="0" indent="0">
              <a:buNone/>
            </a:pPr>
            <a:r>
              <a:rPr lang="ru-RU" sz="2400" dirty="0"/>
              <a:t>	P-значение: 0.4371</a:t>
            </a:r>
          </a:p>
          <a:p>
            <a:pPr marL="0" lvl="0" indent="0">
              <a:buNone/>
            </a:pPr>
            <a:r>
              <a:rPr lang="ru-RU" sz="2400" dirty="0"/>
              <a:t>Тест на нормальность остатков </a:t>
            </a:r>
          </a:p>
          <a:p>
            <a:pPr marL="0" lvl="0" indent="0">
              <a:buNone/>
            </a:pPr>
            <a:r>
              <a:rPr lang="ru-RU" sz="2400" dirty="0"/>
              <a:t>WLS - b (тестовая выборка):</a:t>
            </a:r>
          </a:p>
          <a:p>
            <a:pPr marL="0" lvl="0" indent="0">
              <a:buNone/>
            </a:pPr>
            <a:r>
              <a:rPr lang="ru-RU" sz="2400" dirty="0"/>
              <a:t>	Статистика критерия: 28.9454</a:t>
            </a:r>
          </a:p>
          <a:p>
            <a:pPr marL="0" lvl="0" indent="0">
              <a:buNone/>
            </a:pPr>
            <a:r>
              <a:rPr lang="ru-RU" sz="2400" dirty="0"/>
              <a:t>	P-значение: 0.1821</a:t>
            </a:r>
          </a:p>
          <a:p>
            <a:pPr marL="0" indent="0">
              <a:buNone/>
            </a:pPr>
            <a:r>
              <a:rPr lang="ru-RU" sz="2400" dirty="0"/>
              <a:t>Т.к. p-значение </a:t>
            </a:r>
            <a:r>
              <a:rPr lang="en-US" sz="2400" dirty="0"/>
              <a:t>&gt;</a:t>
            </a:r>
            <a:r>
              <a:rPr lang="ru-RU" sz="2400" dirty="0"/>
              <a:t> 0.05, то распределение</a:t>
            </a:r>
            <a:r>
              <a:rPr lang="en-US" sz="2400" dirty="0"/>
              <a:t> </a:t>
            </a:r>
            <a:r>
              <a:rPr lang="ru-RU" sz="2400" dirty="0"/>
              <a:t>нормальное</a:t>
            </a:r>
          </a:p>
          <a:p>
            <a:pPr marL="0" lvl="0" indent="0">
              <a:buNone/>
            </a:pPr>
            <a:endParaRPr lang="ru-RU" sz="2400" dirty="0"/>
          </a:p>
          <a:p>
            <a:pPr marL="0" lvl="0" indent="0">
              <a:buNone/>
            </a:pPr>
            <a:endParaRPr lang="ru-RU" sz="2400" dirty="0"/>
          </a:p>
        </p:txBody>
      </p:sp>
    </p:spTree>
    <p:extLst>
      <p:ext uri="{BB962C8B-B14F-4D97-AF65-F5344CB8AC3E}">
        <p14:creationId xmlns:p14="http://schemas.microsoft.com/office/powerpoint/2010/main" val="2758920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Выводы</a:t>
            </a:r>
            <a:endParaRPr/>
          </a:p>
        </p:txBody>
      </p:sp>
      <p:sp>
        <p:nvSpPr>
          <p:cNvPr id="85" name="Google Shape;85;p17"/>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dirty="0"/>
              <a:t>Метод наименьших квадратов (OLS) и метод взвешенных наименьших квадратов (WLS) представляют собой два подхода к оценке параметров в регрессионном анализе, но они отличаются в обработке </a:t>
            </a:r>
            <a:r>
              <a:rPr lang="ru-RU" dirty="0" err="1"/>
              <a:t>гетероскедастичности</a:t>
            </a:r>
            <a:r>
              <a:rPr lang="en-US" dirty="0"/>
              <a:t>.</a:t>
            </a:r>
          </a:p>
          <a:p>
            <a:pPr marL="0" marR="0" lvl="0" indent="0" algn="l" rtl="0">
              <a:lnSpc>
                <a:spcPct val="115000"/>
              </a:lnSpc>
              <a:spcBef>
                <a:spcPts val="0"/>
              </a:spcBef>
              <a:spcAft>
                <a:spcPts val="0"/>
              </a:spcAft>
              <a:buClr>
                <a:schemeClr val="dk2"/>
              </a:buClr>
              <a:buFont typeface="Arial"/>
              <a:buNone/>
            </a:pPr>
            <a:endParaRPr lang="en-US" dirty="0"/>
          </a:p>
          <a:p>
            <a:pPr marL="0" marR="0" lvl="0" indent="0" algn="l" rtl="0">
              <a:lnSpc>
                <a:spcPct val="115000"/>
              </a:lnSpc>
              <a:spcBef>
                <a:spcPts val="0"/>
              </a:spcBef>
              <a:spcAft>
                <a:spcPts val="0"/>
              </a:spcAft>
              <a:buClr>
                <a:schemeClr val="dk2"/>
              </a:buClr>
              <a:buFont typeface="Arial"/>
              <a:buNone/>
            </a:pPr>
            <a:r>
              <a:rPr lang="ru-RU" dirty="0"/>
              <a:t>Среди преимуществ </a:t>
            </a:r>
            <a:r>
              <a:rPr lang="en-US" dirty="0"/>
              <a:t>WLS:</a:t>
            </a:r>
          </a:p>
          <a:p>
            <a:pPr marL="0" marR="0" lvl="0" indent="0" algn="l" rtl="0">
              <a:lnSpc>
                <a:spcPct val="115000"/>
              </a:lnSpc>
              <a:spcBef>
                <a:spcPts val="0"/>
              </a:spcBef>
              <a:spcAft>
                <a:spcPts val="0"/>
              </a:spcAft>
              <a:buClr>
                <a:schemeClr val="dk2"/>
              </a:buClr>
              <a:buFont typeface="Arial"/>
              <a:buNone/>
            </a:pPr>
            <a:r>
              <a:rPr lang="en-US" dirty="0"/>
              <a:t>- </a:t>
            </a:r>
            <a:r>
              <a:rPr lang="ru-RU" dirty="0"/>
              <a:t>WLS более устойчив к наличию </a:t>
            </a:r>
            <a:r>
              <a:rPr lang="ru-RU" dirty="0" err="1"/>
              <a:t>гетероскедастичности</a:t>
            </a:r>
            <a:r>
              <a:rPr lang="ru-RU" dirty="0"/>
              <a:t>, так как он позволяет учесть различия в дисперсии ошибок.</a:t>
            </a:r>
          </a:p>
          <a:p>
            <a:pPr marL="0" marR="0" lvl="0" indent="0" algn="l" rtl="0">
              <a:lnSpc>
                <a:spcPct val="115000"/>
              </a:lnSpc>
              <a:spcBef>
                <a:spcPts val="0"/>
              </a:spcBef>
              <a:spcAft>
                <a:spcPts val="0"/>
              </a:spcAft>
              <a:buClr>
                <a:schemeClr val="dk2"/>
              </a:buClr>
              <a:buFont typeface="Arial"/>
              <a:buNone/>
            </a:pPr>
            <a:r>
              <a:rPr lang="en-US" dirty="0"/>
              <a:t>- </a:t>
            </a:r>
            <a:r>
              <a:rPr lang="ru-RU" dirty="0"/>
              <a:t>Если </a:t>
            </a:r>
            <a:r>
              <a:rPr lang="ru-RU" dirty="0" err="1"/>
              <a:t>гетероскедастичность</a:t>
            </a:r>
            <a:r>
              <a:rPr lang="ru-RU" dirty="0"/>
              <a:t> присутствует, и веса выбраны правильно, WLS может обеспечить более эффективные оценки параметров.</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Используемые методы и формулы</a:t>
            </a:r>
            <a:endParaRPr/>
          </a:p>
        </p:txBody>
      </p:sp>
      <mc:AlternateContent xmlns:mc="http://schemas.openxmlformats.org/markup-compatibility/2006">
        <mc:Choice xmlns:a14="http://schemas.microsoft.com/office/drawing/2010/main" Requires="a14">
          <p:sp>
            <p:nvSpPr>
              <p:cNvPr id="73" name="Google Shape;73;p15"/>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dirty="0"/>
                  <a:t>Кросс-валидация – это метод оценки производительности модели машинного обучения, который помогает уменьшить влияние случайности в процессе разделения данных на обучающую и тестовую выборки. Основная идея заключается в разделении данных на несколько подмножеств и последующем обучении и тестировании модели на их разных комбинациях.</a:t>
                </a:r>
                <a14:m>
                  <m:oMath xmlns:m="http://schemas.openxmlformats.org/officeDocument/2006/math">
                    <m:r>
                      <m:rPr>
                        <m:nor/>
                      </m:rPr>
                      <a:rPr lang="ru-RU" b="0" i="0" smtClean="0"/>
                      <m:t> </m:t>
                    </m:r>
                    <m:r>
                      <m:rPr>
                        <m:nor/>
                      </m:rPr>
                      <a:rPr lang="ru-RU" b="0" i="0" smtClean="0"/>
                      <m:t> </m:t>
                    </m:r>
                  </m:oMath>
                </a14:m>
                <a:endParaRPr lang="ru-RU" b="0" dirty="0"/>
              </a:p>
              <a:p>
                <a:pPr marL="0" indent="0">
                  <a:buNone/>
                </a:pPr>
                <a:r>
                  <a:rPr lang="ru-RU" dirty="0"/>
                  <a:t>Кросс-валидация позволяет более точно оценить обобщающую способность модели, уменьшает риск переобучения и обнаруживает стабильность модели на различных подмножествах данных</a:t>
                </a:r>
                <a:r>
                  <a:rPr lang="ru-RU" sz="1400" dirty="0"/>
                  <a:t>.</a:t>
                </a:r>
              </a:p>
              <a:p>
                <a:pPr marL="0" marR="0" lvl="0" indent="0" algn="l" rtl="0">
                  <a:lnSpc>
                    <a:spcPct val="115000"/>
                  </a:lnSpc>
                  <a:spcBef>
                    <a:spcPts val="0"/>
                  </a:spcBef>
                  <a:spcAft>
                    <a:spcPts val="0"/>
                  </a:spcAft>
                  <a:buClr>
                    <a:schemeClr val="dk2"/>
                  </a:buClr>
                  <a:buFont typeface="Arial"/>
                  <a:buNone/>
                </a:pPr>
                <a:r>
                  <a:rPr lang="ru-RU" sz="1200" dirty="0"/>
                  <a:t>Этапы:</a:t>
                </a:r>
              </a:p>
              <a:p>
                <a:pPr marL="0" marR="0" lvl="0" indent="0" algn="l" rtl="0">
                  <a:lnSpc>
                    <a:spcPct val="115000"/>
                  </a:lnSpc>
                  <a:spcBef>
                    <a:spcPts val="0"/>
                  </a:spcBef>
                  <a:spcAft>
                    <a:spcPts val="0"/>
                  </a:spcAft>
                  <a:buClr>
                    <a:schemeClr val="dk2"/>
                  </a:buClr>
                  <a:buFont typeface="Arial"/>
                  <a:buNone/>
                </a:pPr>
                <a:r>
                  <a:rPr lang="ru-RU" sz="1200" i="1" dirty="0"/>
                  <a:t>Разбиение данных</a:t>
                </a:r>
                <a:r>
                  <a:rPr lang="ru-RU" sz="1200" dirty="0"/>
                  <a:t>: Исходные данные разделяются на K подмножеств.</a:t>
                </a:r>
              </a:p>
              <a:p>
                <a:pPr marL="0" marR="0" lvl="0" indent="0" algn="l" rtl="0">
                  <a:lnSpc>
                    <a:spcPct val="115000"/>
                  </a:lnSpc>
                  <a:spcBef>
                    <a:spcPts val="0"/>
                  </a:spcBef>
                  <a:spcAft>
                    <a:spcPts val="0"/>
                  </a:spcAft>
                  <a:buClr>
                    <a:schemeClr val="dk2"/>
                  </a:buClr>
                  <a:buFont typeface="Arial"/>
                  <a:buNone/>
                </a:pPr>
                <a:r>
                  <a:rPr lang="ru-RU" sz="1200" i="1" dirty="0"/>
                  <a:t>Обучение и тестирование</a:t>
                </a:r>
                <a:r>
                  <a:rPr lang="ru-RU" sz="1200" dirty="0"/>
                  <a:t>: Модель обучается K раз, каждый раз используя K-1 </a:t>
                </a:r>
                <a:r>
                  <a:rPr lang="ru-RU" sz="1200" dirty="0" err="1"/>
                  <a:t>фолдов</a:t>
                </a:r>
                <a:r>
                  <a:rPr lang="ru-RU" sz="1200" dirty="0"/>
                  <a:t> в качестве обучающего набора данных и оставшийся 1 </a:t>
                </a:r>
                <a:r>
                  <a:rPr lang="ru-RU" sz="1200" dirty="0" err="1"/>
                  <a:t>фолд</a:t>
                </a:r>
                <a:r>
                  <a:rPr lang="ru-RU" sz="1200" dirty="0"/>
                  <a:t> в качестве тестового набора данных.</a:t>
                </a:r>
              </a:p>
              <a:p>
                <a:pPr marL="0" marR="0" lvl="0" indent="0" algn="l" rtl="0">
                  <a:lnSpc>
                    <a:spcPct val="115000"/>
                  </a:lnSpc>
                  <a:spcBef>
                    <a:spcPts val="0"/>
                  </a:spcBef>
                  <a:spcAft>
                    <a:spcPts val="0"/>
                  </a:spcAft>
                  <a:buClr>
                    <a:schemeClr val="dk2"/>
                  </a:buClr>
                  <a:buFont typeface="Arial"/>
                  <a:buNone/>
                </a:pPr>
                <a:r>
                  <a:rPr lang="ru-RU" sz="1200" i="1" dirty="0"/>
                  <a:t>Оценка производительности</a:t>
                </a:r>
                <a:r>
                  <a:rPr lang="ru-RU" sz="1200" dirty="0"/>
                  <a:t>: За каждую итерацию вычисляются метрики производительности модели, и в конце процесса получается усредненная оценка.</a:t>
                </a:r>
              </a:p>
              <a:p>
                <a:pPr marL="0" marR="0" lvl="0" indent="0" algn="l" rtl="0">
                  <a:lnSpc>
                    <a:spcPct val="115000"/>
                  </a:lnSpc>
                  <a:spcBef>
                    <a:spcPts val="0"/>
                  </a:spcBef>
                  <a:spcAft>
                    <a:spcPts val="0"/>
                  </a:spcAft>
                  <a:buClr>
                    <a:schemeClr val="dk2"/>
                  </a:buClr>
                  <a:buFont typeface="Arial"/>
                  <a:buNone/>
                </a:pPr>
                <a:endParaRPr lang="ru-RU" sz="1400" dirty="0"/>
              </a:p>
            </p:txBody>
          </p:sp>
        </mc:Choice>
        <mc:Fallback>
          <p:sp>
            <p:nvSpPr>
              <p:cNvPr id="73" name="Google Shape;73;p15"/>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572" r="-143" b="-11532"/>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72608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Используемые методы и формулы</a:t>
            </a:r>
            <a:endParaRPr/>
          </a:p>
        </p:txBody>
      </p:sp>
      <mc:AlternateContent xmlns:mc="http://schemas.openxmlformats.org/markup-compatibility/2006" xmlns:a14="http://schemas.microsoft.com/office/drawing/2010/main">
        <mc:Choice Requires="a14">
          <p:sp>
            <p:nvSpPr>
              <p:cNvPr id="73" name="Google Shape;73;p15"/>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dirty="0"/>
                  <a:t>Метод наименьших квадратов (OLS, </a:t>
                </a:r>
                <a:r>
                  <a:rPr lang="ru-RU" dirty="0" err="1"/>
                  <a:t>Ordinary</a:t>
                </a:r>
                <a:r>
                  <a:rPr lang="ru-RU" dirty="0"/>
                  <a:t> </a:t>
                </a:r>
                <a:r>
                  <a:rPr lang="ru-RU" dirty="0" err="1"/>
                  <a:t>Least</a:t>
                </a:r>
                <a:r>
                  <a:rPr lang="ru-RU" dirty="0"/>
                  <a:t> </a:t>
                </a:r>
                <a:r>
                  <a:rPr lang="ru-RU" dirty="0" err="1"/>
                  <a:t>Squares</a:t>
                </a:r>
                <a:r>
                  <a:rPr lang="ru-RU" dirty="0"/>
                  <a:t>) </a:t>
                </a:r>
                <a:r>
                  <a:rPr lang="en-US" dirty="0"/>
                  <a:t>–</a:t>
                </a:r>
                <a:r>
                  <a:rPr lang="ru-RU" dirty="0"/>
                  <a:t> это статистический метод оценки параметров линейной регрессии. Он минимизирует сумму квадратов разностей между фактическими и предсказанными значениями зависимой переменной. Формула для оценки коэффициентов линейной регрессии в случае одномерной зависимой переменной выглядит следующим образом:</a:t>
                </a:r>
                <a:endParaRPr lang="en-US" dirty="0"/>
              </a:p>
              <a:p>
                <a:pPr marL="0" lv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m:rPr>
                              <m:sty m:val="p"/>
                            </m:rPr>
                            <a:rPr lang="en-US" i="1">
                              <a:latin typeface="Cambria Math" panose="02040503050406030204" pitchFamily="18" charset="0"/>
                            </a:rPr>
                            <m:t>β</m:t>
                          </m:r>
                        </m:e>
                      </m:acc>
                      <m:r>
                        <m:rPr>
                          <m:nor/>
                        </m:rPr>
                        <a:rPr lang="en-US" b="0" i="0" smtClean="0"/>
                        <m:t> </m:t>
                      </m:r>
                      <m:r>
                        <m:rPr>
                          <m:nor/>
                        </m:rPr>
                        <a:rPr lang="en-US"/>
                        <m:t> = </m:t>
                      </m:r>
                      <m:sSup>
                        <m:sSupPr>
                          <m:ctrlPr>
                            <a:rPr lang="en-US" b="0" i="1" smtClean="0">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m:rPr>
                              <m:nor/>
                            </m:rPr>
                            <a:rPr lang="en-US">
                              <a:latin typeface="Cambria Math" panose="02040503050406030204" pitchFamily="18" charset="0"/>
                            </a:rPr>
                            <m:t>X</m:t>
                          </m:r>
                          <m:r>
                            <m:rPr>
                              <m:nor/>
                            </m:rPr>
                            <a:rPr lang="en-US">
                              <a:latin typeface="Cambria Math" panose="02040503050406030204" pitchFamily="18" charset="0"/>
                            </a:rPr>
                            <m:t>)</m:t>
                          </m:r>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m:rPr>
                          <m:nor/>
                        </m:rPr>
                        <a:rPr lang="en-US" b="0" i="0" smtClean="0">
                          <a:latin typeface="Cambria Math" panose="02040503050406030204" pitchFamily="18" charset="0"/>
                        </a:rPr>
                        <m:t>Y</m:t>
                      </m:r>
                      <m:r>
                        <m:rPr>
                          <m:nor/>
                        </m:rPr>
                        <a:rPr lang="en-US" b="0" i="0" smtClean="0">
                          <a:latin typeface="Cambria Math" panose="02040503050406030204" pitchFamily="18" charset="0"/>
                        </a:rPr>
                        <m:t>,</m:t>
                      </m:r>
                    </m:oMath>
                  </m:oMathPara>
                </a14:m>
                <a:endParaRPr lang="ru-RU" dirty="0"/>
              </a:p>
              <a:p>
                <a:pPr marL="0" lvl="0" indent="0">
                  <a:buNone/>
                </a:pPr>
                <a:r>
                  <a:rPr lang="ru-RU" dirty="0"/>
                  <a:t>где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r>
                  <a:rPr lang="ru-RU" dirty="0"/>
                  <a:t>– вектор оценок коэффициентов регрессии,</a:t>
                </a:r>
              </a:p>
              <a:p>
                <a:pPr marL="0" lvl="0" indent="0">
                  <a:buNone/>
                </a:pPr>
                <a14:m>
                  <m:oMath xmlns:m="http://schemas.openxmlformats.org/officeDocument/2006/math">
                    <m:r>
                      <a:rPr lang="en-US" b="0" i="1" smtClean="0">
                        <a:latin typeface="Cambria Math" panose="02040503050406030204" pitchFamily="18" charset="0"/>
                      </a:rPr>
                      <m:t>𝑋</m:t>
                    </m:r>
                  </m:oMath>
                </a14:m>
                <a:r>
                  <a:rPr lang="ru-RU" dirty="0"/>
                  <a:t> – матрица признаков,</a:t>
                </a:r>
              </a:p>
              <a:p>
                <a:pPr marL="0" lvl="0" indent="0">
                  <a:buNone/>
                </a:pPr>
                <a14:m>
                  <m:oMath xmlns:m="http://schemas.openxmlformats.org/officeDocument/2006/math">
                    <m:r>
                      <a:rPr lang="en-US" b="0" i="1" smtClean="0">
                        <a:latin typeface="Cambria Math" panose="02040503050406030204" pitchFamily="18" charset="0"/>
                      </a:rPr>
                      <m:t>𝑌</m:t>
                    </m:r>
                  </m:oMath>
                </a14:m>
                <a:r>
                  <a:rPr lang="en-US" dirty="0"/>
                  <a:t> – </a:t>
                </a:r>
                <a:r>
                  <a:rPr lang="ru-RU" dirty="0"/>
                  <a:t>вектор зависимых переменных. </a:t>
                </a:r>
                <a:endParaRPr lang="en-US" dirty="0"/>
              </a:p>
              <a:p>
                <a:pPr marL="0" lvl="0" indent="0">
                  <a:buNone/>
                </a:pPr>
                <a14:m>
                  <m:oMathPara xmlns:m="http://schemas.openxmlformats.org/officeDocument/2006/math">
                    <m:oMathParaPr>
                      <m:jc m:val="centerGroup"/>
                    </m:oMathParaPr>
                    <m:oMath xmlns:m="http://schemas.openxmlformats.org/officeDocument/2006/math">
                      <m:r>
                        <m:rPr>
                          <m:nor/>
                        </m:rPr>
                        <a:rPr lang="en-US" b="0" i="0" smtClean="0"/>
                        <m:t> </m:t>
                      </m:r>
                    </m:oMath>
                  </m:oMathPara>
                </a14:m>
                <a:endParaRPr dirty="0"/>
              </a:p>
            </p:txBody>
          </p:sp>
        </mc:Choice>
        <mc:Fallback xmlns="">
          <p:sp>
            <p:nvSpPr>
              <p:cNvPr id="73" name="Google Shape;73;p15"/>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572"/>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55398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Используемые методы и формулы</a:t>
            </a:r>
            <a:endParaRPr/>
          </a:p>
        </p:txBody>
      </p:sp>
      <mc:AlternateContent xmlns:mc="http://schemas.openxmlformats.org/markup-compatibility/2006" xmlns:a14="http://schemas.microsoft.com/office/drawing/2010/main">
        <mc:Choice Requires="a14">
          <p:sp>
            <p:nvSpPr>
              <p:cNvPr id="73" name="Google Shape;73;p15"/>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b="0" i="0" u="none" strike="noStrike" cap="none" dirty="0">
                    <a:solidFill>
                      <a:schemeClr val="dk2"/>
                    </a:solidFill>
                    <a:latin typeface="Arial"/>
                    <a:ea typeface="Arial"/>
                    <a:cs typeface="Arial"/>
                    <a:sym typeface="Arial"/>
                  </a:rPr>
                  <a:t>R-квадрат</a:t>
                </a:r>
                <a:r>
                  <a:rPr lang="en-US" b="0" i="0" u="none" strike="noStrike" cap="none" dirty="0">
                    <a:solidFill>
                      <a:schemeClr val="dk2"/>
                    </a:solidFill>
                    <a:latin typeface="Arial"/>
                    <a:ea typeface="Arial"/>
                    <a:cs typeface="Arial"/>
                    <a:sym typeface="Arial"/>
                  </a:rPr>
                  <a:t> </a:t>
                </a:r>
                <a:r>
                  <a:rPr lang="ru-RU" b="0" i="0" u="none" strike="noStrike" cap="none" dirty="0">
                    <a:solidFill>
                      <a:schemeClr val="dk2"/>
                    </a:solidFill>
                    <a:latin typeface="Arial"/>
                    <a:ea typeface="Arial"/>
                    <a:cs typeface="Arial"/>
                    <a:sym typeface="Arial"/>
                  </a:rPr>
                  <a:t>является мерой, используемой в регрессионном анализе для измерения объяснительной способности модели. Он предоставляет информацию о том, насколько хорошо зависимая переменная (целевая переменная) объясняется независимыми переменными (признаками) в модели регрессии. R-квадрат находится в пределах от 0 до 1, где:</a:t>
                </a:r>
              </a:p>
              <a:p>
                <a:pPr marL="0" marR="0" lvl="0" indent="0" algn="l" rtl="0">
                  <a:lnSpc>
                    <a:spcPct val="115000"/>
                  </a:lnSpc>
                  <a:spcBef>
                    <a:spcPts val="0"/>
                  </a:spcBef>
                  <a:spcAft>
                    <a:spcPts val="0"/>
                  </a:spcAft>
                  <a:buClr>
                    <a:schemeClr val="dk2"/>
                  </a:buClr>
                  <a:buFont typeface="Arial"/>
                  <a:buNone/>
                </a:pPr>
                <a14:m>
                  <m:oMath xmlns:m="http://schemas.openxmlformats.org/officeDocument/2006/math">
                    <m:sSup>
                      <m:sSupPr>
                        <m:ctrlPr>
                          <a:rPr lang="en-US" b="0" i="1" u="none" strike="noStrike" cap="none" smtClean="0">
                            <a:solidFill>
                              <a:schemeClr val="dk2"/>
                            </a:solidFill>
                            <a:latin typeface="Cambria Math" panose="02040503050406030204" pitchFamily="18" charset="0"/>
                            <a:ea typeface="Arial"/>
                            <a:cs typeface="Arial"/>
                            <a:sym typeface="Arial"/>
                          </a:rPr>
                        </m:ctrlPr>
                      </m:sSupPr>
                      <m:e>
                        <m:r>
                          <a:rPr lang="en-US" b="0" i="1" u="none" strike="noStrike" cap="none" smtClean="0">
                            <a:solidFill>
                              <a:schemeClr val="dk2"/>
                            </a:solidFill>
                            <a:latin typeface="Cambria Math" panose="02040503050406030204" pitchFamily="18" charset="0"/>
                            <a:ea typeface="Arial"/>
                            <a:cs typeface="Arial"/>
                            <a:sym typeface="Arial"/>
                          </a:rPr>
                          <m:t>𝑅</m:t>
                        </m:r>
                      </m:e>
                      <m:sup>
                        <m:r>
                          <a:rPr lang="en-US" b="0" i="1" u="none" strike="noStrike" cap="none" smtClean="0">
                            <a:solidFill>
                              <a:schemeClr val="dk2"/>
                            </a:solidFill>
                            <a:latin typeface="Cambria Math" panose="02040503050406030204" pitchFamily="18" charset="0"/>
                            <a:ea typeface="Arial"/>
                            <a:cs typeface="Arial"/>
                            <a:sym typeface="Arial"/>
                          </a:rPr>
                          <m:t>2</m:t>
                        </m:r>
                      </m:sup>
                    </m:sSup>
                    <m:r>
                      <a:rPr lang="en-US" b="0" i="1" u="none" strike="noStrike" cap="none" smtClean="0">
                        <a:solidFill>
                          <a:schemeClr val="dk2"/>
                        </a:solidFill>
                        <a:latin typeface="Cambria Math" panose="02040503050406030204" pitchFamily="18" charset="0"/>
                        <a:ea typeface="Arial"/>
                        <a:cs typeface="Arial"/>
                        <a:sym typeface="Arial"/>
                      </a:rPr>
                      <m:t>=0</m:t>
                    </m:r>
                  </m:oMath>
                </a14:m>
                <a:r>
                  <a:rPr lang="ru-RU" b="0" i="0" u="none" strike="noStrike" cap="none" dirty="0">
                    <a:solidFill>
                      <a:schemeClr val="dk2"/>
                    </a:solidFill>
                    <a:latin typeface="Arial"/>
                    <a:ea typeface="Arial"/>
                    <a:cs typeface="Arial"/>
                    <a:sym typeface="Arial"/>
                  </a:rPr>
                  <a:t>: модель не объясняет вариацию зависимой переменной,</a:t>
                </a:r>
              </a:p>
              <a:p>
                <a:pPr marL="0" marR="0" lvl="0" indent="0" algn="l" rtl="0">
                  <a:lnSpc>
                    <a:spcPct val="115000"/>
                  </a:lnSpc>
                  <a:spcBef>
                    <a:spcPts val="0"/>
                  </a:spcBef>
                  <a:spcAft>
                    <a:spcPts val="0"/>
                  </a:spcAft>
                  <a:buClr>
                    <a:schemeClr val="dk2"/>
                  </a:buClr>
                  <a:buFont typeface="Arial"/>
                  <a:buNone/>
                </a:pPr>
                <a14:m>
                  <m:oMath xmlns:m="http://schemas.openxmlformats.org/officeDocument/2006/math">
                    <m:sSup>
                      <m:sSupPr>
                        <m:ctrlPr>
                          <a:rPr lang="en-US" b="0" i="1" u="none" strike="noStrike" cap="none" smtClean="0">
                            <a:solidFill>
                              <a:schemeClr val="dk2"/>
                            </a:solidFill>
                            <a:latin typeface="Cambria Math" panose="02040503050406030204" pitchFamily="18" charset="0"/>
                            <a:ea typeface="Arial"/>
                            <a:cs typeface="Arial"/>
                            <a:sym typeface="Arial"/>
                          </a:rPr>
                        </m:ctrlPr>
                      </m:sSupPr>
                      <m:e>
                        <m:r>
                          <a:rPr lang="en-US" b="0" i="1" u="none" strike="noStrike" cap="none" smtClean="0">
                            <a:solidFill>
                              <a:schemeClr val="dk2"/>
                            </a:solidFill>
                            <a:latin typeface="Cambria Math" panose="02040503050406030204" pitchFamily="18" charset="0"/>
                            <a:ea typeface="Arial"/>
                            <a:cs typeface="Arial"/>
                            <a:sym typeface="Arial"/>
                          </a:rPr>
                          <m:t>𝑅</m:t>
                        </m:r>
                      </m:e>
                      <m:sup>
                        <m:r>
                          <a:rPr lang="en-US" b="0" i="1" u="none" strike="noStrike" cap="none" smtClean="0">
                            <a:solidFill>
                              <a:schemeClr val="dk2"/>
                            </a:solidFill>
                            <a:latin typeface="Cambria Math" panose="02040503050406030204" pitchFamily="18" charset="0"/>
                            <a:ea typeface="Arial"/>
                            <a:cs typeface="Arial"/>
                            <a:sym typeface="Arial"/>
                          </a:rPr>
                          <m:t>2</m:t>
                        </m:r>
                      </m:sup>
                    </m:sSup>
                    <m:r>
                      <a:rPr lang="en-US" b="0" i="1" u="none" strike="noStrike" cap="none" smtClean="0">
                        <a:solidFill>
                          <a:schemeClr val="dk2"/>
                        </a:solidFill>
                        <a:latin typeface="Cambria Math" panose="02040503050406030204" pitchFamily="18" charset="0"/>
                        <a:ea typeface="Arial"/>
                        <a:cs typeface="Arial"/>
                        <a:sym typeface="Arial"/>
                      </a:rPr>
                      <m:t>=1</m:t>
                    </m:r>
                  </m:oMath>
                </a14:m>
                <a:r>
                  <a:rPr lang="ru-RU" b="0" i="0" u="none" strike="noStrike" cap="none" dirty="0">
                    <a:solidFill>
                      <a:schemeClr val="dk2"/>
                    </a:solidFill>
                    <a:latin typeface="Arial"/>
                    <a:ea typeface="Arial"/>
                    <a:cs typeface="Arial"/>
                    <a:sym typeface="Arial"/>
                  </a:rPr>
                  <a:t>: модель полностью объясняет вариацию зависимой переменной.</a:t>
                </a:r>
                <a:endParaRPr lang="en-US"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Font typeface="Arial"/>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𝑡𝑒𝑠𝑡</m:t>
                          </m:r>
                        </m:sub>
                        <m:sup>
                          <m:r>
                            <a:rPr lang="en-US" b="0" i="1" smtClean="0">
                              <a:latin typeface="Cambria Math" panose="02040503050406030204" pitchFamily="18" charset="0"/>
                            </a:rPr>
                            <m:t>2</m:t>
                          </m:r>
                        </m:sup>
                      </m:sSubSup>
                      <m:r>
                        <a:rPr lang="en-US" b="0" i="1" smtClean="0">
                          <a:latin typeface="Cambria Math" panose="02040503050406030204" pitchFamily="18" charset="0"/>
                        </a:rPr>
                        <m:t>=1 −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𝑡𝑟𝑎𝑖𝑛</m:t>
                                  </m:r>
                                </m:sub>
                                <m:sup>
                                  <m:r>
                                    <a:rPr lang="en-US" b="0" i="1" smtClean="0">
                                      <a:latin typeface="Cambria Math" panose="02040503050406030204" pitchFamily="18" charset="0"/>
                                    </a:rPr>
                                    <m:t>2</m:t>
                                  </m:r>
                                </m:sup>
                              </m:sSubSup>
                            </m:e>
                          </m:d>
                          <m:d>
                            <m:dPr>
                              <m:ctrlPr>
                                <a:rPr lang="en-US" b="0" i="1" smtClean="0">
                                  <a:latin typeface="Cambria Math" panose="02040503050406030204" pitchFamily="18" charset="0"/>
                                </a:rPr>
                              </m:ctrlPr>
                            </m:dPr>
                            <m:e>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𝑡𝑒𝑠𝑡</m:t>
                                      </m:r>
                                    </m:sub>
                                  </m:sSub>
                                </m:e>
                              </m:d>
                              <m:r>
                                <a:rPr lang="en-US" b="0" i="1" smtClean="0">
                                  <a:latin typeface="Cambria Math" panose="02040503050406030204" pitchFamily="18" charset="0"/>
                                </a:rPr>
                                <m:t>−1</m:t>
                              </m:r>
                            </m:e>
                          </m:d>
                        </m:num>
                        <m:den>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𝑡𝑒𝑠𝑡</m:t>
                                  </m:r>
                                </m:sub>
                              </m:sSub>
                            </m:e>
                          </m:d>
                          <m:r>
                            <a:rPr lang="en-US" b="0" i="1" smtClean="0">
                              <a:latin typeface="Cambria Math" panose="02040503050406030204" pitchFamily="18" charset="0"/>
                            </a:rPr>
                            <m:t>−</m:t>
                          </m:r>
                          <m:r>
                            <a:rPr lang="en-US" b="0" i="1" smtClean="0">
                              <a:latin typeface="Cambria Math" panose="02040503050406030204" pitchFamily="18" charset="0"/>
                            </a:rPr>
                            <m:t>𝑠h𝑎𝑝𝑒</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−1</m:t>
                          </m:r>
                        </m:den>
                      </m:f>
                    </m:oMath>
                  </m:oMathPara>
                </a14:m>
                <a:endParaRPr lang="ru-RU" dirty="0"/>
              </a:p>
            </p:txBody>
          </p:sp>
        </mc:Choice>
        <mc:Fallback xmlns="">
          <p:sp>
            <p:nvSpPr>
              <p:cNvPr id="73" name="Google Shape;73;p15"/>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572"/>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4914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Используемые методы и формулы</a:t>
            </a:r>
            <a:endParaRPr/>
          </a:p>
        </p:txBody>
      </p:sp>
      <mc:AlternateContent xmlns:mc="http://schemas.openxmlformats.org/markup-compatibility/2006" xmlns:a14="http://schemas.microsoft.com/office/drawing/2010/main">
        <mc:Choice Requires="a14">
          <p:sp>
            <p:nvSpPr>
              <p:cNvPr id="73" name="Google Shape;73;p15"/>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b="0" dirty="0">
                    <a:latin typeface="+mn-lt"/>
                  </a:rPr>
                  <a:t>t-статистика используется для проверки гипотез относительно среднего значения в выборке. Формула для t-статистики в случае проверки гипотезы о среднем значении для одной выборки выглядит следующим образом:</a:t>
                </a:r>
                <a:endParaRPr lang="en-US" b="0" dirty="0">
                  <a:latin typeface="+mn-lt"/>
                </a:endParaRPr>
              </a:p>
              <a:p>
                <a:pPr marL="0" lv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𝜇</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den>
                      </m:f>
                    </m:oMath>
                  </m:oMathPara>
                </a14:m>
                <a:endParaRPr lang="en-US" i="1" dirty="0">
                  <a:latin typeface="+mn-lt"/>
                </a:endParaRPr>
              </a:p>
              <a:p>
                <a:pPr marL="0" lvl="0" indent="0">
                  <a:buNone/>
                </a:pPr>
                <a:r>
                  <a:rPr lang="ru-RU" dirty="0">
                    <a:latin typeface="+mn-lt"/>
                  </a:rPr>
                  <a:t>p-значение (p-value) – это вероятность получить результаты, не менее экстремальные, чем фактические результаты, при условии, что нулевая гипотеза верна. В контексте t-теста, формула для p-значения выглядит следующим образом:</a:t>
                </a:r>
                <a:endParaRPr lang="en-US" dirty="0">
                  <a:latin typeface="+mn-lt"/>
                </a:endParaRPr>
              </a:p>
              <a:p>
                <a:pPr marL="0" lv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𝑣𝑎𝑙𝑢𝑒</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m:oMathPara>
                </a14:m>
                <a:endParaRPr lang="ru-RU" i="1" dirty="0">
                  <a:latin typeface="+mn-lt"/>
                </a:endParaRPr>
              </a:p>
              <a:p>
                <a:pPr marL="0" lvl="0" indent="0">
                  <a:buNone/>
                </a:pPr>
                <a:endParaRPr lang="ru-RU" i="1" dirty="0">
                  <a:latin typeface="+mn-lt"/>
                </a:endParaRPr>
              </a:p>
              <a:p>
                <a:pPr marL="0" lvl="0" indent="0">
                  <a:buNone/>
                </a:pPr>
                <a:endParaRPr lang="ru-RU" i="1" dirty="0">
                  <a:latin typeface="+mn-lt"/>
                </a:endParaRPr>
              </a:p>
              <a:p>
                <a:pPr marL="0" marR="0" lvl="0" indent="0" algn="l" rtl="0">
                  <a:lnSpc>
                    <a:spcPct val="115000"/>
                  </a:lnSpc>
                  <a:spcBef>
                    <a:spcPts val="0"/>
                  </a:spcBef>
                  <a:spcAft>
                    <a:spcPts val="0"/>
                  </a:spcAft>
                  <a:buClr>
                    <a:schemeClr val="dk2"/>
                  </a:buClr>
                  <a:buFont typeface="Arial"/>
                  <a:buNone/>
                </a:pPr>
                <a:endParaRPr lang="ru-RU" dirty="0">
                  <a:latin typeface="+mn-lt"/>
                </a:endParaRPr>
              </a:p>
            </p:txBody>
          </p:sp>
        </mc:Choice>
        <mc:Fallback xmlns="">
          <p:sp>
            <p:nvSpPr>
              <p:cNvPr id="73" name="Google Shape;73;p15"/>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572" r="-572" b="-20998"/>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25766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Используемые методы и формулы</a:t>
            </a:r>
            <a:endParaRPr/>
          </a:p>
        </p:txBody>
      </p:sp>
      <mc:AlternateContent xmlns:mc="http://schemas.openxmlformats.org/markup-compatibility/2006" xmlns:a14="http://schemas.microsoft.com/office/drawing/2010/main">
        <mc:Choice Requires="a14">
          <p:sp>
            <p:nvSpPr>
              <p:cNvPr id="73" name="Google Shape;73;p15"/>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dirty="0"/>
                  <a:t>Тест </a:t>
                </a:r>
                <a:r>
                  <a:rPr lang="ru-RU" dirty="0" err="1"/>
                  <a:t>Бройша</a:t>
                </a:r>
                <a:r>
                  <a:rPr lang="ru-RU" dirty="0"/>
                  <a:t>–</a:t>
                </a:r>
                <a:r>
                  <a:rPr lang="ru-RU" dirty="0" err="1"/>
                  <a:t>Пагана</a:t>
                </a:r>
                <a:r>
                  <a:rPr lang="ru-RU" dirty="0"/>
                  <a:t> используется для проверки гипотезы о </a:t>
                </a:r>
                <a:r>
                  <a:rPr lang="ru-RU" dirty="0" err="1"/>
                  <a:t>гетероскедастичности</a:t>
                </a:r>
                <a:r>
                  <a:rPr lang="ru-RU" dirty="0"/>
                  <a:t> ошибок в регрессионной модели. </a:t>
                </a:r>
                <a:endParaRPr lang="ru-RU" i="1" dirty="0">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𝑡</m:t>
                          </m:r>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𝑡</m:t>
                          </m:r>
                        </m:sub>
                        <m:sup>
                          <m:r>
                            <a:rPr lang="fr-FR" i="1">
                              <a:latin typeface="Cambria Math" panose="02040503050406030204" pitchFamily="18" charset="0"/>
                            </a:rPr>
                            <m:t>𝑇</m:t>
                          </m:r>
                        </m:sup>
                      </m:sSubSup>
                      <m:r>
                        <a:rPr lang="fr-FR" i="1">
                          <a:latin typeface="Cambria Math" panose="02040503050406030204" pitchFamily="18" charset="0"/>
                        </a:rPr>
                        <m:t>𝑏</m:t>
                      </m:r>
                      <m:r>
                        <a:rPr lang="fr-FR" i="1">
                          <a:latin typeface="Cambria Math" panose="02040503050406030204" pitchFamily="18" charset="0"/>
                        </a:rPr>
                        <m:t>+</m:t>
                      </m:r>
                      <m:sSub>
                        <m:sSubPr>
                          <m:ctrlPr>
                            <a:rPr lang="fr-FR" i="1">
                              <a:latin typeface="Cambria Math" panose="02040503050406030204" pitchFamily="18" charset="0"/>
                            </a:rPr>
                          </m:ctrlPr>
                        </m:sSubPr>
                        <m:e>
                          <m:r>
                            <a:rPr lang="fr-FR" i="1" smtClean="0">
                              <a:latin typeface="Cambria Math" panose="02040503050406030204" pitchFamily="18" charset="0"/>
                            </a:rPr>
                            <m:t>𝜀</m:t>
                          </m:r>
                        </m:e>
                        <m:sub>
                          <m:r>
                            <a:rPr lang="fr-FR" i="1">
                              <a:latin typeface="Cambria Math" panose="02040503050406030204" pitchFamily="18" charset="0"/>
                            </a:rPr>
                            <m:t>𝑡</m:t>
                          </m:r>
                        </m:sub>
                      </m:sSub>
                    </m:oMath>
                  </m:oMathPara>
                </a14:m>
                <a:endParaRPr lang="ru-RU" dirty="0"/>
              </a:p>
              <a:p>
                <a:pPr marL="0" lvl="0" indent="0">
                  <a:buNone/>
                </a:pPr>
                <a14:m>
                  <m:oMathPara xmlns:m="http://schemas.openxmlformats.org/officeDocument/2006/math">
                    <m:oMathParaPr>
                      <m:jc m:val="centerGroup"/>
                    </m:oMathParaPr>
                    <m:oMath xmlns:m="http://schemas.openxmlformats.org/officeDocument/2006/math">
                      <m:sSup>
                        <m:sSupPr>
                          <m:ctrlPr>
                            <a:rPr lang="pt-BR" i="1" dirty="0" smtClean="0">
                              <a:latin typeface="Cambria Math" panose="02040503050406030204" pitchFamily="18" charset="0"/>
                            </a:rPr>
                          </m:ctrlPr>
                        </m:sSupPr>
                        <m:e>
                          <m:acc>
                            <m:accPr>
                              <m:chr m:val="̂"/>
                              <m:ctrlPr>
                                <a:rPr lang="pt-BR" i="1" dirty="0" smtClean="0">
                                  <a:latin typeface="Cambria Math" panose="02040503050406030204" pitchFamily="18" charset="0"/>
                                </a:rPr>
                              </m:ctrlPr>
                            </m:accPr>
                            <m:e>
                              <m:r>
                                <a:rPr lang="ru-RU" b="0" i="1" dirty="0" smtClean="0">
                                  <a:latin typeface="Cambria Math" panose="02040503050406030204" pitchFamily="18" charset="0"/>
                                </a:rPr>
                                <m:t>𝜎</m:t>
                              </m:r>
                            </m:e>
                          </m:acc>
                        </m:e>
                        <m:sup>
                          <m:r>
                            <a:rPr lang="pt-BR" i="1">
                              <a:latin typeface="Cambria Math" panose="02040503050406030204" pitchFamily="18" charset="0"/>
                            </a:rPr>
                            <m:t>2</m:t>
                          </m:r>
                        </m:sup>
                      </m:sSup>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𝐸𝑆𝑆</m:t>
                          </m:r>
                        </m:num>
                        <m:den>
                          <m:r>
                            <a:rPr lang="en-US" b="0" i="1" smtClean="0">
                              <a:latin typeface="Cambria Math" panose="02040503050406030204" pitchFamily="18" charset="0"/>
                            </a:rPr>
                            <m:t>𝑛</m:t>
                          </m:r>
                        </m:den>
                      </m:f>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de-DE" i="1">
                              <a:latin typeface="Cambria Math" panose="02040503050406030204" pitchFamily="18" charset="0"/>
                            </a:rPr>
                          </m:ctrlPr>
                        </m:fPr>
                        <m:num>
                          <m:sSubSup>
                            <m:sSubSupPr>
                              <m:ctrlPr>
                                <a:rPr lang="de-DE" i="1">
                                  <a:latin typeface="Cambria Math" panose="02040503050406030204" pitchFamily="18" charset="0"/>
                                </a:rPr>
                              </m:ctrlPr>
                            </m:sSubSupPr>
                            <m:e>
                              <m:r>
                                <a:rPr lang="de-DE" i="1">
                                  <a:latin typeface="Cambria Math" panose="02040503050406030204" pitchFamily="18" charset="0"/>
                                </a:rPr>
                                <m:t>𝑒</m:t>
                              </m:r>
                            </m:e>
                            <m:sub>
                              <m:r>
                                <a:rPr lang="de-DE" i="1">
                                  <a:latin typeface="Cambria Math" panose="02040503050406030204" pitchFamily="18" charset="0"/>
                                </a:rPr>
                                <m:t>𝑡</m:t>
                              </m:r>
                            </m:sub>
                            <m:sup>
                              <m:r>
                                <a:rPr lang="de-DE" i="1">
                                  <a:latin typeface="Cambria Math" panose="02040503050406030204" pitchFamily="18" charset="0"/>
                                </a:rPr>
                                <m:t>2</m:t>
                              </m:r>
                            </m:sup>
                          </m:sSubSup>
                        </m:num>
                        <m:den>
                          <m:acc>
                            <m:accPr>
                              <m:chr m:val="̂"/>
                              <m:ctrlPr>
                                <a:rPr lang="de-DE" i="1" dirty="0" smtClean="0">
                                  <a:latin typeface="Cambria Math" panose="02040503050406030204" pitchFamily="18" charset="0"/>
                                </a:rPr>
                              </m:ctrlPr>
                            </m:accPr>
                            <m:e>
                              <m:sSup>
                                <m:sSupPr>
                                  <m:ctrlPr>
                                    <a:rPr lang="de-DE" i="1">
                                      <a:latin typeface="Cambria Math" panose="02040503050406030204" pitchFamily="18" charset="0"/>
                                    </a:rPr>
                                  </m:ctrlPr>
                                </m:sSupPr>
                                <m:e>
                                  <m:r>
                                    <a:rPr lang="de-DE" i="1">
                                      <a:latin typeface="Cambria Math" panose="02040503050406030204" pitchFamily="18" charset="0"/>
                                    </a:rPr>
                                    <m:t>𝜎</m:t>
                                  </m:r>
                                </m:e>
                                <m:sup>
                                  <m:r>
                                    <a:rPr lang="de-DE" i="1">
                                      <a:latin typeface="Cambria Math" panose="02040503050406030204" pitchFamily="18" charset="0"/>
                                    </a:rPr>
                                    <m:t>2</m:t>
                                  </m:r>
                                </m:sup>
                              </m:sSup>
                            </m:e>
                          </m:acc>
                          <m:r>
                            <a:rPr lang="en-US" b="0" i="1" dirty="0" smtClean="0">
                              <a:latin typeface="Cambria Math" panose="02040503050406030204" pitchFamily="18" charset="0"/>
                            </a:rPr>
                            <m:t> </m:t>
                          </m:r>
                        </m:den>
                      </m:f>
                      <m:r>
                        <a:rPr lang="de-DE" i="1">
                          <a:latin typeface="Cambria Math" panose="02040503050406030204" pitchFamily="18" charset="0"/>
                        </a:rPr>
                        <m:t>=</m:t>
                      </m:r>
                      <m:sSub>
                        <m:sSubPr>
                          <m:ctrlPr>
                            <a:rPr lang="de-DE" i="1" smtClean="0">
                              <a:latin typeface="Cambria Math" panose="02040503050406030204" pitchFamily="18" charset="0"/>
                            </a:rPr>
                          </m:ctrlPr>
                        </m:sSubPr>
                        <m:e>
                          <m:r>
                            <a:rPr lang="de-DE" i="1" smtClean="0">
                              <a:latin typeface="Cambria Math" panose="02040503050406030204" pitchFamily="18" charset="0"/>
                            </a:rPr>
                            <m:t>𝛾</m:t>
                          </m:r>
                        </m:e>
                        <m:sub>
                          <m:r>
                            <a:rPr lang="de-DE" i="1">
                              <a:latin typeface="Cambria Math" panose="02040503050406030204" pitchFamily="18" charset="0"/>
                            </a:rPr>
                            <m:t>0</m:t>
                          </m:r>
                        </m:sub>
                      </m:sSub>
                      <m:r>
                        <a:rPr lang="de-DE" i="1">
                          <a:latin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𝑧</m:t>
                          </m:r>
                        </m:e>
                        <m:sub>
                          <m:r>
                            <a:rPr lang="de-DE" i="1">
                              <a:latin typeface="Cambria Math" panose="02040503050406030204" pitchFamily="18" charset="0"/>
                            </a:rPr>
                            <m:t>𝑡</m:t>
                          </m:r>
                        </m:sub>
                        <m:sup>
                          <m:r>
                            <a:rPr lang="de-DE" i="1">
                              <a:latin typeface="Cambria Math" panose="02040503050406030204" pitchFamily="18" charset="0"/>
                            </a:rPr>
                            <m:t>𝑇</m:t>
                          </m:r>
                        </m:sup>
                      </m:sSubSup>
                      <m:r>
                        <a:rPr lang="de-DE" i="1" smtClean="0">
                          <a:latin typeface="Cambria Math" panose="02040503050406030204" pitchFamily="18" charset="0"/>
                        </a:rPr>
                        <m:t>𝛾</m:t>
                      </m:r>
                      <m:r>
                        <a:rPr lang="de-DE" i="1">
                          <a:latin typeface="Cambria Math" panose="02040503050406030204" pitchFamily="18" charset="0"/>
                        </a:rPr>
                        <m:t>+</m:t>
                      </m:r>
                      <m:sSub>
                        <m:sSubPr>
                          <m:ctrlPr>
                            <a:rPr lang="de-DE" i="1" smtClean="0">
                              <a:latin typeface="Cambria Math" panose="02040503050406030204" pitchFamily="18" charset="0"/>
                            </a:rPr>
                          </m:ctrlPr>
                        </m:sSubPr>
                        <m:e>
                          <m:r>
                            <a:rPr lang="de-DE" i="1" smtClean="0">
                              <a:latin typeface="Cambria Math" panose="02040503050406030204" pitchFamily="18" charset="0"/>
                            </a:rPr>
                            <m:t>𝜈</m:t>
                          </m:r>
                        </m:e>
                        <m:sub>
                          <m:r>
                            <a:rPr lang="de-DE" i="1">
                              <a:latin typeface="Cambria Math" panose="02040503050406030204" pitchFamily="18" charset="0"/>
                            </a:rPr>
                            <m:t>𝑡</m:t>
                          </m:r>
                        </m:sub>
                      </m:sSub>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de-DE" i="1" smtClean="0">
                              <a:latin typeface="Cambria Math" panose="02040503050406030204" pitchFamily="18" charset="0"/>
                            </a:rPr>
                          </m:ctrlPr>
                        </m:fPr>
                        <m:num>
                          <m:sSubSup>
                            <m:sSubSupPr>
                              <m:ctrlPr>
                                <a:rPr lang="de-DE" i="1">
                                  <a:latin typeface="Cambria Math" panose="02040503050406030204" pitchFamily="18" charset="0"/>
                                </a:rPr>
                              </m:ctrlPr>
                            </m:sSubSupPr>
                            <m:e>
                              <m:r>
                                <a:rPr lang="de-DE" i="1">
                                  <a:latin typeface="Cambria Math" panose="02040503050406030204" pitchFamily="18" charset="0"/>
                                </a:rPr>
                                <m:t>𝑒</m:t>
                              </m:r>
                            </m:e>
                            <m:sub>
                              <m:r>
                                <a:rPr lang="de-DE" i="1">
                                  <a:latin typeface="Cambria Math" panose="02040503050406030204" pitchFamily="18" charset="0"/>
                                </a:rPr>
                                <m:t>𝑡</m:t>
                              </m:r>
                            </m:sub>
                            <m:sup>
                              <m:r>
                                <a:rPr lang="de-DE" i="1">
                                  <a:latin typeface="Cambria Math" panose="02040503050406030204" pitchFamily="18" charset="0"/>
                                </a:rPr>
                                <m:t>2</m:t>
                              </m:r>
                            </m:sup>
                          </m:sSubSup>
                        </m:num>
                        <m:den>
                          <m:acc>
                            <m:accPr>
                              <m:chr m:val="̂"/>
                              <m:ctrlPr>
                                <a:rPr lang="de-DE" i="1" dirty="0" smtClean="0">
                                  <a:latin typeface="Cambria Math" panose="02040503050406030204" pitchFamily="18" charset="0"/>
                                </a:rPr>
                              </m:ctrlPr>
                            </m:accPr>
                            <m:e>
                              <m:sSup>
                                <m:sSupPr>
                                  <m:ctrlPr>
                                    <a:rPr lang="de-DE" i="1">
                                      <a:latin typeface="Cambria Math" panose="02040503050406030204" pitchFamily="18" charset="0"/>
                                    </a:rPr>
                                  </m:ctrlPr>
                                </m:sSupPr>
                                <m:e>
                                  <m:r>
                                    <a:rPr lang="de-DE" i="1">
                                      <a:latin typeface="Cambria Math" panose="02040503050406030204" pitchFamily="18" charset="0"/>
                                    </a:rPr>
                                    <m:t>𝜎</m:t>
                                  </m:r>
                                </m:e>
                                <m:sup>
                                  <m:r>
                                    <a:rPr lang="de-DE" i="1">
                                      <a:latin typeface="Cambria Math" panose="02040503050406030204" pitchFamily="18" charset="0"/>
                                    </a:rPr>
                                    <m:t>2</m:t>
                                  </m:r>
                                </m:sup>
                              </m:sSup>
                            </m:e>
                          </m:acc>
                          <m:r>
                            <a:rPr lang="en-US" b="0" i="1" dirty="0" smtClean="0">
                              <a:latin typeface="Cambria Math" panose="02040503050406030204" pitchFamily="18" charset="0"/>
                            </a:rPr>
                            <m:t> </m:t>
                          </m:r>
                        </m:den>
                      </m:f>
                      <m:r>
                        <a:rPr lang="de-DE" i="1">
                          <a:latin typeface="Cambria Math" panose="02040503050406030204" pitchFamily="18" charset="0"/>
                        </a:rPr>
                        <m:t>=</m:t>
                      </m:r>
                      <m:sSub>
                        <m:sSubPr>
                          <m:ctrlPr>
                            <a:rPr lang="de-DE" i="1" smtClean="0">
                              <a:latin typeface="Cambria Math" panose="02040503050406030204" pitchFamily="18" charset="0"/>
                            </a:rPr>
                          </m:ctrlPr>
                        </m:sSubPr>
                        <m:e>
                          <m:r>
                            <a:rPr lang="de-DE" i="1" smtClean="0">
                              <a:latin typeface="Cambria Math" panose="02040503050406030204" pitchFamily="18" charset="0"/>
                            </a:rPr>
                            <m:t>𝛾</m:t>
                          </m:r>
                        </m:e>
                        <m:sub>
                          <m:r>
                            <a:rPr lang="de-DE" i="1">
                              <a:latin typeface="Cambria Math" panose="02040503050406030204" pitchFamily="18" charset="0"/>
                            </a:rPr>
                            <m:t>0</m:t>
                          </m:r>
                        </m:sub>
                      </m:sSub>
                      <m:r>
                        <a:rPr lang="de-DE" i="1">
                          <a:latin typeface="Cambria Math" panose="02040503050406030204" pitchFamily="18" charset="0"/>
                        </a:rPr>
                        <m:t>+</m:t>
                      </m:r>
                      <m:sSubSup>
                        <m:sSubSupPr>
                          <m:ctrlPr>
                            <a:rPr lang="de-DE" i="1">
                              <a:latin typeface="Cambria Math" panose="02040503050406030204" pitchFamily="18" charset="0"/>
                            </a:rPr>
                          </m:ctrlPr>
                        </m:sSubSupPr>
                        <m:e>
                          <m:r>
                            <a:rPr lang="en-US" b="0" i="1" smtClean="0">
                              <a:latin typeface="Cambria Math" panose="02040503050406030204" pitchFamily="18" charset="0"/>
                            </a:rPr>
                            <m:t>𝑥</m:t>
                          </m:r>
                        </m:e>
                        <m:sub>
                          <m:r>
                            <a:rPr lang="de-DE" i="1">
                              <a:latin typeface="Cambria Math" panose="02040503050406030204" pitchFamily="18" charset="0"/>
                            </a:rPr>
                            <m:t>𝑡</m:t>
                          </m:r>
                        </m:sub>
                        <m:sup>
                          <m:r>
                            <a:rPr lang="de-DE" i="1">
                              <a:latin typeface="Cambria Math" panose="02040503050406030204" pitchFamily="18" charset="0"/>
                            </a:rPr>
                            <m:t>𝑇</m:t>
                          </m:r>
                        </m:sup>
                      </m:sSubSup>
                      <m:r>
                        <a:rPr lang="de-DE" i="1" smtClean="0">
                          <a:latin typeface="Cambria Math" panose="02040503050406030204" pitchFamily="18" charset="0"/>
                        </a:rPr>
                        <m:t>𝛾</m:t>
                      </m:r>
                      <m:r>
                        <a:rPr lang="de-DE" i="1">
                          <a:latin typeface="Cambria Math" panose="02040503050406030204" pitchFamily="18" charset="0"/>
                        </a:rPr>
                        <m:t>+</m:t>
                      </m:r>
                      <m:sSub>
                        <m:sSubPr>
                          <m:ctrlPr>
                            <a:rPr lang="de-DE" i="1" smtClean="0">
                              <a:latin typeface="Cambria Math" panose="02040503050406030204" pitchFamily="18" charset="0"/>
                            </a:rPr>
                          </m:ctrlPr>
                        </m:sSubPr>
                        <m:e>
                          <m:r>
                            <a:rPr lang="de-DE" i="1" smtClean="0">
                              <a:latin typeface="Cambria Math" panose="02040503050406030204" pitchFamily="18" charset="0"/>
                            </a:rPr>
                            <m:t>𝜈</m:t>
                          </m:r>
                        </m:e>
                        <m:sub>
                          <m:r>
                            <a:rPr lang="de-DE" i="1">
                              <a:latin typeface="Cambria Math" panose="02040503050406030204" pitchFamily="18" charset="0"/>
                            </a:rPr>
                            <m:t>𝑡</m:t>
                          </m:r>
                        </m:sub>
                      </m:sSub>
                    </m:oMath>
                  </m:oMathPara>
                </a14:m>
                <a:endParaRPr lang="ru-RU" dirty="0"/>
              </a:p>
            </p:txBody>
          </p:sp>
        </mc:Choice>
        <mc:Fallback xmlns="">
          <p:sp>
            <p:nvSpPr>
              <p:cNvPr id="73" name="Google Shape;73;p15"/>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572"/>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139722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Используемые методы и формулы</a:t>
            </a:r>
            <a:endParaRPr/>
          </a:p>
        </p:txBody>
      </p:sp>
      <mc:AlternateContent xmlns:mc="http://schemas.openxmlformats.org/markup-compatibility/2006" xmlns:a14="http://schemas.microsoft.com/office/drawing/2010/main">
        <mc:Choice Requires="a14">
          <p:sp>
            <p:nvSpPr>
              <p:cNvPr id="73" name="Google Shape;73;p15"/>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lvl="0" indent="0">
                  <a:buNone/>
                </a:pPr>
                <a:r>
                  <a:rPr lang="ru-RU" b="0" dirty="0">
                    <a:latin typeface="Cambria Math" panose="02040503050406030204" pitchFamily="18" charset="0"/>
                  </a:rPr>
                  <a:t>Критерий хи-квадрат используется для проверки статистической значимости связи между двумя категориальными переменными. Этот тест сравнивает фактическое распределение частот в наблюдаемых данных с тем, которое можно было бы ожидать при условии независимости между переменными.</a:t>
                </a:r>
                <a:endParaRPr lang="en-US" b="0" dirty="0">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ru-RU" b="0" i="1" smtClean="0">
                              <a:latin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𝑟</m:t>
                          </m:r>
                        </m:sup>
                        <m:e>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𝑐</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𝑖𝑗</m:t>
                                              </m:r>
                                            </m:sub>
                                          </m:sSub>
                                        </m:e>
                                      </m:d>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𝑖𝑗</m:t>
                                      </m:r>
                                    </m:sub>
                                  </m:sSub>
                                </m:den>
                              </m:f>
                            </m:e>
                          </m:nary>
                        </m:e>
                      </m:nary>
                      <m:r>
                        <a:rPr lang="en-US" b="0" i="1" smtClean="0">
                          <a:latin typeface="Cambria Math" panose="02040503050406030204" pitchFamily="18" charset="0"/>
                        </a:rPr>
                        <m:t>,</m:t>
                      </m:r>
                    </m:oMath>
                  </m:oMathPara>
                </a14:m>
                <a:endParaRPr lang="en-US" dirty="0"/>
              </a:p>
              <a:p>
                <a:pPr marL="0" lvl="0" indent="0">
                  <a:buNone/>
                </a:pPr>
                <a:r>
                  <a:rPr lang="ru-RU" dirty="0"/>
                  <a:t>где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𝑖𝑗</m:t>
                        </m:r>
                      </m:sub>
                    </m:sSub>
                  </m:oMath>
                </a14:m>
                <a:r>
                  <a:rPr lang="en-US" dirty="0"/>
                  <a:t> </a:t>
                </a:r>
                <a:r>
                  <a:rPr lang="ru-RU" dirty="0"/>
                  <a:t>– наблюдаемая частота</a:t>
                </a:r>
                <a:r>
                  <a:rPr lang="en-US" dirty="0"/>
                  <a:t>,</a:t>
                </a:r>
              </a:p>
              <a:p>
                <a:pPr marL="0" lv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𝑖𝑗</m:t>
                        </m:r>
                      </m:sub>
                    </m:sSub>
                  </m:oMath>
                </a14:m>
                <a:r>
                  <a:rPr lang="en-US" dirty="0"/>
                  <a:t> </a:t>
                </a:r>
                <a:r>
                  <a:rPr lang="ru-RU" dirty="0"/>
                  <a:t>–</a:t>
                </a:r>
                <a:r>
                  <a:rPr lang="en-US" dirty="0"/>
                  <a:t> </a:t>
                </a:r>
                <a:r>
                  <a:rPr lang="ru-RU" dirty="0"/>
                  <a:t>ожидаемая частота.</a:t>
                </a:r>
              </a:p>
            </p:txBody>
          </p:sp>
        </mc:Choice>
        <mc:Fallback xmlns="">
          <p:sp>
            <p:nvSpPr>
              <p:cNvPr id="73" name="Google Shape;73;p15"/>
              <p:cNvSpPr txBox="1">
                <a:spLocks noGrp="1" noRot="1" noChangeAspect="1" noMove="1" noResize="1" noEditPoints="1" noAdjustHandles="1" noChangeArrowheads="1" noChangeShapeType="1" noTextEdit="1"/>
              </p:cNvSpPr>
              <p:nvPr>
                <p:ph type="body" idx="1"/>
              </p:nvPr>
            </p:nvSpPr>
            <p:spPr>
              <a:xfrm>
                <a:off x="311700" y="1024425"/>
                <a:ext cx="8520600" cy="3544500"/>
              </a:xfrm>
              <a:prstGeom prst="rect">
                <a:avLst/>
              </a:prstGeom>
              <a:blipFill>
                <a:blip r:embed="rId3"/>
                <a:stretch>
                  <a:fillRect l="-572"/>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18426120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1076</Words>
  <Application>Microsoft Office PowerPoint</Application>
  <PresentationFormat>Экран (16:9)</PresentationFormat>
  <Paragraphs>146</Paragraphs>
  <Slides>35</Slides>
  <Notes>35</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35</vt:i4>
      </vt:variant>
    </vt:vector>
  </HeadingPairs>
  <TitlesOfParts>
    <vt:vector size="38" baseType="lpstr">
      <vt:lpstr>Arial</vt:lpstr>
      <vt:lpstr>Cambria Math</vt:lpstr>
      <vt:lpstr>Simple Light</vt:lpstr>
      <vt:lpstr>Weighted Least Squares</vt:lpstr>
      <vt:lpstr>Исходные данные</vt:lpstr>
      <vt:lpstr>Исходные данные</vt:lpstr>
      <vt:lpstr>Используемые методы и формулы</vt:lpstr>
      <vt:lpstr>Используемые методы и формулы</vt:lpstr>
      <vt:lpstr>Используемые методы и формулы</vt:lpstr>
      <vt:lpstr>Используемые методы и формулы</vt:lpstr>
      <vt:lpstr>Используемые методы и формулы</vt:lpstr>
      <vt:lpstr>Используемые методы и формулы</vt:lpstr>
      <vt:lpstr>Используемые методы и формулы</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Выводы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Least Squares</dc:title>
  <cp:lastModifiedBy>Владислав Леонов</cp:lastModifiedBy>
  <cp:revision>69</cp:revision>
  <dcterms:modified xsi:type="dcterms:W3CDTF">2023-12-25T06:32:25Z</dcterms:modified>
</cp:coreProperties>
</file>