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58" r:id="rId11"/>
    <p:sldId id="259" r:id="rId12"/>
    <p:sldId id="265" r:id="rId13"/>
    <p:sldId id="263" r:id="rId14"/>
    <p:sldId id="266" r:id="rId15"/>
    <p:sldId id="261" r:id="rId16"/>
    <p:sldId id="269" r:id="rId17"/>
    <p:sldId id="267" r:id="rId18"/>
    <p:sldId id="268" r:id="rId19"/>
    <p:sldId id="270" r:id="rId20"/>
    <p:sldId id="271" r:id="rId21"/>
    <p:sldId id="272" r:id="rId22"/>
    <p:sldId id="273" r:id="rId23"/>
    <p:sldId id="275" r:id="rId24"/>
    <p:sldId id="276" r:id="rId25"/>
    <p:sldId id="274" r:id="rId26"/>
    <p:sldId id="262" r:id="rId27"/>
    <p:sldId id="277" r:id="rId28"/>
    <p:sldId id="278" r:id="rId29"/>
    <p:sldId id="279" r:id="rId30"/>
    <p:sldId id="280" r:id="rId31"/>
    <p:sldId id="281" r:id="rId32"/>
    <p:sldId id="260" r:id="rId33"/>
    <p:sldId id="300" r:id="rId34"/>
    <p:sldId id="301" r:id="rId35"/>
    <p:sldId id="302" r:id="rId36"/>
    <p:sldId id="303" r:id="rId37"/>
    <p:sldId id="304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7005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7686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1992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108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327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3285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2203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0394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06719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27803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22391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69324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925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2879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1136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02296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01222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637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75586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08487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23805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46611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7914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47319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9780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211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169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5183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091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0011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974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4938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74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ECOC coding design schemes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Леонов В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М23-524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 2-06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800"/>
              <a:t>23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/>
              <a:t>Лабораторная работа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73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24425"/>
                <a:ext cx="8520600" cy="35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2400" dirty="0"/>
                  <a:t>Вычисление очков бинарного классификатора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dirty="0"/>
              </a:p>
              <a:p>
                <a:pPr marL="0" lvl="0" indent="0">
                  <a:buNone/>
                </a:pPr>
                <a:r>
                  <a:rPr lang="ru-RU" sz="2400" dirty="0"/>
                  <a:t>	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–</a:t>
                </a:r>
                <a:r>
                  <a:rPr lang="en-US" sz="2400" dirty="0"/>
                  <a:t> </a:t>
                </a:r>
                <a:r>
                  <a:rPr lang="ru-RU" sz="2400" dirty="0"/>
                  <a:t>апостериорная вероятность </a:t>
                </a:r>
                <a:r>
                  <a:rPr lang="en-US" sz="2400" i="1" dirty="0"/>
                  <a:t>k</a:t>
                </a:r>
                <a:r>
                  <a:rPr lang="ru-RU" sz="2400" i="1" dirty="0"/>
                  <a:t>-го </a:t>
                </a:r>
                <a:r>
                  <a:rPr lang="ru-RU" sz="2400" dirty="0"/>
                  <a:t>класса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2400" dirty="0"/>
                  <a:t>Вычисление точности классификатора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3" name="Google Shape;73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24425"/>
                <a:ext cx="8520600" cy="354450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Построение и обучение классификатора </a:t>
            </a:r>
            <a:r>
              <a:rPr lang="en-US" dirty="0"/>
              <a:t>OVA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2D9BE7-C065-4E02-A907-F4245067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49" y="1635594"/>
            <a:ext cx="5391902" cy="263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Построение и обучение классификатора </a:t>
            </a:r>
            <a:r>
              <a:rPr lang="en-US" dirty="0"/>
              <a:t>OVO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274ACE-8CDE-4140-B4FA-89946BF6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1751287"/>
            <a:ext cx="5868219" cy="274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114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Построение и обучение классификатора</a:t>
            </a:r>
            <a:r>
              <a:rPr lang="en-US" dirty="0"/>
              <a:t> </a:t>
            </a:r>
            <a:r>
              <a:rPr lang="ru-RU" dirty="0"/>
              <a:t>«Полное бинарное кодирование»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F1E41F-D422-4F3C-9F1E-346296E4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3" y="1790803"/>
            <a:ext cx="7878274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947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610424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Построение и обучение классификатора</a:t>
            </a:r>
            <a:r>
              <a:rPr lang="en-US" dirty="0"/>
              <a:t> </a:t>
            </a:r>
            <a:r>
              <a:rPr lang="ru-RU" dirty="0"/>
              <a:t>«Полное тернарное кодирование»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385C4E-F71F-43E9-8E5F-150D8031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4" y="1735054"/>
            <a:ext cx="7849695" cy="253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31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123D5-8959-4DBE-82D2-4915668A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27" y="1678754"/>
            <a:ext cx="6420746" cy="2391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37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86B260-0357-472D-B59A-963AAC1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0" y="1663056"/>
            <a:ext cx="6439799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26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FAFFC7-F843-43C6-9FDC-34EABC16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1764767"/>
            <a:ext cx="6535062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112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19D40F-26AA-414D-A848-3D2D0150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95" y="1844867"/>
            <a:ext cx="6516009" cy="2610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61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9FF15B-CD5C-4761-8BD5-665C38C0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4" y="1658278"/>
            <a:ext cx="8716591" cy="2276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394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Исходные данные представлены в виде файла </a:t>
            </a:r>
            <a:endParaRPr lang="en-US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 b="1" dirty="0"/>
              <a:t>data_ml_v2-06.csv</a:t>
            </a:r>
            <a:r>
              <a:rPr lang="ru-RU" sz="2400" dirty="0"/>
              <a:t>, который содержит </a:t>
            </a:r>
            <a:endParaRPr lang="en-US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переменные </a:t>
            </a:r>
            <a:r>
              <a:rPr lang="en-US" sz="2400" i="1" dirty="0"/>
              <a:t>x</a:t>
            </a:r>
            <a:r>
              <a:rPr lang="ru-RU" sz="2400" i="1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x2, label</a:t>
            </a:r>
            <a:endParaRPr lang="ru-RU" sz="2400" i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2400" i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Объем выборки составляет </a:t>
            </a:r>
            <a:r>
              <a:rPr lang="en-US" sz="2400" b="1" dirty="0"/>
              <a:t>50</a:t>
            </a:r>
            <a:r>
              <a:rPr lang="ru-RU" sz="2400" b="1" dirty="0"/>
              <a:t>0 записей</a:t>
            </a:r>
            <a:r>
              <a:rPr lang="ru-RU" sz="2400" dirty="0"/>
              <a:t>.</a:t>
            </a:r>
            <a:endParaRPr lang="en-US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Решается задача классификации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endParaRPr lang="en-US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	Признаков – 2.</a:t>
            </a:r>
            <a:endParaRPr lang="en-US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	Классов – 4.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EE6A3A-F034-45F1-8930-6A1E8460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1774002"/>
            <a:ext cx="8630854" cy="2429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203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3D3328-F07F-4211-93EC-BB9BDFCE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6" y="1842282"/>
            <a:ext cx="8621328" cy="2276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251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Расчёт классификационных очков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49484-A285-459D-8C05-543BA6BB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1718805"/>
            <a:ext cx="8630854" cy="2553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088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A4C2DA-B628-49CE-B461-57E95A15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69" y="963543"/>
            <a:ext cx="4576062" cy="40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8460A7-B6C2-4085-8FFE-87035B57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46" y="820503"/>
            <a:ext cx="4547907" cy="40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6F836C-CB43-4B1F-A3F0-FB43F894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95" y="954742"/>
            <a:ext cx="4590209" cy="4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8EBB7E-C3D7-4E63-9F96-14F3C6CF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81" y="1019302"/>
            <a:ext cx="4537238" cy="40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CB39F3-DDED-4954-9FA9-798C43D6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81" y="840675"/>
            <a:ext cx="4640637" cy="40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0CB85-B131-44B4-98CE-2DA7865D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36" y="945342"/>
            <a:ext cx="4380928" cy="39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78E2C0-F0FE-40E9-B768-E4BB32372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0" y="1116107"/>
            <a:ext cx="4437339" cy="39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0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73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24425"/>
                <a:ext cx="8520600" cy="35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dirty="0"/>
                  <a:t>Кросс-валидация – это метод оценки производительности модели машинного обучения, который помогает уменьшить влияние случайности в процессе разделения данных на обучающую и тестовую выборки. Основная идея заключается в разделении данных на несколько подмножеств и последующем обучении и тестировании модели на их разных комбинациях.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0" i="0" smtClean="0"/>
                      <m:t> </m:t>
                    </m:r>
                    <m:r>
                      <m:rPr>
                        <m:nor/>
                      </m:rPr>
                      <a:rPr lang="ru-RU" b="0" i="0" smtClean="0"/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Кросс-валидация позволяет более точно оценить обобщающую способность модели, уменьшает риск переобучения и обнаруживает стабильность модели на различных подмножествах данных</a:t>
                </a:r>
                <a:r>
                  <a:rPr lang="ru-RU" sz="1400" dirty="0"/>
                  <a:t>.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1200" dirty="0"/>
                  <a:t>Этапы: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1200" i="1" dirty="0"/>
                  <a:t>Разбиение данных</a:t>
                </a:r>
                <a:r>
                  <a:rPr lang="ru-RU" sz="1200" dirty="0"/>
                  <a:t>: Исходные данные разделяются на K подмножеств.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1200" i="1" dirty="0"/>
                  <a:t>Обучение и тестирование</a:t>
                </a:r>
                <a:r>
                  <a:rPr lang="ru-RU" sz="1200" dirty="0"/>
                  <a:t>: Модель обучается K раз, каждый раз используя K-1 </a:t>
                </a:r>
                <a:r>
                  <a:rPr lang="ru-RU" sz="1200" dirty="0" err="1"/>
                  <a:t>фолдов</a:t>
                </a:r>
                <a:r>
                  <a:rPr lang="ru-RU" sz="1200" dirty="0"/>
                  <a:t> в качестве обучающего набора данных и оставшийся 1 </a:t>
                </a:r>
                <a:r>
                  <a:rPr lang="ru-RU" sz="1200" dirty="0" err="1"/>
                  <a:t>фолд</a:t>
                </a:r>
                <a:r>
                  <a:rPr lang="ru-RU" sz="1200" dirty="0"/>
                  <a:t> в качестве тестового набора данных.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ru-RU" sz="1200" i="1" dirty="0"/>
                  <a:t>Оценка производительности</a:t>
                </a:r>
                <a:r>
                  <a:rPr lang="ru-RU" sz="1200" dirty="0"/>
                  <a:t>: За каждую итерацию вычисляются метрики производительности модели, и в конце процесса получается усредненная оценка.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73" name="Google Shape;73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24425"/>
                <a:ext cx="8520600" cy="3544500"/>
              </a:xfrm>
              <a:prstGeom prst="rect">
                <a:avLst/>
              </a:prstGeom>
              <a:blipFill>
                <a:blip r:embed="rId3"/>
                <a:stretch>
                  <a:fillRect l="-572" r="-143" b="-11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08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AD005D-3053-4859-9B45-AEA5A245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15" y="891555"/>
            <a:ext cx="4573569" cy="4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242F30-BF8F-4B99-B9C3-1D8BDC74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2" y="1010047"/>
            <a:ext cx="7459136" cy="41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Одно против всех (OVA)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Простота реализации, хорошо работает с большим количеством классов.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Может столкнуться с проблемой несбалансированных классов, так как каждый бинарный классификатор обучается на различном количестве положительных и отрицательных примеров.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Один против одного (OVO)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Решает проблему несбалансированных классов, более эффективен в случае небольшого количества классов.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Требует больше бинарных классификаторов, что может быть проблемой при большом числе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404613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Полный бинарный кодификатор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Уникальный код для каждого класса, что может улучшить различимость между классами.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Требует больше бинарных классификаторов, чем OVA и OVO, что может увеличить вычислительную сложность.</a:t>
            </a:r>
          </a:p>
        </p:txBody>
      </p:sp>
    </p:spTree>
    <p:extLst>
      <p:ext uri="{BB962C8B-B14F-4D97-AF65-F5344CB8AC3E}">
        <p14:creationId xmlns:p14="http://schemas.microsoft.com/office/powerpoint/2010/main" val="61548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Полный тернарный кодификатор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Аналогично полному бинарному кодификатору, но с использованием тернарных значений.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По аналогии с полным бинарным кодификатором может потребовать больше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1485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Невзвешенное декодирование (</a:t>
            </a:r>
            <a:r>
              <a:rPr lang="ru-RU" sz="2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Unweighted</a:t>
            </a: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Decoding</a:t>
            </a: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u-RU" sz="240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Простота реализации, равномерное влияние каждого бинарного классификатора на решение.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Не учитывает разную уверенность бинарных классификаторов.</a:t>
            </a:r>
          </a:p>
        </p:txBody>
      </p:sp>
    </p:spTree>
    <p:extLst>
      <p:ext uri="{BB962C8B-B14F-4D97-AF65-F5344CB8AC3E}">
        <p14:creationId xmlns:p14="http://schemas.microsoft.com/office/powerpoint/2010/main" val="385163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Взвешенное декодирование (</a:t>
            </a:r>
            <a:r>
              <a:rPr lang="ru-RU" sz="2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Weighted</a:t>
            </a: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Decoding</a:t>
            </a:r>
            <a:r>
              <a:rPr lang="ru-RU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Преимущества: Учет разной уверенности бинарных классификаторов, что может улучшить качество решения.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Недостатки: Требует оценки уверенности от каждого бинарного классификатора.</a:t>
            </a:r>
          </a:p>
        </p:txBody>
      </p:sp>
    </p:spTree>
    <p:extLst>
      <p:ext uri="{BB962C8B-B14F-4D97-AF65-F5344CB8AC3E}">
        <p14:creationId xmlns:p14="http://schemas.microsoft.com/office/powerpoint/2010/main" val="34185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Байесовский бинарный классификатор на основе кодирования избыточности один против всех (ECOC OVA) представляет собой метод, который использует байесовский подход для решения задачи бинарной классификации для каждого из классов в </a:t>
            </a:r>
            <a:r>
              <a:rPr lang="ru-RU" dirty="0" err="1"/>
              <a:t>многоклассовой</a:t>
            </a:r>
            <a:r>
              <a:rPr lang="ru-RU" dirty="0"/>
              <a:t> задаче. Кодирование избыточности один против всех (OVA) означает, что каждый класс сравнивается с остальными классами как бинарная задача.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ru-RU" dirty="0"/>
              <a:t>Этот метод позволяет строить модели байесовских классификаторов для каждого класса, рассматривая их в отдельности. Применение кодирования избыточности один против всех обеспечивает масштабируемость метода для задач с большим числом классов.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8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Байесовский бинарный классификатор на основе кодирования избыточности один против одного (ECOC </a:t>
            </a:r>
            <a:r>
              <a:rPr lang="ru-RU" dirty="0" err="1"/>
              <a:t>OvO</a:t>
            </a:r>
            <a:r>
              <a:rPr lang="ru-RU" dirty="0"/>
              <a:t>) представляет собой метод, который решает задачу бинарной классификации для каждой пары классов в </a:t>
            </a:r>
            <a:r>
              <a:rPr lang="ru-RU" dirty="0" err="1"/>
              <a:t>многоклассовой</a:t>
            </a:r>
            <a:r>
              <a:rPr lang="ru-RU" dirty="0"/>
              <a:t> задаче. В данном контексте "один против одного" означает, что каждая пара классов рассматривается как отдельная бинарная задача.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Преимущества этого метода включают возможность использования различных байесовских классификаторов для каждой пары классов, что может быть полезным в случаях, когда предположения о распределении данных могут различаться для разных пар классов.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40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Байесовский бинарный классификатор с использованием кодирования избыточности полного бинарного кода (ECOC Full </a:t>
            </a:r>
            <a:r>
              <a:rPr lang="ru-RU" dirty="0" err="1"/>
              <a:t>Binary</a:t>
            </a:r>
            <a:r>
              <a:rPr lang="ru-RU" dirty="0"/>
              <a:t> Code) представляет собой метод, который использует полный набор всех возможных двоичных кодов для представления каждого класса в </a:t>
            </a:r>
            <a:r>
              <a:rPr lang="ru-RU" dirty="0" err="1"/>
              <a:t>многоклассовой</a:t>
            </a:r>
            <a:r>
              <a:rPr lang="ru-RU" dirty="0"/>
              <a:t> задаче. Каждый класс ассоциируется с уникальным бинарным кодом, и для каждой пары классов создается бинарная задача.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Использование полного бинарного кода обеспечивает уникальный код для каждого класса, что может улучшить различимость между классами в контексте бинарных задач.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2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Байесовский бинарный классификатор с использованием кодирования избыточности полного тернарного кода (ECOC Full </a:t>
            </a:r>
            <a:r>
              <a:rPr lang="ru-RU" dirty="0" err="1"/>
              <a:t>Ternary</a:t>
            </a:r>
            <a:r>
              <a:rPr lang="ru-RU" dirty="0"/>
              <a:t> Code) - это метод, который использует полный набор всех возможных тернарных кодов для представления каждого класса в </a:t>
            </a:r>
            <a:r>
              <a:rPr lang="ru-RU" dirty="0" err="1"/>
              <a:t>многоклассовой</a:t>
            </a:r>
            <a:r>
              <a:rPr lang="ru-RU" dirty="0"/>
              <a:t> задаче. Каждый класс ассоциируется с уникальным тернарным кодом (состоящим из троичных значений: -1, 0, 1), и для каждой пары классов создается бинарная задача.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Использование полного тернарного кода обеспечивает уникальный код для каждого класса, что может улучшить различимость между классами в контексте бинарных задач.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58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В контексте кодирования избыточности (ECOC) декодирование является процессом преобразования выхода отдельных бинарных классификаторов в прогноз для </a:t>
            </a:r>
            <a:r>
              <a:rPr lang="ru-RU" dirty="0" err="1"/>
              <a:t>многоклассовой</a:t>
            </a:r>
            <a:r>
              <a:rPr lang="ru-RU" dirty="0"/>
              <a:t> задачи. 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b="1" dirty="0"/>
              <a:t>Невзвешенное декодирование </a:t>
            </a:r>
            <a:r>
              <a:rPr lang="ru-RU" dirty="0"/>
              <a:t>(</a:t>
            </a:r>
            <a:r>
              <a:rPr lang="ru-RU" dirty="0" err="1"/>
              <a:t>Unweighted</a:t>
            </a:r>
            <a:r>
              <a:rPr lang="ru-RU" dirty="0"/>
              <a:t> </a:t>
            </a:r>
            <a:r>
              <a:rPr lang="ru-RU" dirty="0" err="1"/>
              <a:t>Decoding</a:t>
            </a:r>
            <a:r>
              <a:rPr lang="ru-RU" dirty="0"/>
              <a:t>):</a:t>
            </a:r>
          </a:p>
          <a:p>
            <a:pPr marL="114300" indent="0">
              <a:buNone/>
            </a:pPr>
            <a:r>
              <a:rPr lang="ru-RU" dirty="0"/>
              <a:t>1) В невзвешенном декодировании каждый бинарный классификатор вносит одинаковый вклад в окончательное решение для </a:t>
            </a:r>
            <a:r>
              <a:rPr lang="ru-RU" dirty="0" err="1"/>
              <a:t>многоклассовой</a:t>
            </a:r>
            <a:r>
              <a:rPr lang="ru-RU" dirty="0"/>
              <a:t> задачи.</a:t>
            </a:r>
          </a:p>
          <a:p>
            <a:pPr marL="114300" indent="0">
              <a:buNone/>
            </a:pPr>
            <a:r>
              <a:rPr lang="ru-RU" dirty="0"/>
              <a:t>2) Простой подсчет голосов: класс, который набирает наибольшее количество "положительных голосов" от бинарных классификаторов, выбирается как окончательный прогноз.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76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b="1" dirty="0"/>
              <a:t>Взвешенное декодирование </a:t>
            </a:r>
            <a:r>
              <a:rPr lang="ru-RU" dirty="0"/>
              <a:t>(</a:t>
            </a:r>
            <a:r>
              <a:rPr lang="ru-RU" dirty="0" err="1"/>
              <a:t>Weighted</a:t>
            </a:r>
            <a:r>
              <a:rPr lang="ru-RU" dirty="0"/>
              <a:t> </a:t>
            </a:r>
            <a:r>
              <a:rPr lang="ru-RU" dirty="0" err="1"/>
              <a:t>Decoding</a:t>
            </a:r>
            <a:r>
              <a:rPr lang="ru-RU" dirty="0"/>
              <a:t>):</a:t>
            </a:r>
          </a:p>
          <a:p>
            <a:pPr marL="114300" indent="0">
              <a:buNone/>
            </a:pPr>
            <a:r>
              <a:rPr lang="ru-RU" dirty="0"/>
              <a:t>1) В взвешенном декодировании каждый бинарный классификатор вносит вклад с весом, отражающим его "уверенность" или надежность.</a:t>
            </a:r>
          </a:p>
          <a:p>
            <a:pPr marL="114300" indent="0">
              <a:buNone/>
            </a:pPr>
            <a:r>
              <a:rPr lang="ru-RU" dirty="0"/>
              <a:t>2) Каждый бинарный классификатор может выдавать оценку вероятности принадлежности к классу, и взвешенное декодирование учитывает эти вероятности.</a:t>
            </a:r>
          </a:p>
          <a:p>
            <a:pPr marL="114300" indent="0">
              <a:buNone/>
            </a:pPr>
            <a:r>
              <a:rPr lang="ru-RU" dirty="0"/>
              <a:t>3) Веса могут быть заданы заранее или могут быть определены на основе уверенности каждого классификатора в своем прогнозе.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1024</Words>
  <Application>Microsoft Office PowerPoint</Application>
  <PresentationFormat>Экран (16:9)</PresentationFormat>
  <Paragraphs>126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Arial</vt:lpstr>
      <vt:lpstr>Cambria Math</vt:lpstr>
      <vt:lpstr>Simple Light</vt:lpstr>
      <vt:lpstr>ECOC coding design schemes</vt:lpstr>
      <vt:lpstr>Исходные данные</vt:lpstr>
      <vt:lpstr>Используемые методы и формулы</vt:lpstr>
      <vt:lpstr>Используемые методы и формулы</vt:lpstr>
      <vt:lpstr>Используемые методы и формулы</vt:lpstr>
      <vt:lpstr>Используемые методы и формулы</vt:lpstr>
      <vt:lpstr>Используемые методы и формулы</vt:lpstr>
      <vt:lpstr>Используемые методы и формулы</vt:lpstr>
      <vt:lpstr>Используемые методы и формулы</vt:lpstr>
      <vt:lpstr>Используемые методы и формулы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Выводы</vt:lpstr>
      <vt:lpstr>Выводы</vt:lpstr>
      <vt:lpstr>Выводы</vt:lpstr>
      <vt:lpstr>Выводы</vt:lpstr>
      <vt:lpstr>Выводы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ECOC coding design schemes</dc:title>
  <cp:lastModifiedBy>Владислав Леонов</cp:lastModifiedBy>
  <cp:revision>53</cp:revision>
  <dcterms:modified xsi:type="dcterms:W3CDTF">2023-12-25T06:32:23Z</dcterms:modified>
</cp:coreProperties>
</file>