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60" r:id="rId3"/>
    <p:sldId id="261" r:id="rId4"/>
    <p:sldId id="258" r:id="rId5"/>
    <p:sldId id="264" r:id="rId6"/>
    <p:sldId id="262" r:id="rId7"/>
    <p:sldId id="263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89" r:id="rId16"/>
    <p:sldId id="273" r:id="rId17"/>
    <p:sldId id="274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90" r:id="rId29"/>
    <p:sldId id="291" r:id="rId30"/>
    <p:sldId id="292" r:id="rId31"/>
    <p:sldId id="293" r:id="rId32"/>
    <p:sldId id="294" r:id="rId33"/>
    <p:sldId id="295" r:id="rId34"/>
    <p:sldId id="275" r:id="rId35"/>
    <p:sldId id="276" r:id="rId36"/>
    <p:sldId id="278" r:id="rId37"/>
    <p:sldId id="277" r:id="rId3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ладислав Леонов" initials="ВЛ" lastIdx="1" clrIdx="0">
    <p:extLst>
      <p:ext uri="{19B8F6BF-5375-455C-9EA6-DF929625EA0E}">
        <p15:presenceInfo xmlns:p15="http://schemas.microsoft.com/office/powerpoint/2012/main" userId="31c51c0a629562d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12045-8277-408F-A78E-AA08C565244C}" type="datetimeFigureOut">
              <a:rPr lang="ru-RU" smtClean="0"/>
              <a:t>27.12.2023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6F49B-7091-45A1-BD81-4141AF8C61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8144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5ED7AA-EE3B-4D80-AF67-3607A6612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C0718B4-646E-4890-BB37-7CC960126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B3BC61-D6F7-466F-99ED-E1F6CEE5C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9B1EA-CF96-4E1F-A207-EFEA04B4A8B8}" type="datetime1">
              <a:rPr lang="ru-RU" smtClean="0"/>
              <a:t>27.12.2023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683E20-067F-4D62-9CB2-311B0246B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D4E503-B012-48CA-BDD9-B4A5C9C6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790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7013C6-AE1E-461F-A40F-A53698D8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3595013-0AB3-42F7-A6EC-604C0A26A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3B19AE-5338-4FAA-87AA-19B93848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168A7-5BF9-4DB8-A349-DE824E19DB90}" type="datetime1">
              <a:rPr lang="ru-RU" smtClean="0"/>
              <a:t>27.12.2023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B9B01D-ACD3-4E41-B3B8-721086B05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F1F15F-981F-4914-8DEE-8E2DBB866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0710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D7EEB4F-BF6E-4B06-8FB5-005078AB0F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F01BE06-CE6B-46F9-854D-54159AAF5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5BE37A-59FC-4A49-A970-A938539A5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445FB-8E39-482B-835B-9932005E41B5}" type="datetime1">
              <a:rPr lang="ru-RU" smtClean="0"/>
              <a:t>27.12.2023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909AB4-C767-48A9-9CE3-7BF9E33A2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B7EBDB-6342-4EAF-A0D3-346D86BC9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528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6856A2-7373-48A2-98BE-48FBE42DE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AC95B8-755D-4BD8-9A6E-D84C65A00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393EC2-A076-4804-AF34-82529BE50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AEF6-7900-4306-B79C-70146C570778}" type="datetime1">
              <a:rPr lang="ru-RU" smtClean="0"/>
              <a:t>27.12.2023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5425BD-2591-4239-A0CD-584F114EB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8617C9-D542-4252-BF0B-B04BA14AF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967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5B8375-C616-4512-BC06-7851FCC4A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0F7F3C-0FAB-43F5-BCA2-44302ECDA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04568F-B3C8-465E-8777-CA2BB465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16E6-8A5F-4B5D-8527-3C5721D1C180}" type="datetime1">
              <a:rPr lang="ru-RU" smtClean="0"/>
              <a:t>27.12.2023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B7A443-1F7D-4803-953D-5F6C3E92B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2BC8D0-105F-4393-A1A4-63920A15E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59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FFF199-2BD8-4CE4-9346-104725AC8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9D3E11-FC15-4F3D-8B4E-35CF2C32F7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966F760-431B-4979-8FE4-DB9DF1AA7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873525-B1C0-4937-8EEE-91CDA598E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67CE5-CEF1-4830-98B7-4E3E13034521}" type="datetime1">
              <a:rPr lang="ru-RU" smtClean="0"/>
              <a:t>27.12.2023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506CDD-D6BC-4D7D-8942-264AA7CD0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D195041-B80E-42FF-9F75-66337B176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501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A13D61-40C3-42C5-ABC2-B1D15496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23D83E-9B3C-445A-AB72-AEDC27597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CD287F-C049-42A9-803D-99196B023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7EA84DA-2CFE-4470-92F0-CF5F2043AF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19E9CF2-7B89-4F85-8473-A42D1B0D93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D9D85FE-7B34-465D-A609-29632E1AD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8DB1-FE22-4F93-9734-7633A866B94A}" type="datetime1">
              <a:rPr lang="ru-RU" smtClean="0"/>
              <a:t>27.12.2023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B05B903-EB41-4D5A-AAEF-66A86EB6D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8CC53FE-2942-4E65-91BA-2811EDBE4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140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3BDCB3-6081-4A8C-B2C2-42CCACFCD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0DDEAB2-56C7-4598-8340-4F9381643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0F4D3-37B8-4CCA-8AD2-9CAA750A164F}" type="datetime1">
              <a:rPr lang="ru-RU" smtClean="0"/>
              <a:t>27.12.2023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8B74A8E-B4E9-4B1F-8CB6-DBDF59780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06BBF-CECC-41EF-B20E-85B38FA1C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166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EC3CEA0-CC77-4035-8970-7B1F52C6A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ADDA6-EA28-473B-8E56-8083D08B4682}" type="datetime1">
              <a:rPr lang="ru-RU" smtClean="0"/>
              <a:t>27.12.2023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6019581-1676-40FE-8C2E-1E6C0E76F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162C3A7-7D7B-4BD4-97B0-870AF967B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705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4F0713-9B5A-4AD8-B620-A06571EFF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3A3837-53CC-40F4-AD0E-E970B691A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884960B-A523-4C49-ABBB-3995C1EED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AED0E3-BD58-4D00-8F49-CE5C5CB4C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280D6-AC0F-4C5D-9044-F42BDE603C77}" type="datetime1">
              <a:rPr lang="ru-RU" smtClean="0"/>
              <a:t>27.12.2023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72F081-F51A-4D49-879B-5ECFBE0CA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60D710D-2CEF-4469-9940-832CE87BF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267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691A4E-D6AE-4F31-8F19-0CB2939D3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59EAD3A-6537-4CB3-9AFD-573DAB9192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178532-84F5-4FA5-BFB5-58B9DE576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768CA5-382B-4969-8CD1-6502BA2F0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DADA-1286-4D96-A191-94CA66AD36BC}" type="datetime1">
              <a:rPr lang="ru-RU" smtClean="0"/>
              <a:t>27.12.2023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1CD0E8-9E19-4F62-B02F-5BA645158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2E3C032-D370-4E34-8648-148753324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559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B911A0-0FE3-49F6-A680-4CA73B40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893419-CC35-4E48-AE4E-C38C97897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1C2319-C0A3-4AA2-B066-A5900FB923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98CE8-3D2B-4562-A003-BC00DA72231E}" type="datetime1">
              <a:rPr lang="ru-RU" smtClean="0"/>
              <a:t>27.12.2023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F080AD-9018-493B-B688-132B5A7A9F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04BBEA-96DE-461A-AEBC-D73E698A0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64ABF-AED2-4A22-A731-1CE0BA51E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1995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60DD56-FBE4-406C-926E-F3CAF189C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4086"/>
            <a:ext cx="12191999" cy="3785171"/>
          </a:xfrm>
        </p:spPr>
        <p:txBody>
          <a:bodyPr>
            <a:no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НАЦИОНАЛЬНЫЙ ИССЛЕДОВАТЕЛЬСКИЙ ЯДЕРНЫЙ УНИВЕРСИТЕТ «МИФИ»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информационных систем</a:t>
            </a: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оценки знаний и психологического</a:t>
            </a:r>
            <a:b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тестирования студентов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1113D8-B615-4EC6-8608-5D9B47AB9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0954"/>
            <a:ext cx="9144000" cy="2816517"/>
          </a:xfrm>
        </p:spPr>
        <p:txBody>
          <a:bodyPr/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Леонов Владислав Вячеславович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М23-524</a:t>
            </a:r>
          </a:p>
          <a:p>
            <a:pPr algn="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Москва, 2023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5CE908-CD4D-418B-B1E3-63F369EEF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73079" cy="137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688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9B5A7-4427-4641-BB58-B2DE0BBC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жизненного цикла системы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2BDE5B-F857-4569-BA2D-3FD33E46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ru-RU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788173C-AFFA-4AF4-9EEF-8291ABB68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/>
          <a:lstStyle/>
          <a:p>
            <a:pPr marL="457200" lvl="1" indent="0" algn="just">
              <a:lnSpc>
                <a:spcPct val="100000"/>
              </a:lnSpc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-модель 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представляется группой методологий, включая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Scrum, Kanban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другие, подчеркивает гибкость и итеративность в разработке системы, акцентируя внимание на вовлечении заказчика и постоянном взаимодействии в процессе разработки.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620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9B5A7-4427-4641-BB58-B2DE0BBC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требования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2BDE5B-F857-4569-BA2D-3FD33E46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ru-RU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788173C-AFFA-4AF4-9EEF-8291ABB68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/>
          <a:lstStyle/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данными пользователей:</a:t>
            </a:r>
          </a:p>
          <a:p>
            <a:pPr marL="1371600" lvl="2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Регистрация новых студентов, преподавателей и психологов.</a:t>
            </a:r>
          </a:p>
          <a:p>
            <a:pPr marL="1371600" lvl="2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Аутентификация и авторизация пользователей.</a:t>
            </a:r>
          </a:p>
          <a:p>
            <a:pPr marL="1371600" lvl="2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данных пользователей.</a:t>
            </a:r>
          </a:p>
          <a:p>
            <a:pPr marL="1371600" lvl="2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Назначение ролей пользователей.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документами пользователей:</a:t>
            </a:r>
          </a:p>
          <a:p>
            <a:pPr marL="1371600" lvl="2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Загрузка новых документов.</a:t>
            </a:r>
          </a:p>
          <a:p>
            <a:pPr marL="1371600" lvl="2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старых документов.</a:t>
            </a:r>
          </a:p>
          <a:p>
            <a:pPr marL="1371600" lvl="2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Редактирование существующих документов.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учебными программами:</a:t>
            </a:r>
          </a:p>
          <a:p>
            <a:pPr marL="1371600" lvl="2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новых учебных программ.</a:t>
            </a:r>
          </a:p>
        </p:txBody>
      </p:sp>
    </p:spTree>
    <p:extLst>
      <p:ext uri="{BB962C8B-B14F-4D97-AF65-F5344CB8AC3E}">
        <p14:creationId xmlns:p14="http://schemas.microsoft.com/office/powerpoint/2010/main" val="1208028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9B5A7-4427-4641-BB58-B2DE0BBC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требования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2BDE5B-F857-4569-BA2D-3FD33E46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ru-RU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788173C-AFFA-4AF4-9EEF-8291ABB68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/>
          <a:lstStyle/>
          <a:p>
            <a:pPr marL="914400" lvl="1" indent="-457200" algn="just">
              <a:lnSpc>
                <a:spcPct val="100000"/>
              </a:lnSpc>
              <a:buFont typeface="+mj-lt"/>
              <a:buAutoNum type="arabicPeriod" startAt="4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учебными дисциплинами:</a:t>
            </a:r>
          </a:p>
          <a:p>
            <a:pPr marL="1371600" lvl="2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новых учебных дисциплин.</a:t>
            </a:r>
          </a:p>
          <a:p>
            <a:pPr marL="1371600" lvl="2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учебной дисциплины в учебную программу.</a:t>
            </a:r>
          </a:p>
          <a:p>
            <a:pPr marL="1371600" lvl="2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Назначение преподавателя.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 startAt="4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учебными группами:</a:t>
            </a:r>
          </a:p>
          <a:p>
            <a:pPr marL="1371600" lvl="2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новой учебной группы.</a:t>
            </a:r>
          </a:p>
          <a:p>
            <a:pPr marL="1371600" lvl="2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Назначение куратора группы.</a:t>
            </a:r>
          </a:p>
          <a:p>
            <a:pPr marL="1371600" lvl="2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Назначение старосты группы.</a:t>
            </a:r>
          </a:p>
          <a:p>
            <a:pPr marL="1371600" lvl="2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списка группы.</a:t>
            </a:r>
          </a:p>
        </p:txBody>
      </p:sp>
    </p:spTree>
    <p:extLst>
      <p:ext uri="{BB962C8B-B14F-4D97-AF65-F5344CB8AC3E}">
        <p14:creationId xmlns:p14="http://schemas.microsoft.com/office/powerpoint/2010/main" val="2702323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9B5A7-4427-4641-BB58-B2DE0BBC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требования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2BDE5B-F857-4569-BA2D-3FD33E46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ru-RU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788173C-AFFA-4AF4-9EEF-8291ABB68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>
            <a:normAutofit/>
          </a:bodyPr>
          <a:lstStyle/>
          <a:p>
            <a:pPr marL="914400" lvl="1" indent="-457200" algn="just">
              <a:lnSpc>
                <a:spcPct val="100000"/>
              </a:lnSpc>
              <a:buFont typeface="+mj-lt"/>
              <a:buAutoNum type="arabicPeriod" startAt="6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тестами:</a:t>
            </a:r>
          </a:p>
          <a:p>
            <a:pPr marL="1371600" lvl="2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тестов различных видов.</a:t>
            </a:r>
          </a:p>
          <a:p>
            <a:pPr marL="1371600" lvl="2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реализации различных видов вопросов.</a:t>
            </a:r>
          </a:p>
          <a:p>
            <a:pPr marL="1371600" lvl="2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Прохождение тестирования с возможность прикрепления приложений.</a:t>
            </a:r>
          </a:p>
          <a:p>
            <a:pPr marL="1371600" lvl="2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сроков и ограничений по времени выполнения.</a:t>
            </a:r>
          </a:p>
          <a:p>
            <a:pPr marL="1371600" lvl="2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Назначение целевой группы.</a:t>
            </a:r>
          </a:p>
          <a:p>
            <a:pPr marL="1371600" lvl="2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Автоматическая и ручная проверка тестов.</a:t>
            </a:r>
          </a:p>
          <a:p>
            <a:pPr marL="1371600" lvl="2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детального просмотра результатов.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 startAt="6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Отчеты и аналитика:</a:t>
            </a:r>
          </a:p>
          <a:p>
            <a:pPr marL="1371600" lvl="2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Отчеты об успеваемости студентов.</a:t>
            </a:r>
          </a:p>
          <a:p>
            <a:pPr marL="1371600" lvl="2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Отчеты о психологическом состоянии студентов.</a:t>
            </a:r>
          </a:p>
          <a:p>
            <a:pPr marL="1371600" lvl="2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Аналитика по результатам тестирования.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2578523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9B5A7-4427-4641-BB58-B2DE0BBC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требования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2BDE5B-F857-4569-BA2D-3FD33E46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ru-RU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788173C-AFFA-4AF4-9EEF-8291ABB68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>
            <a:normAutofit/>
          </a:bodyPr>
          <a:lstStyle/>
          <a:p>
            <a:pPr marL="914400" lvl="1" indent="-457200" algn="just">
              <a:lnSpc>
                <a:spcPct val="100000"/>
              </a:lnSpc>
              <a:buFont typeface="+mj-lt"/>
              <a:buAutoNum type="arabicPeriod" startAt="8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Уведомления:</a:t>
            </a:r>
          </a:p>
          <a:p>
            <a:pPr marL="1371600" lvl="2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уведомлений о предстоящих тестах и результатах проверки.</a:t>
            </a:r>
          </a:p>
          <a:p>
            <a:pPr marL="1371600" lvl="2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сообщений об изменении учебного плана.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 startAt="8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Журналирование и логирование действий пользователей.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 startAt="8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мониторинга нагрузки и активности.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153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9B5A7-4427-4641-BB58-B2DE0BBC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требования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2BDE5B-F857-4569-BA2D-3FD33E46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ru-RU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788173C-AFFA-4AF4-9EEF-8291ABB68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>
            <a:normAutofit/>
          </a:bodyPr>
          <a:lstStyle/>
          <a:p>
            <a:pPr marL="914400" lvl="1" indent="-457200" algn="just">
              <a:lnSpc>
                <a:spcPct val="100000"/>
              </a:lnSpc>
              <a:buFont typeface="+mj-lt"/>
              <a:buAutoNum type="arabicPeriod" startAt="8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Уведомления:</a:t>
            </a:r>
          </a:p>
          <a:p>
            <a:pPr marL="1371600" lvl="2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уведомлений о предстоящих тестах и результатах проверки.</a:t>
            </a:r>
          </a:p>
          <a:p>
            <a:pPr marL="1371600" lvl="2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сообщений об изменении учебного плана.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 startAt="8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Журналирование и логирование действий пользователей.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 startAt="8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мониторинга нагрузки и активности.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578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9B5A7-4427-4641-BB58-B2DE0BBC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0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Use-Case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2BDE5B-F857-4569-BA2D-3FD33E46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ru-RU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2AC3E8E-4649-4AA9-A428-E28AD5FAC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805" y="1128026"/>
            <a:ext cx="10272389" cy="522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889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9B5A7-4427-4641-BB58-B2DE0BBC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811" y="0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Use-Case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2BDE5B-F857-4569-BA2D-3FD33E46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ru-RU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D09A68-2DA5-4551-ABCE-A76762290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805" y="1079738"/>
            <a:ext cx="8560389" cy="577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740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9B5A7-4427-4641-BB58-B2DE0BBC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экранным формам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2BDE5B-F857-4569-BA2D-3FD33E46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ru-RU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788173C-AFFA-4AF4-9EEF-8291ABB68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>
            <a:normAutofit/>
          </a:bodyPr>
          <a:lstStyle/>
          <a:p>
            <a:pPr marL="457200" lvl="1" indent="0" algn="just">
              <a:lnSpc>
                <a:spcPct val="100000"/>
              </a:lnSpc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Общие требования: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мультиязычности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интерфейса, в том числе форматов дат и других локальных особенностей.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персонализации – светлая и темная тема, режим цветовой слепоты.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Соответствие единству стилистической схемы, шрифтов,  иконок и досок настроения.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плавных анимаций и надежной обратной связи при взаимодействии с пользователем.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Адаптивность под различные платформы с масштабированием.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Интуитивная система навигации.</a:t>
            </a:r>
          </a:p>
        </p:txBody>
      </p:sp>
    </p:spTree>
    <p:extLst>
      <p:ext uri="{BB962C8B-B14F-4D97-AF65-F5344CB8AC3E}">
        <p14:creationId xmlns:p14="http://schemas.microsoft.com/office/powerpoint/2010/main" val="1543054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9B5A7-4427-4641-BB58-B2DE0BBC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экранным формам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2BDE5B-F857-4569-BA2D-3FD33E46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ru-RU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788173C-AFFA-4AF4-9EEF-8291ABB68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>
            <a:normAutofit/>
          </a:bodyPr>
          <a:lstStyle/>
          <a:p>
            <a:pPr marL="457200" lvl="1" indent="0" algn="just">
              <a:lnSpc>
                <a:spcPct val="100000"/>
              </a:lnSpc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Частные: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регистрации/авторизации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должна обеспечивать функционал авторизации при помощи логина и пароля, создания новых пользователей, восстановления пароля.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личного кабинета студента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должна обеспечивать функционал просмотра соответствующей информации пользователя, сведений о программе обучения, учебной группе, текущих дисциплинах и тестах о них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личного кабинета преподавателя/психолога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должна обеспечивать функционал просмотра соответствующей информации пользователя, сведения о последних завершенных тестах и тестах ожидающих проверки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625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9B5A7-4427-4641-BB58-B2DE0BBC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2BDE5B-F857-4569-BA2D-3FD33E46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788173C-AFFA-4AF4-9EEF-8291ABB68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Разработка комплексной системы, которая предназначена для обеспечения возможности учебным учреждениям более точно и эффективно оценивать знания студентов и предоставлять психологическую поддержку для студентов, включает в себя выполнение следующих целей: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академических знаний.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учебного процесса.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психологического состояния.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Улучшение образовательного процесса.</a:t>
            </a:r>
          </a:p>
        </p:txBody>
      </p:sp>
    </p:spTree>
    <p:extLst>
      <p:ext uri="{BB962C8B-B14F-4D97-AF65-F5344CB8AC3E}">
        <p14:creationId xmlns:p14="http://schemas.microsoft.com/office/powerpoint/2010/main" val="3985668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9B5A7-4427-4641-BB58-B2DE0BBC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экранным формам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2BDE5B-F857-4569-BA2D-3FD33E46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ru-RU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788173C-AFFA-4AF4-9EEF-8291ABB68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>
            <a:normAutofit/>
          </a:bodyPr>
          <a:lstStyle/>
          <a:p>
            <a:pPr marL="914400" lvl="1" indent="-457200" algn="just">
              <a:lnSpc>
                <a:spcPct val="100000"/>
              </a:lnSpc>
              <a:buFont typeface="+mj-lt"/>
              <a:buAutoNum type="arabicPeriod" startAt="4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личного кабинета модератора/администратора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должна обеспечивать функционал редактирования сведений образовательной организации (учебные группы, учебные дисциплины, учебные группы и кадровый состав)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 startAt="4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создания теста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должна обеспечивать функционал гибкой генерации вопросов различных видов, использования сведений из предыдущих тестов, а также выбора целевой группы для тестирования.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 startAt="4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прохождения теста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должна обеспечивать функционал выбора, заполнения вариантов ответа, загрузки дополнительных файлов, а также оповещений об оставшемся времени.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516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9B5A7-4427-4641-BB58-B2DE0BBC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Общесистемные требования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2BDE5B-F857-4569-BA2D-3FD33E46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ru-RU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788173C-AFFA-4AF4-9EEF-8291ABB68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>
            <a:normAutofit/>
          </a:bodyPr>
          <a:lstStyle/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горизонтального и вертикального масштабирования.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Устойчивость к высоким нагрузкам.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Кэширование данных.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Асинхронные операции и многозадачность для эффективной обработки нескольких запросов одновременно.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всех основных операционных систем: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Windows, Linux, MacOS, Android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IOS.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режима функционирования с потреблением ограниченного числа ресурсов, а также энергоэффективного режима для мобильных устройств.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814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9B5A7-4427-4641-BB58-B2DE0BBC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 потоков данных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2BDE5B-F857-4569-BA2D-3FD33E46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ru-RU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788173C-AFFA-4AF4-9EEF-8291ABB68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>
            <a:normAutofit/>
          </a:bodyPr>
          <a:lstStyle/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Валидация.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Санитизация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данных.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ошибок.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Защита от межсайтовой подделки запросов.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Шифрование данных.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кэшированием.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Логирование безопасности.</a:t>
            </a:r>
          </a:p>
        </p:txBody>
      </p:sp>
    </p:spTree>
    <p:extLst>
      <p:ext uri="{BB962C8B-B14F-4D97-AF65-F5344CB8AC3E}">
        <p14:creationId xmlns:p14="http://schemas.microsoft.com/office/powerpoint/2010/main" val="302996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9B5A7-4427-4641-BB58-B2DE0BBC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0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модели (отдельный файл)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2BDE5B-F857-4569-BA2D-3FD33E46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lang="ru-RU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360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9B5A7-4427-4641-BB58-B2DE0BBC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Кодификаторы системы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2BDE5B-F857-4569-BA2D-3FD33E46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fld>
            <a:endParaRPr lang="ru-RU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9C3A19-3382-4F16-B981-4B011F145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85" y="1814287"/>
            <a:ext cx="6125430" cy="32294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BF855C-24A8-4921-AC94-80F0DE0B3D24}"/>
              </a:ext>
            </a:extLst>
          </p:cNvPr>
          <p:cNvSpPr txBox="1"/>
          <p:nvPr/>
        </p:nvSpPr>
        <p:spPr>
          <a:xfrm>
            <a:off x="251985" y="1352622"/>
            <a:ext cx="5829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Роль пользователя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EE0F564-1AEF-4BD3-A521-FA136E06E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692" y="1814287"/>
            <a:ext cx="5363323" cy="21338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29D973-09E5-400C-B6DD-36B6C4F3EAD5}"/>
              </a:ext>
            </a:extLst>
          </p:cNvPr>
          <p:cNvSpPr txBox="1"/>
          <p:nvPr/>
        </p:nvSpPr>
        <p:spPr>
          <a:xfrm>
            <a:off x="6576692" y="1352622"/>
            <a:ext cx="5829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обучения</a:t>
            </a:r>
          </a:p>
        </p:txBody>
      </p:sp>
    </p:spTree>
    <p:extLst>
      <p:ext uri="{BB962C8B-B14F-4D97-AF65-F5344CB8AC3E}">
        <p14:creationId xmlns:p14="http://schemas.microsoft.com/office/powerpoint/2010/main" val="1401282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9B5A7-4427-4641-BB58-B2DE0BBC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Кодификаторы системы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2BDE5B-F857-4569-BA2D-3FD33E46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fld>
            <a:endParaRPr lang="ru-RU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BF855C-24A8-4921-AC94-80F0DE0B3D24}"/>
              </a:ext>
            </a:extLst>
          </p:cNvPr>
          <p:cNvSpPr txBox="1"/>
          <p:nvPr/>
        </p:nvSpPr>
        <p:spPr>
          <a:xfrm>
            <a:off x="251985" y="1352622"/>
            <a:ext cx="5829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Степень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29D973-09E5-400C-B6DD-36B6C4F3EAD5}"/>
              </a:ext>
            </a:extLst>
          </p:cNvPr>
          <p:cNvSpPr txBox="1"/>
          <p:nvPr/>
        </p:nvSpPr>
        <p:spPr>
          <a:xfrm>
            <a:off x="6576692" y="1352622"/>
            <a:ext cx="5829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Семестр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D3DD1E7-AC37-4F2D-B9C2-0144A94BE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692" y="1814287"/>
            <a:ext cx="4925112" cy="260068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43C7F9A-FB8C-4AD5-AAD5-1F4017A66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67" y="1814287"/>
            <a:ext cx="5363323" cy="160995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3DA3923-518A-46C2-BCF8-9B1E51F520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567" y="4347567"/>
            <a:ext cx="6315956" cy="16480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D17B953-ED22-475E-8027-7700B552D6E3}"/>
              </a:ext>
            </a:extLst>
          </p:cNvPr>
          <p:cNvSpPr txBox="1"/>
          <p:nvPr/>
        </p:nvSpPr>
        <p:spPr>
          <a:xfrm>
            <a:off x="264491" y="3885902"/>
            <a:ext cx="5829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результата</a:t>
            </a:r>
          </a:p>
        </p:txBody>
      </p:sp>
    </p:spTree>
    <p:extLst>
      <p:ext uri="{BB962C8B-B14F-4D97-AF65-F5344CB8AC3E}">
        <p14:creationId xmlns:p14="http://schemas.microsoft.com/office/powerpoint/2010/main" val="7368457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9B5A7-4427-4641-BB58-B2DE0BBC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Кодификаторы системы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2BDE5B-F857-4569-BA2D-3FD33E46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fld>
            <a:endParaRPr lang="ru-RU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BF855C-24A8-4921-AC94-80F0DE0B3D24}"/>
              </a:ext>
            </a:extLst>
          </p:cNvPr>
          <p:cNvSpPr txBox="1"/>
          <p:nvPr/>
        </p:nvSpPr>
        <p:spPr>
          <a:xfrm>
            <a:off x="251985" y="1352622"/>
            <a:ext cx="5829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теста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29D973-09E5-400C-B6DD-36B6C4F3EAD5}"/>
              </a:ext>
            </a:extLst>
          </p:cNvPr>
          <p:cNvSpPr txBox="1"/>
          <p:nvPr/>
        </p:nvSpPr>
        <p:spPr>
          <a:xfrm>
            <a:off x="6576692" y="1352622"/>
            <a:ext cx="5829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 контроля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3DD6FB3-1A5A-4949-9967-894B9FE48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35" y="1841346"/>
            <a:ext cx="6287377" cy="160995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81411CF-1506-498D-92AA-20BFF72A1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692" y="1841346"/>
            <a:ext cx="3791479" cy="160995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FEC40E1-12E4-403D-BD65-5FE8301AA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735" y="4376435"/>
            <a:ext cx="8154538" cy="216247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E9192D4-0C07-4D3A-A4F6-E395A4E31BCE}"/>
              </a:ext>
            </a:extLst>
          </p:cNvPr>
          <p:cNvSpPr txBox="1"/>
          <p:nvPr/>
        </p:nvSpPr>
        <p:spPr>
          <a:xfrm>
            <a:off x="251985" y="3887711"/>
            <a:ext cx="5829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Статус проверки</a:t>
            </a:r>
          </a:p>
        </p:txBody>
      </p:sp>
    </p:spTree>
    <p:extLst>
      <p:ext uri="{BB962C8B-B14F-4D97-AF65-F5344CB8AC3E}">
        <p14:creationId xmlns:p14="http://schemas.microsoft.com/office/powerpoint/2010/main" val="1626125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9B5A7-4427-4641-BB58-B2DE0BBC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базы данных (отдельный файл)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2BDE5B-F857-4569-BA2D-3FD33E46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fld>
            <a:endParaRPr lang="ru-RU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6487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9B5A7-4427-4641-BB58-B2DE0BBC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и инициализация базы данных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2BDE5B-F857-4569-BA2D-3FD33E46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fld>
            <a:endParaRPr lang="ru-RU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47950BB9-F308-4BA5-80A3-4330BCEEC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395912"/>
          </a:xfrm>
        </p:spPr>
        <p:txBody>
          <a:bodyPr>
            <a:normAutofit/>
          </a:bodyPr>
          <a:lstStyle/>
          <a:p>
            <a:pPr marL="457200" lvl="1" indent="0" algn="just">
              <a:lnSpc>
                <a:spcPct val="10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СУБД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Случайно генерируемые данные: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0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0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0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0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из открытых источников: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0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0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0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Расчетное значение размера базы данных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0.58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Гигабайт.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8B2ED9-0BF3-4A47-9E4E-A095CB83001D}"/>
              </a:ext>
            </a:extLst>
          </p:cNvPr>
          <p:cNvSpPr txBox="1"/>
          <p:nvPr/>
        </p:nvSpPr>
        <p:spPr>
          <a:xfrm>
            <a:off x="838199" y="2204244"/>
            <a:ext cx="7418033" cy="2862322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marL="800100" lvl="1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attachments</a:t>
            </a:r>
          </a:p>
          <a:p>
            <a:pPr marL="800100" lvl="1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documents </a:t>
            </a:r>
          </a:p>
          <a:p>
            <a:pPr marL="800100" lvl="1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groups </a:t>
            </a:r>
          </a:p>
          <a:p>
            <a:pPr marL="800100" lvl="1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groups_students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roles</a:t>
            </a:r>
          </a:p>
          <a:p>
            <a:pPr marL="800100" lvl="1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psychologists</a:t>
            </a:r>
          </a:p>
          <a:p>
            <a:pPr marL="800100" lvl="1" indent="-342900" algn="just">
              <a:lnSpc>
                <a:spcPct val="100000"/>
              </a:lnSpc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0000"/>
              </a:lnSpc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0000"/>
              </a:lnSpc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0000"/>
              </a:lnSpc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</a:p>
          <a:p>
            <a:pPr marL="800100" lvl="1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subjects_groups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teachers</a:t>
            </a:r>
          </a:p>
          <a:p>
            <a:pPr marL="800100" lvl="1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</a:p>
          <a:p>
            <a:pPr marL="800100" lvl="1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users_roles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B1B569-07D9-46D3-9F2B-C7CAC17030AE}"/>
              </a:ext>
            </a:extLst>
          </p:cNvPr>
          <p:cNvSpPr txBox="1"/>
          <p:nvPr/>
        </p:nvSpPr>
        <p:spPr>
          <a:xfrm>
            <a:off x="838199" y="4378275"/>
            <a:ext cx="7418033" cy="2308324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marL="800100" lvl="1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answers</a:t>
            </a:r>
          </a:p>
          <a:p>
            <a:pPr marL="800100" lvl="1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800100" lvl="1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</a:p>
          <a:p>
            <a:pPr marL="800100" lvl="1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subjects</a:t>
            </a:r>
          </a:p>
          <a:p>
            <a:pPr marL="800100" lvl="1" indent="-342900" algn="just">
              <a:lnSpc>
                <a:spcPct val="100000"/>
              </a:lnSpc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0000"/>
              </a:lnSpc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0000"/>
              </a:lnSpc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0000"/>
              </a:lnSpc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tests</a:t>
            </a:r>
          </a:p>
          <a:p>
            <a:pPr marL="800100" lvl="1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tests_questions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tests_subjects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tresults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2465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9B5A7-4427-4641-BB58-B2DE0BBC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Типовые запросы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2BDE5B-F857-4569-BA2D-3FD33E46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fld>
            <a:endParaRPr lang="ru-RU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47950BB9-F308-4BA5-80A3-4330BCEEC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>
            <a:normAutofit/>
          </a:bodyPr>
          <a:lstStyle/>
          <a:p>
            <a:pPr marL="457200" lvl="1" indent="0" algn="just">
              <a:lnSpc>
                <a:spcPct val="10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Получить количество студентов магистратуры, обучающихся в группах по заданной учебной программе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72E8314-C11C-4630-8F73-AAF957F02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61" y="2388963"/>
            <a:ext cx="6039693" cy="342947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DB83D74-AB8C-44C3-95EE-AEEC8BCC7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247" y="2388963"/>
            <a:ext cx="4629796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86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9B5A7-4427-4641-BB58-B2DE0BBC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функциональные возможности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2BDE5B-F857-4569-BA2D-3FD33E46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788173C-AFFA-4AF4-9EEF-8291ABB68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Для разрабатываемой системы в рамках поставленных задач и целей необходимо реализовать следующие функциональные возможности: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личного кабинета у каждого пользователя. 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и редактирование тестов.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Вариативность видов тестов и конкретных вопросов внутри.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опросов среди целевой группы лиц.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Автоматизированная система проверки и оценки тестовых работ.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Генерация общих и детальных отчетов о результатах проведенных тестах с гибкой настройкой фильтрации.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1056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9B5A7-4427-4641-BB58-B2DE0BBC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Типовые запросы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2BDE5B-F857-4569-BA2D-3FD33E46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fld>
            <a:endParaRPr lang="ru-RU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47950BB9-F308-4BA5-80A3-4330BCEEC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>
            <a:normAutofit/>
          </a:bodyPr>
          <a:lstStyle/>
          <a:p>
            <a:pPr marL="457200" lvl="1" indent="0" algn="just">
              <a:lnSpc>
                <a:spcPct val="10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Получить список документов заданного пользователя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BF2BFFB-B0A9-490F-8F02-42A6F177A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78" y="2012086"/>
            <a:ext cx="4277322" cy="184810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67F1383-4CDC-47CE-A2DE-B3635E708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839" y="2012086"/>
            <a:ext cx="6286401" cy="237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3418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9B5A7-4427-4641-BB58-B2DE0BBC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Типовые запросы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2BDE5B-F857-4569-BA2D-3FD33E46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fld>
            <a:endParaRPr lang="ru-RU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47950BB9-F308-4BA5-80A3-4330BCEEC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>
            <a:normAutofit/>
          </a:bodyPr>
          <a:lstStyle/>
          <a:p>
            <a:pPr marL="457200" lvl="1" indent="0" algn="just">
              <a:lnSpc>
                <a:spcPct val="10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Получить список тестов, за которые ответственен преподаватель и по которым есть непроверенные работы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8D3A4A7-007F-4CEC-8A84-3020418F3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61" y="2309729"/>
            <a:ext cx="3247916" cy="257818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35690BA-0BDC-4362-B3C0-5E6F6BA76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61" y="5067297"/>
            <a:ext cx="11097088" cy="101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29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9B5A7-4427-4641-BB58-B2DE0BBC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Типовые запросы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2BDE5B-F857-4569-BA2D-3FD33E46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fld>
            <a:endParaRPr lang="ru-RU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47950BB9-F308-4BA5-80A3-4330BCEEC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>
            <a:normAutofit/>
          </a:bodyPr>
          <a:lstStyle/>
          <a:p>
            <a:pPr marL="457200" lvl="1" indent="0" algn="just">
              <a:lnSpc>
                <a:spcPct val="10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Получить контактные данные психолога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360F663-01FA-4281-83B8-C67D9C07B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61" y="1952419"/>
            <a:ext cx="8916644" cy="295316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48488B5-8653-4EC0-96F0-351AD8430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61" y="5481489"/>
            <a:ext cx="9421540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546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9B5A7-4427-4641-BB58-B2DE0BBC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Типовые запросы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2BDE5B-F857-4569-BA2D-3FD33E46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fld>
            <a:endParaRPr lang="ru-RU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47950BB9-F308-4BA5-80A3-4330BCEEC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>
            <a:normAutofit/>
          </a:bodyPr>
          <a:lstStyle/>
          <a:p>
            <a:pPr marL="457200" lvl="1" indent="0" algn="just">
              <a:lnSpc>
                <a:spcPct val="10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Получить приложения, которые прикрепил пользователь к заданному ответу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D85B2BC-BBDA-44DB-831A-F8A3AD1F1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61" y="2210482"/>
            <a:ext cx="5753903" cy="21529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2426C65-BC96-408F-A4B3-780217AAC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103" y="2210482"/>
            <a:ext cx="5011491" cy="219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156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9B5A7-4427-4641-BB58-B2DE0BBC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811" y="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системы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2BDE5B-F857-4569-BA2D-3FD33E46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fld>
            <a:endParaRPr lang="ru-RU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65401C1-D8D4-474A-9D3B-16DB32BA9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7239"/>
            <a:ext cx="12192000" cy="462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5481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9B5A7-4427-4641-BB58-B2DE0BBC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18256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Отчеты системы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2BDE5B-F857-4569-BA2D-3FD33E46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fld>
            <a:endParaRPr lang="ru-RU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1AED911-6B17-4FBD-B29B-53E798C6A3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92"/>
          <a:stretch/>
        </p:blipFill>
        <p:spPr>
          <a:xfrm>
            <a:off x="2713301" y="1845388"/>
            <a:ext cx="6765398" cy="5012612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AAB6AC94-A17C-43C2-9637-A8FD41110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9"/>
            <a:ext cx="10515600" cy="4851400"/>
          </a:xfrm>
        </p:spPr>
        <p:txBody>
          <a:bodyPr>
            <a:normAutofit/>
          </a:bodyPr>
          <a:lstStyle/>
          <a:p>
            <a:pPr marL="457200" lvl="1" indent="0" algn="just">
              <a:lnSpc>
                <a:spcPct val="100000"/>
              </a:lnSpc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темпераментов студентов</a:t>
            </a:r>
          </a:p>
        </p:txBody>
      </p:sp>
    </p:spTree>
    <p:extLst>
      <p:ext uri="{BB962C8B-B14F-4D97-AF65-F5344CB8AC3E}">
        <p14:creationId xmlns:p14="http://schemas.microsoft.com/office/powerpoint/2010/main" val="13357810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9B5A7-4427-4641-BB58-B2DE0BBC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18256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Отчеты системы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2BDE5B-F857-4569-BA2D-3FD33E46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fld>
            <a:endParaRPr lang="ru-RU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008E15A-CB18-4779-9D86-B1775EE9D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755" y="1547142"/>
            <a:ext cx="6793612" cy="4991770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7665CF7E-94E6-48C5-BBB4-B6C052236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9"/>
            <a:ext cx="10515600" cy="4851400"/>
          </a:xfrm>
        </p:spPr>
        <p:txBody>
          <a:bodyPr>
            <a:normAutofit/>
          </a:bodyPr>
          <a:lstStyle/>
          <a:p>
            <a:pPr marL="457200" lvl="1" indent="0" algn="just">
              <a:lnSpc>
                <a:spcPct val="100000"/>
              </a:lnSpc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Мониторинг успеваемости</a:t>
            </a:r>
          </a:p>
        </p:txBody>
      </p:sp>
    </p:spTree>
    <p:extLst>
      <p:ext uri="{BB962C8B-B14F-4D97-AF65-F5344CB8AC3E}">
        <p14:creationId xmlns:p14="http://schemas.microsoft.com/office/powerpoint/2010/main" val="22797968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2BDE5B-F857-4569-BA2D-3FD33E46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37</a:t>
            </a:fld>
            <a:endParaRPr lang="ru-RU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788173C-AFFA-4AF4-9EEF-8291ABB68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>
            <a:normAutofit/>
          </a:bodyPr>
          <a:lstStyle/>
          <a:p>
            <a:pPr marL="457200" lvl="1" indent="0" algn="just">
              <a:lnSpc>
                <a:spcPct val="100000"/>
              </a:lnSpc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Мониторинг состояния системы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Prometheus + Grafana)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699706E-282C-43BB-ACB9-67692428A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819" y="1844962"/>
            <a:ext cx="10968361" cy="4476882"/>
          </a:xfrm>
          <a:prstGeom prst="rect">
            <a:avLst/>
          </a:prstGeom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397A0C72-9F84-4FFD-8638-C9DC29B84082}"/>
              </a:ext>
            </a:extLst>
          </p:cNvPr>
          <p:cNvSpPr txBox="1">
            <a:spLocks/>
          </p:cNvSpPr>
          <p:nvPr/>
        </p:nvSpPr>
        <p:spPr>
          <a:xfrm>
            <a:off x="452761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Отчеты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3828380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9B5A7-4427-4641-BB58-B2DE0BBC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Пользователи системы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2BDE5B-F857-4569-BA2D-3FD33E46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788173C-AFFA-4AF4-9EEF-8291ABB68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пользователей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Системный персонал:</a:t>
            </a:r>
          </a:p>
          <a:p>
            <a:pPr marL="1371600" lvl="2" indent="-457200">
              <a:lnSpc>
                <a:spcPct val="110000"/>
              </a:lnSpc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</a:t>
            </a:r>
          </a:p>
          <a:p>
            <a:pPr marL="1371600" lvl="2" indent="-457200">
              <a:lnSpc>
                <a:spcPct val="110000"/>
              </a:lnSpc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Модератор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Персонал университета:</a:t>
            </a:r>
          </a:p>
          <a:p>
            <a:pPr marL="1371600" lvl="2" indent="-457200">
              <a:lnSpc>
                <a:spcPct val="110000"/>
              </a:lnSpc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</a:p>
          <a:p>
            <a:pPr marL="1371600" lvl="2" indent="-457200">
              <a:lnSpc>
                <a:spcPct val="110000"/>
              </a:lnSpc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</a:t>
            </a:r>
          </a:p>
          <a:p>
            <a:pPr marL="1371600" lvl="2" indent="-457200">
              <a:lnSpc>
                <a:spcPct val="110000"/>
              </a:lnSpc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Психолог</a:t>
            </a:r>
          </a:p>
          <a:p>
            <a:pPr marL="1371600" lvl="2" indent="-457200">
              <a:lnSpc>
                <a:spcPct val="110000"/>
              </a:lnSpc>
              <a:buFont typeface="+mj-lt"/>
              <a:buAutoNum type="arabicParenR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Следует отметить, что возможны ситуации множественных ролей для одного пользователя.</a:t>
            </a:r>
          </a:p>
          <a:p>
            <a:pPr lvl="1">
              <a:lnSpc>
                <a:spcPct val="11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3161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9B5A7-4427-4641-BB58-B2DE0BBC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Сущности системы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2BDE5B-F857-4569-BA2D-3FD33E46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788173C-AFFA-4AF4-9EEF-8291ABB68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/>
          <a:lstStyle/>
          <a:p>
            <a:pPr marL="457200" lvl="1" indent="0">
              <a:lnSpc>
                <a:spcPct val="100000"/>
              </a:lnSpc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о пользователях: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пользователя – имя пользователя, логин, пароль, почта регистрации.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– ФИО, дата рождения, контактная почта, номер телефона, номер студенческого, номер личного дела.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 – ФИО, дата рождения, контактная почта, номер телефона, кафедра.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Психолог – ФИО, дата рождения, контактная почта, номер телефона, лицензия, сайт, область экспертизы.</a:t>
            </a:r>
          </a:p>
        </p:txBody>
      </p:sp>
    </p:spTree>
    <p:extLst>
      <p:ext uri="{BB962C8B-B14F-4D97-AF65-F5344CB8AC3E}">
        <p14:creationId xmlns:p14="http://schemas.microsoft.com/office/powerpoint/2010/main" val="4259072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9B5A7-4427-4641-BB58-B2DE0BBC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Сущности системы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2BDE5B-F857-4569-BA2D-3FD33E46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788173C-AFFA-4AF4-9EEF-8291ABB68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/>
          <a:lstStyle/>
          <a:p>
            <a:pPr marL="457200" lvl="1" indent="0">
              <a:lnSpc>
                <a:spcPct val="100000"/>
              </a:lnSpc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Сущности, характерные для учебного учреждения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Документы персонала – тип документа, его содержимое.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 обучения – название, код специальности, форма обучения и ученая степень.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Учебные группы – название, год, семестр, сведения о кураторе и старосте. 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Учебные дисциплины – название, форма контроля, сведения о группе и преподавателе.</a:t>
            </a:r>
          </a:p>
        </p:txBody>
      </p:sp>
    </p:spTree>
    <p:extLst>
      <p:ext uri="{BB962C8B-B14F-4D97-AF65-F5344CB8AC3E}">
        <p14:creationId xmlns:p14="http://schemas.microsoft.com/office/powerpoint/2010/main" val="513275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9B5A7-4427-4641-BB58-B2DE0BBC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Сущности системы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2BDE5B-F857-4569-BA2D-3FD33E46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788173C-AFFA-4AF4-9EEF-8291ABB68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/>
          <a:lstStyle/>
          <a:p>
            <a:pPr marL="457200" lvl="1" indent="0">
              <a:lnSpc>
                <a:spcPct val="100000"/>
              </a:lnSpc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Сущности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прохождения тестов: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Общая информация о тесте – название, тип теста, тип оценивая, сроки прохождения, продолжительность, описание, сведения об авторе.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Детальная информация по вопросам – порядковый номер вопроса, описание, тип вопроса, варианты ответа и ключи для проверки.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Сущности о прохождении тестов: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Общие результаты – информация об лице, выполнившим тест, статус проверки, о проверяющем и его комментарии.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Детальные данные по ответу на каждый вопрос.</a:t>
            </a:r>
          </a:p>
          <a:p>
            <a:pPr marL="914400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Опциональные файлы от респондентов.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002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9B5A7-4427-4641-BB58-B2DE0BBC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Сроки хранения информации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2BDE5B-F857-4569-BA2D-3FD33E46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788173C-AFFA-4AF4-9EEF-8291ABB68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/>
          <a:lstStyle/>
          <a:p>
            <a:pPr marL="457200" lvl="1" indent="0">
              <a:lnSpc>
                <a:spcPct val="100000"/>
              </a:lnSpc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учебных тестов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на протяжении периода обучения являются актуальными, после завершения обучения – архивными.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психологических тестов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на протяжении периода обучения + 5 лет являются актуальными, по окончании указанного срока – архивными.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Учебные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психологические тесты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на протяжении ведения предмета или проводимого исследования являются актуальными, после завершения – архивными.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Учетные данные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на протяжении периода работы сотрудника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учебы студента являются актуальными, после завершения – архивными.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Данные, описывающие учебное учреждение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всегда актуальные.</a:t>
            </a:r>
          </a:p>
        </p:txBody>
      </p:sp>
    </p:spTree>
    <p:extLst>
      <p:ext uri="{BB962C8B-B14F-4D97-AF65-F5344CB8AC3E}">
        <p14:creationId xmlns:p14="http://schemas.microsoft.com/office/powerpoint/2010/main" val="723978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9B5A7-4427-4641-BB58-B2DE0BBC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События, изменяющие состояние системы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2BDE5B-F857-4569-BA2D-3FD33E46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4ABF-AED2-4A22-A731-1CE0BA51E440}" type="slidenum">
              <a:rPr lang="ru-RU" sz="1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ru-RU" sz="1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788173C-AFFA-4AF4-9EEF-8291ABB68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/>
          <a:lstStyle/>
          <a:p>
            <a:pPr marL="457200" lvl="1" indent="0">
              <a:lnSpc>
                <a:spcPct val="100000"/>
              </a:lnSpc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Регулярные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контрольных мероприятий.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Наступление нового семестра.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Наступление нового учебного года.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Нерегулярные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Изменения в составе кадров.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Изменения в составе учебных групп.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тестов.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5938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1308</Words>
  <Application>Microsoft Office PowerPoint</Application>
  <PresentationFormat>Широкоэкранный</PresentationFormat>
  <Paragraphs>256</Paragraphs>
  <Slides>37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Times New Roman</vt:lpstr>
      <vt:lpstr>Тема Office</vt:lpstr>
      <vt:lpstr>НАЦИОНАЛЬНЫЙ ИССЛЕДОВАТЕЛЬСКИЙ ЯДЕРНЫЙ УНИВЕРСИТЕТ «МИФИ»   Проектирование информационных систем Система оценки знаний и психологического тестирования студентов</vt:lpstr>
      <vt:lpstr>Цели</vt:lpstr>
      <vt:lpstr>Основные функциональные возможности</vt:lpstr>
      <vt:lpstr>Пользователи системы</vt:lpstr>
      <vt:lpstr>Сущности системы</vt:lpstr>
      <vt:lpstr>Сущности системы</vt:lpstr>
      <vt:lpstr>Сущности системы</vt:lpstr>
      <vt:lpstr>Сроки хранения информации</vt:lpstr>
      <vt:lpstr>События, изменяющие состояние системы</vt:lpstr>
      <vt:lpstr>Модель жизненного цикла системы</vt:lpstr>
      <vt:lpstr>Функциональные требования</vt:lpstr>
      <vt:lpstr>Функциональные требования</vt:lpstr>
      <vt:lpstr>Функциональные требования</vt:lpstr>
      <vt:lpstr>Функциональные требования</vt:lpstr>
      <vt:lpstr>Функциональные требования</vt:lpstr>
      <vt:lpstr>Use-Case диаграммы</vt:lpstr>
      <vt:lpstr>Use-Case диаграммы</vt:lpstr>
      <vt:lpstr>Требования к экранным формам</vt:lpstr>
      <vt:lpstr>Требования к экранным формам</vt:lpstr>
      <vt:lpstr>Требования к экранным формам</vt:lpstr>
      <vt:lpstr>Общесистемные требования</vt:lpstr>
      <vt:lpstr>Контроль потоков данных</vt:lpstr>
      <vt:lpstr>ER-диаграмма модели (отдельный файл)</vt:lpstr>
      <vt:lpstr>Кодификаторы системы</vt:lpstr>
      <vt:lpstr>Кодификаторы системы</vt:lpstr>
      <vt:lpstr>Кодификаторы системы</vt:lpstr>
      <vt:lpstr>Диаграмма базы данных (отдельный файл)</vt:lpstr>
      <vt:lpstr>Создание и инициализация базы данных</vt:lpstr>
      <vt:lpstr>Типовые запросы</vt:lpstr>
      <vt:lpstr>Типовые запросы</vt:lpstr>
      <vt:lpstr>Типовые запросы</vt:lpstr>
      <vt:lpstr>Типовые запросы</vt:lpstr>
      <vt:lpstr>Типовые запросы</vt:lpstr>
      <vt:lpstr>Архитектура системы</vt:lpstr>
      <vt:lpstr>Отчеты системы</vt:lpstr>
      <vt:lpstr>Отчеты системы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МОСКОВСКИЙ ГОСУДАРСТВЕННЫЙ ТЕХНИЧЕСКИЙ УНИВЕРСИТЕТ ИМЕНИ Н.Э. БАУМАНА (НАЦИОНАЛЬНЫЙ ИССЛЕДОВАТЕЛЬСКИЙ УНИВЕРСИТЕТ)   Научно-исследовательская работа «Классификация известных методов устранения помех на изображениях»</dc:title>
  <dc:creator>Владислав Леонов</dc:creator>
  <cp:lastModifiedBy>Владислав Леонов</cp:lastModifiedBy>
  <cp:revision>127</cp:revision>
  <dcterms:created xsi:type="dcterms:W3CDTF">2022-12-20T05:56:42Z</dcterms:created>
  <dcterms:modified xsi:type="dcterms:W3CDTF">2023-12-27T08:42:25Z</dcterms:modified>
</cp:coreProperties>
</file>