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9" r:id="rId4"/>
    <p:sldId id="290" r:id="rId5"/>
    <p:sldId id="294" r:id="rId6"/>
    <p:sldId id="295" r:id="rId7"/>
    <p:sldId id="267" r:id="rId8"/>
    <p:sldId id="306" r:id="rId9"/>
    <p:sldId id="307" r:id="rId10"/>
    <p:sldId id="301" r:id="rId11"/>
    <p:sldId id="302" r:id="rId12"/>
    <p:sldId id="304" r:id="rId13"/>
    <p:sldId id="303" r:id="rId14"/>
    <p:sldId id="30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69C"/>
    <a:srgbClr val="595764"/>
    <a:srgbClr val="A38787"/>
    <a:srgbClr val="F5F4EF"/>
    <a:srgbClr val="78603A"/>
    <a:srgbClr val="C3A679"/>
    <a:srgbClr val="B8AB98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-750" y="-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53D865-768E-4951-8A40-81052902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A41CC2-75E6-4D44-8E9A-46BFE71E4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29273E8-0F05-4AC2-8488-B68D2C07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650E259-8995-430D-98A5-3E651F34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3DA74B-9A54-4429-A428-23721AF9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600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A4C548-1659-4796-B11C-2B41A13D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31AE7BE-3480-4B74-9E96-0F47FBAA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44AB77-3711-4309-80BF-B49C0309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16894E8-F6EA-4A40-BC22-1D1FE03A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4493A31-630D-4DDB-8C0B-F617ADE2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848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2BBFB67-7C24-4E8D-895F-C56DA27DB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C5E114B-2699-4178-B183-24906DA4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0B15787-E0C9-4E2D-919E-B02ABAB3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0A2113-D4CE-4D86-8F64-4782F2DB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7C673A0-E399-44FC-8F3B-8AA2EB7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012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92555C-7BCE-4FE2-8E5A-5A3DAEDF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C82C8A1-1F8F-4D94-9276-AE06241B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EE1578-0287-4609-BFF0-20FF1340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B1710F-FC4B-41AE-AE10-520ED7D0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4AA0F0-F1B7-4FC8-A79B-86808030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17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09A9B1-63EA-4A96-84BA-5C1F61C3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F9D2752-B5B1-49D5-893B-B9A274CF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39F3DB9-B4E0-4624-B264-DC4AD698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F0C7620-A1C1-4643-9926-CBF666AA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97F35A-3D98-40B5-B89A-ED428D90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282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51149F-D56F-4228-8923-9480780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2AD303-0E1D-428F-89FA-DBB236413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765C3F-FE51-467F-AB47-F26A5D2D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56DB3CF-466A-446B-A1EC-031F6FBC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32CE4D3-CBFF-4433-9879-6A596B89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F5761A8-67B6-4266-BA23-4B8D526A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647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959973-1090-44E7-A2DB-DCC2E9AD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C8AB3AD-ACFB-4EE7-BDE8-468364AB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60B0872-64C1-4A76-B70F-1A051896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C64E8A6-3900-41FB-BD0E-C7F443E2D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818976C-5177-4619-890A-3D994DE5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B1952CF-F344-476D-B45C-839E08BE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B3963AF-8221-4261-8B71-9FE5CDEE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7C2BE3A-152A-4A49-B834-296DB7A3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08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FB2DABF-CED2-4BED-94D9-B599C10F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07CF6B8-7354-47F9-BDB3-BAE6A363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0671992-F72F-40FC-B2F9-2E1DF685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651525-728E-4E4E-B07C-0E87961D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559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617BA1D-17E0-43E5-8E56-76646A7F0365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9AAC1F4-4707-45A6-A862-2972EAAC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6460A49-370B-4D04-9861-316D66B2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0F17242-7E92-4992-A3D9-CB60AB49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736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237B56-C320-48F7-9B01-CEFC34E9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8411E8A-2BBF-43F7-B709-FFC3FD3B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3268042-FE5D-4460-B5E1-A3B18BFE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3706C3B-7B5D-4B7F-8151-2C79EF00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E6FFCE1-3471-44C8-A5D4-A74A593F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0CBC0A5-50BB-459F-A070-B4BFF6A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90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F4FEB9-89BE-496F-A7FB-7A214EE0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A9334A5-1B16-4F4F-9891-0F1E29CFA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B75E735-D47C-499B-AE66-A2D0C2C1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9FA0903-5F86-40EF-8038-DD271BE9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926C45-D9D3-4C40-A456-F60B6837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442EE7-9B74-491C-B489-6C99B2CF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2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42BC7C9-108A-4563-8F29-A29A4FC0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9276468-3A18-46C6-845E-F3761DC2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422B45-44B4-485C-AB2D-78E74C54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3DDA-DC34-4860-B6CC-009B3C1518B9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7700C2-4C83-400B-84DE-4121EA81A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A534A7-B4B7-4764-87F6-DBFFF3234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4453-8C27-4611-AD1E-591E597E3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59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타이틀 사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76080C8-691F-4BE6-A7D8-1E76EB8645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7C008A-A3BF-4CAD-A396-F175C63137CE}"/>
              </a:ext>
            </a:extLst>
          </p:cNvPr>
          <p:cNvSpPr txBox="1"/>
          <p:nvPr/>
        </p:nvSpPr>
        <p:spPr>
          <a:xfrm>
            <a:off x="2802363" y="383162"/>
            <a:ext cx="6481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 smtClean="0">
                <a:solidFill>
                  <a:schemeClr val="bg1"/>
                </a:solidFill>
                <a:latin typeface="+mj-ea"/>
                <a:ea typeface="+mj-ea"/>
              </a:rPr>
              <a:t>데이터 분석을 통한</a:t>
            </a:r>
            <a:endParaRPr lang="en-US" altLang="ko-KR" sz="5400" spc="-3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5400" spc="-300" dirty="0" smtClean="0">
                <a:solidFill>
                  <a:schemeClr val="bg1"/>
                </a:solidFill>
                <a:latin typeface="+mj-ea"/>
                <a:ea typeface="+mj-ea"/>
              </a:rPr>
              <a:t>브이로그 트랜드 분석</a:t>
            </a:r>
            <a:endParaRPr lang="ko-KR" altLang="en-US" sz="54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5B293E3F-F620-4430-9746-F8B530B855F5}"/>
              </a:ext>
            </a:extLst>
          </p:cNvPr>
          <p:cNvCxnSpPr/>
          <p:nvPr/>
        </p:nvCxnSpPr>
        <p:spPr>
          <a:xfrm>
            <a:off x="2912165" y="2435088"/>
            <a:ext cx="1143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0C1B59CF-526A-421C-BC0E-CA8BE15A16EC}"/>
              </a:ext>
            </a:extLst>
          </p:cNvPr>
          <p:cNvCxnSpPr/>
          <p:nvPr/>
        </p:nvCxnSpPr>
        <p:spPr>
          <a:xfrm>
            <a:off x="8125608" y="4416288"/>
            <a:ext cx="1143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303DC4-69F1-4527-ACFC-FA1174D9295B}"/>
              </a:ext>
            </a:extLst>
          </p:cNvPr>
          <p:cNvSpPr txBox="1"/>
          <p:nvPr/>
        </p:nvSpPr>
        <p:spPr>
          <a:xfrm>
            <a:off x="10426057" y="516172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조장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차호한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1303DC4-69F1-4527-ACFC-FA1174D9295B}"/>
              </a:ext>
            </a:extLst>
          </p:cNvPr>
          <p:cNvSpPr txBox="1"/>
          <p:nvPr/>
        </p:nvSpPr>
        <p:spPr>
          <a:xfrm>
            <a:off x="10490327" y="5579165"/>
            <a:ext cx="1460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조원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박정섭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김현수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서강식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이원석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314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카테고리5(광고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3472" y="596348"/>
            <a:ext cx="3198528" cy="2650435"/>
          </a:xfrm>
          <a:prstGeom prst="rect">
            <a:avLst/>
          </a:prstGeom>
        </p:spPr>
      </p:pic>
      <p:pic>
        <p:nvPicPr>
          <p:cNvPr id="46" name="그림 45" descr="카테고리4(스타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8855" y="2676938"/>
            <a:ext cx="2928730" cy="2478157"/>
          </a:xfrm>
          <a:prstGeom prst="rect">
            <a:avLst/>
          </a:prstGeom>
        </p:spPr>
      </p:pic>
      <p:pic>
        <p:nvPicPr>
          <p:cNvPr id="45" name="그림 44" descr="카테고리2(가족,쇼핑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9861" y="2822406"/>
            <a:ext cx="2930987" cy="2690498"/>
          </a:xfrm>
          <a:prstGeom prst="rect">
            <a:avLst/>
          </a:prstGeom>
        </p:spPr>
      </p:pic>
      <p:pic>
        <p:nvPicPr>
          <p:cNvPr id="44" name="그림 43" descr="카테고리3(여행,카페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1377" y="649357"/>
            <a:ext cx="3028105" cy="2729947"/>
          </a:xfrm>
          <a:prstGeom prst="rect">
            <a:avLst/>
          </a:prstGeom>
        </p:spPr>
      </p:pic>
      <p:pic>
        <p:nvPicPr>
          <p:cNvPr id="36" name="그림 35" descr="카테고리1(먹방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782" y="609599"/>
            <a:ext cx="2963241" cy="267693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182EE86-6139-45ED-B2BE-FD9D01DF4676}"/>
              </a:ext>
            </a:extLst>
          </p:cNvPr>
          <p:cNvCxnSpPr/>
          <p:nvPr/>
        </p:nvCxnSpPr>
        <p:spPr>
          <a:xfrm>
            <a:off x="790465" y="5242737"/>
            <a:ext cx="10795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4EECCCF-E833-409C-ADEC-C71FB55E93A5}"/>
              </a:ext>
            </a:extLst>
          </p:cNvPr>
          <p:cNvSpPr txBox="1"/>
          <p:nvPr/>
        </p:nvSpPr>
        <p:spPr>
          <a:xfrm>
            <a:off x="1030015" y="5705772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 </a:t>
            </a:r>
            <a:r>
              <a:rPr lang="en-US" altLang="ko-KR" b="1" dirty="0" smtClean="0"/>
              <a:t>1</a:t>
            </a:r>
          </a:p>
          <a:p>
            <a:pPr algn="ctr"/>
            <a:r>
              <a:rPr lang="ko-KR" altLang="en-US" b="1" dirty="0" smtClean="0"/>
              <a:t>먹방</a:t>
            </a:r>
            <a:endParaRPr lang="ko-KR" altLang="en-US" b="1" dirty="0"/>
          </a:p>
        </p:txBody>
      </p:sp>
      <p:sp>
        <p:nvSpPr>
          <p:cNvPr id="13" name="눈물 방울 12">
            <a:extLst>
              <a:ext uri="{FF2B5EF4-FFF2-40B4-BE49-F238E27FC236}">
                <a16:creationId xmlns="" xmlns:a16="http://schemas.microsoft.com/office/drawing/2014/main" id="{A24139A4-6135-4F3A-9C36-3D37E00B1362}"/>
              </a:ext>
            </a:extLst>
          </p:cNvPr>
          <p:cNvSpPr/>
          <p:nvPr/>
        </p:nvSpPr>
        <p:spPr>
          <a:xfrm rot="8217753">
            <a:off x="1636300" y="4996277"/>
            <a:ext cx="374929" cy="374929"/>
          </a:xfrm>
          <a:prstGeom prst="teardrop">
            <a:avLst>
              <a:gd name="adj" fmla="val 1598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72C052-0712-499E-AEBB-42F167F13C27}"/>
              </a:ext>
            </a:extLst>
          </p:cNvPr>
          <p:cNvSpPr txBox="1"/>
          <p:nvPr/>
        </p:nvSpPr>
        <p:spPr>
          <a:xfrm>
            <a:off x="3167227" y="5705771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r>
              <a:rPr lang="en-US" altLang="ko-KR" b="1" dirty="0" smtClean="0"/>
              <a:t>2</a:t>
            </a:r>
          </a:p>
          <a:p>
            <a:pPr algn="ctr"/>
            <a:r>
              <a:rPr lang="ko-KR" altLang="en-US" b="1" dirty="0" smtClean="0"/>
              <a:t>가족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쇼핑</a:t>
            </a:r>
            <a:endParaRPr lang="ko-KR" altLang="en-US" b="1" dirty="0"/>
          </a:p>
        </p:txBody>
      </p:sp>
      <p:sp>
        <p:nvSpPr>
          <p:cNvPr id="16" name="눈물 방울 15">
            <a:extLst>
              <a:ext uri="{FF2B5EF4-FFF2-40B4-BE49-F238E27FC236}">
                <a16:creationId xmlns="" xmlns:a16="http://schemas.microsoft.com/office/drawing/2014/main" id="{2240B2D8-1E2B-46FE-873F-C5324B92D915}"/>
              </a:ext>
            </a:extLst>
          </p:cNvPr>
          <p:cNvSpPr/>
          <p:nvPr/>
        </p:nvSpPr>
        <p:spPr>
          <a:xfrm rot="8239033">
            <a:off x="3776688" y="4996276"/>
            <a:ext cx="374929" cy="374929"/>
          </a:xfrm>
          <a:prstGeom prst="teardrop">
            <a:avLst>
              <a:gd name="adj" fmla="val 1598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66D0FB6-691E-467D-9145-BB3B46C0A65B}"/>
              </a:ext>
            </a:extLst>
          </p:cNvPr>
          <p:cNvSpPr txBox="1"/>
          <p:nvPr/>
        </p:nvSpPr>
        <p:spPr>
          <a:xfrm>
            <a:off x="5304439" y="5705771"/>
            <a:ext cx="158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r>
              <a:rPr lang="en-US" altLang="ko-KR" b="1" dirty="0" smtClean="0"/>
              <a:t>3</a:t>
            </a:r>
          </a:p>
          <a:p>
            <a:pPr algn="ctr"/>
            <a:r>
              <a:rPr lang="ko-KR" altLang="en-US" b="1" dirty="0" smtClean="0"/>
              <a:t>여행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카페</a:t>
            </a:r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  <p:sp>
        <p:nvSpPr>
          <p:cNvPr id="19" name="눈물 방울 18">
            <a:extLst>
              <a:ext uri="{FF2B5EF4-FFF2-40B4-BE49-F238E27FC236}">
                <a16:creationId xmlns="" xmlns:a16="http://schemas.microsoft.com/office/drawing/2014/main" id="{573A3E11-874C-48B1-ADFB-DF9F326F604A}"/>
              </a:ext>
            </a:extLst>
          </p:cNvPr>
          <p:cNvSpPr/>
          <p:nvPr/>
        </p:nvSpPr>
        <p:spPr>
          <a:xfrm rot="8116556">
            <a:off x="5917076" y="4996276"/>
            <a:ext cx="374929" cy="374929"/>
          </a:xfrm>
          <a:prstGeom prst="teardrop">
            <a:avLst>
              <a:gd name="adj" fmla="val 1598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49A24F9-8066-428F-86C0-71EE5117C0A1}"/>
              </a:ext>
            </a:extLst>
          </p:cNvPr>
          <p:cNvSpPr txBox="1"/>
          <p:nvPr/>
        </p:nvSpPr>
        <p:spPr>
          <a:xfrm>
            <a:off x="7441651" y="5705771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r>
              <a:rPr lang="en-US" altLang="ko-KR" b="1" dirty="0" smtClean="0"/>
              <a:t>4</a:t>
            </a:r>
          </a:p>
          <a:p>
            <a:pPr algn="ctr"/>
            <a:r>
              <a:rPr lang="ko-KR" altLang="en-US" b="1" dirty="0" smtClean="0"/>
              <a:t>스타</a:t>
            </a:r>
            <a:endParaRPr lang="ko-KR" altLang="en-US" b="1" dirty="0"/>
          </a:p>
        </p:txBody>
      </p:sp>
      <p:sp>
        <p:nvSpPr>
          <p:cNvPr id="22" name="눈물 방울 21">
            <a:extLst>
              <a:ext uri="{FF2B5EF4-FFF2-40B4-BE49-F238E27FC236}">
                <a16:creationId xmlns="" xmlns:a16="http://schemas.microsoft.com/office/drawing/2014/main" id="{1F46A0CE-C209-4EF6-BC5A-79C4B63D98C2}"/>
              </a:ext>
            </a:extLst>
          </p:cNvPr>
          <p:cNvSpPr/>
          <p:nvPr/>
        </p:nvSpPr>
        <p:spPr>
          <a:xfrm rot="8022671">
            <a:off x="8057464" y="4996276"/>
            <a:ext cx="374929" cy="374929"/>
          </a:xfrm>
          <a:prstGeom prst="teardrop">
            <a:avLst>
              <a:gd name="adj" fmla="val 1598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86540A0-68A2-4442-8C4B-E84D18AF31C1}"/>
              </a:ext>
            </a:extLst>
          </p:cNvPr>
          <p:cNvSpPr txBox="1"/>
          <p:nvPr/>
        </p:nvSpPr>
        <p:spPr>
          <a:xfrm>
            <a:off x="9578865" y="5705771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r>
              <a:rPr lang="en-US" altLang="ko-KR" b="1" dirty="0" smtClean="0"/>
              <a:t>5</a:t>
            </a:r>
          </a:p>
          <a:p>
            <a:pPr algn="ctr"/>
            <a:r>
              <a:rPr lang="ko-KR" altLang="en-US" b="1" dirty="0" smtClean="0"/>
              <a:t>광고</a:t>
            </a:r>
            <a:endParaRPr lang="ko-KR" altLang="en-US" b="1" dirty="0"/>
          </a:p>
        </p:txBody>
      </p:sp>
      <p:sp>
        <p:nvSpPr>
          <p:cNvPr id="25" name="눈물 방울 24">
            <a:extLst>
              <a:ext uri="{FF2B5EF4-FFF2-40B4-BE49-F238E27FC236}">
                <a16:creationId xmlns="" xmlns:a16="http://schemas.microsoft.com/office/drawing/2014/main" id="{04093FBB-09B5-4827-A89F-7CE5C270E96E}"/>
              </a:ext>
            </a:extLst>
          </p:cNvPr>
          <p:cNvSpPr/>
          <p:nvPr/>
        </p:nvSpPr>
        <p:spPr>
          <a:xfrm rot="8230320">
            <a:off x="10197854" y="4996276"/>
            <a:ext cx="374929" cy="374929"/>
          </a:xfrm>
          <a:prstGeom prst="teardrop">
            <a:avLst>
              <a:gd name="adj" fmla="val 1598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485B0D91-B130-4300-ADEC-8DE609396153}"/>
              </a:ext>
            </a:extLst>
          </p:cNvPr>
          <p:cNvCxnSpPr/>
          <p:nvPr/>
        </p:nvCxnSpPr>
        <p:spPr>
          <a:xfrm>
            <a:off x="177800" y="6705600"/>
            <a:ext cx="119761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4839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카테고리 별 키워드 클라우드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Part 3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66D0FB6-691E-467D-9145-BB3B46C0A65B}"/>
              </a:ext>
            </a:extLst>
          </p:cNvPr>
          <p:cNvSpPr txBox="1"/>
          <p:nvPr/>
        </p:nvSpPr>
        <p:spPr>
          <a:xfrm>
            <a:off x="5112281" y="287643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A72C052-0712-499E-AEBB-42F167F13C27}"/>
              </a:ext>
            </a:extLst>
          </p:cNvPr>
          <p:cNvSpPr txBox="1"/>
          <p:nvPr/>
        </p:nvSpPr>
        <p:spPr>
          <a:xfrm>
            <a:off x="2935313" y="2942693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4EECCCF-E833-409C-ADEC-C71FB55E93A5}"/>
              </a:ext>
            </a:extLst>
          </p:cNvPr>
          <p:cNvSpPr txBox="1"/>
          <p:nvPr/>
        </p:nvSpPr>
        <p:spPr>
          <a:xfrm>
            <a:off x="784850" y="291619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 </a:t>
            </a:r>
            <a:r>
              <a:rPr lang="en-US" altLang="ko-KR" b="1" dirty="0" smtClean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49A24F9-8066-428F-86C0-71EE5117C0A1}"/>
              </a:ext>
            </a:extLst>
          </p:cNvPr>
          <p:cNvSpPr txBox="1"/>
          <p:nvPr/>
        </p:nvSpPr>
        <p:spPr>
          <a:xfrm>
            <a:off x="7488032" y="2876433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6540A0-68A2-4442-8C4B-E84D18AF31C1}"/>
              </a:ext>
            </a:extLst>
          </p:cNvPr>
          <p:cNvSpPr txBox="1"/>
          <p:nvPr/>
        </p:nvSpPr>
        <p:spPr>
          <a:xfrm>
            <a:off x="10009560" y="2796919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r>
              <a:rPr lang="en-US" altLang="ko-KR" b="1" dirty="0" smtClean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022541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카테고리2(가족,쇼핑)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4625" y="1215896"/>
            <a:ext cx="4783337" cy="2852521"/>
          </a:xfrm>
          <a:prstGeom prst="rect">
            <a:avLst/>
          </a:prstGeom>
        </p:spPr>
      </p:pic>
      <p:pic>
        <p:nvPicPr>
          <p:cNvPr id="11" name="그림 10" descr="카테고리1(먹방)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408" y="1279131"/>
            <a:ext cx="4685408" cy="289530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4378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카테고리 별 </a:t>
            </a:r>
            <a:r>
              <a:rPr lang="en-US" altLang="ko-KR" sz="3200" spc="-300" dirty="0" smtClean="0">
                <a:solidFill>
                  <a:schemeClr val="accent6">
                    <a:lumMod val="75000"/>
                  </a:schemeClr>
                </a:solidFill>
              </a:rPr>
              <a:t>TOP 20</a:t>
            </a:r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의 단어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Part </a:t>
            </a:r>
            <a:r>
              <a:rPr lang="en-US" altLang="ko-KR" sz="1400" dirty="0" smtClean="0">
                <a:latin typeface="+mj-ea"/>
                <a:ea typeface="+mj-ea"/>
              </a:rPr>
              <a:t>3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식다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0798" y="4306013"/>
            <a:ext cx="3791479" cy="1638529"/>
          </a:xfrm>
          <a:prstGeom prst="rect">
            <a:avLst/>
          </a:prstGeom>
        </p:spPr>
      </p:pic>
      <p:pic>
        <p:nvPicPr>
          <p:cNvPr id="16" name="그림 15" descr="카테고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560" y="4239986"/>
            <a:ext cx="4150683" cy="15644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8199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카테고리4(스타)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2438" y="1457736"/>
            <a:ext cx="4878171" cy="2875725"/>
          </a:xfrm>
          <a:prstGeom prst="rect">
            <a:avLst/>
          </a:prstGeom>
        </p:spPr>
      </p:pic>
      <p:pic>
        <p:nvPicPr>
          <p:cNvPr id="8" name="그림 7" descr="카테고리3(여행,카페)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923" y="1444488"/>
            <a:ext cx="4293704" cy="279620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4378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카테고리 별 </a:t>
            </a:r>
            <a:r>
              <a:rPr lang="en-US" altLang="ko-KR" sz="3200" spc="-300" dirty="0" smtClean="0">
                <a:solidFill>
                  <a:schemeClr val="accent6">
                    <a:lumMod val="75000"/>
                  </a:schemeClr>
                </a:solidFill>
              </a:rPr>
              <a:t>TOP 20</a:t>
            </a:r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의 단어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Part </a:t>
            </a:r>
            <a:r>
              <a:rPr lang="en-US" altLang="ko-KR" sz="1400" dirty="0" smtClean="0">
                <a:latin typeface="+mj-ea"/>
                <a:ea typeface="+mj-ea"/>
              </a:rPr>
              <a:t>3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3번 카테고리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776" y="4519128"/>
            <a:ext cx="3801006" cy="1000265"/>
          </a:xfrm>
          <a:prstGeom prst="rect">
            <a:avLst/>
          </a:prstGeom>
        </p:spPr>
      </p:pic>
      <p:pic>
        <p:nvPicPr>
          <p:cNvPr id="18" name="그림 17" descr="카테고리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69748" y="4508989"/>
            <a:ext cx="4421103" cy="914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8199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422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인사이트 </a:t>
            </a:r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도출  및  피드백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Part </a:t>
            </a:r>
            <a:r>
              <a:rPr lang="en-US" altLang="ko-KR" sz="1400" dirty="0" smtClean="0">
                <a:latin typeface="+mj-ea"/>
                <a:ea typeface="+mj-ea"/>
              </a:rPr>
              <a:t>4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330" y="1232452"/>
            <a:ext cx="113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브이로그 영상들의 업로드가 </a:t>
            </a:r>
            <a:r>
              <a:rPr lang="en-US" altLang="ko-KR" dirty="0" smtClean="0"/>
              <a:t>22</a:t>
            </a:r>
            <a:r>
              <a:rPr lang="ko-KR" altLang="en-US" dirty="0" smtClean="0"/>
              <a:t>년 상반기에 들어선 이후로 증가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가족</a:t>
            </a:r>
            <a:r>
              <a:rPr lang="en-US" altLang="ko-KR" dirty="0" smtClean="0"/>
              <a:t>/</a:t>
            </a:r>
            <a:r>
              <a:rPr lang="ko-KR" altLang="en-US" dirty="0" smtClean="0"/>
              <a:t>쇼핑 브이로그 영상들이 가장 많은 시청자들의 호응을 이끌어냄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먹방을 제외한 대부분의 브이로그는 주말</a:t>
            </a:r>
            <a:r>
              <a:rPr lang="en-US" altLang="ko-KR" dirty="0" smtClean="0"/>
              <a:t>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~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업로드 하는 것이 효과적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먹방 브이로그의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시청자 본인의 다이어트 경험 및 식단과 비교</a:t>
            </a:r>
            <a:endParaRPr lang="en-US" altLang="ko-KR" dirty="0" smtClean="0"/>
          </a:p>
          <a:p>
            <a:r>
              <a:rPr lang="ko-KR" altLang="en-US" dirty="0" smtClean="0"/>
              <a:t>가족</a:t>
            </a:r>
            <a:r>
              <a:rPr lang="en-US" altLang="ko-KR" dirty="0" smtClean="0"/>
              <a:t>/</a:t>
            </a:r>
            <a:r>
              <a:rPr lang="ko-KR" altLang="en-US" dirty="0" smtClean="0"/>
              <a:t>쇼핑 브이로그의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서로간의 건강을 배려하는 모습이 다수</a:t>
            </a:r>
            <a:endParaRPr lang="en-US" altLang="ko-KR" dirty="0" smtClean="0"/>
          </a:p>
          <a:p>
            <a:r>
              <a:rPr lang="ko-KR" altLang="en-US" dirty="0" smtClean="0"/>
              <a:t>여행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카페 브이로그의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시청자들이 촬영장소 및 영상에 대한 만족감을 표현</a:t>
            </a:r>
            <a:endParaRPr lang="en-US" altLang="ko-KR" dirty="0" smtClean="0"/>
          </a:p>
          <a:p>
            <a:r>
              <a:rPr lang="ko-KR" altLang="en-US" dirty="0" smtClean="0"/>
              <a:t>스타 브이로그의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연예인에 기존 관심이 있던 시청자들이 알고리즘을 통해 유입</a:t>
            </a:r>
            <a:endParaRPr lang="en-US" altLang="ko-KR" dirty="0" smtClean="0"/>
          </a:p>
          <a:p>
            <a:r>
              <a:rPr lang="ko-KR" altLang="en-US" dirty="0" smtClean="0"/>
              <a:t>광고 브이로그의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광고 제품 및 홍보 유투버에 대한 직접적 언급에 편중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브이로그 댓글중 상당수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외국인 댓글이 보였던 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필요할 경우 </a:t>
            </a:r>
            <a:r>
              <a:rPr lang="en-US" altLang="ko-KR" dirty="0" smtClean="0"/>
              <a:t>google trans </a:t>
            </a:r>
            <a:r>
              <a:rPr lang="ko-KR" altLang="en-US" dirty="0" smtClean="0"/>
              <a:t>라이브러리를 활용하여 추가적으로 외국어 댓글 또한 번역하여 분석에 활용 가능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조회수관련 분석의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기간에 따라 조회수가 증가하기는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업로드 직후에 조회수 상승이 집중되는 만큼</a:t>
            </a:r>
            <a:endParaRPr lang="en-US" altLang="ko-KR" dirty="0" smtClean="0"/>
          </a:p>
          <a:p>
            <a:r>
              <a:rPr lang="ko-KR" altLang="en-US" dirty="0" smtClean="0"/>
              <a:t>해당 가중치를 어떻게 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해석 하느냐에 따라 보다 깊이있는 분석도출이 가능할 것으로 예상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8199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687B74-2605-48A3-AC1E-943E20765DA6}"/>
              </a:ext>
            </a:extLst>
          </p:cNvPr>
          <p:cNvSpPr txBox="1"/>
          <p:nvPr/>
        </p:nvSpPr>
        <p:spPr>
          <a:xfrm>
            <a:off x="1126435" y="384313"/>
            <a:ext cx="1293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smtClean="0">
                <a:solidFill>
                  <a:schemeClr val="accent6">
                    <a:lumMod val="75000"/>
                  </a:schemeClr>
                </a:solidFill>
              </a:rPr>
              <a:t>기여도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872FD700-FFD8-4D14-8EA4-CD34B9B79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8060166"/>
              </p:ext>
            </p:extLst>
          </p:nvPr>
        </p:nvGraphicFramePr>
        <p:xfrm>
          <a:off x="907848" y="1995750"/>
          <a:ext cx="10618460" cy="2150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36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3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36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3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3692"/>
              </a:tblGrid>
              <a:tr h="72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 smtClean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차호한</a:t>
                      </a:r>
                      <a:endParaRPr lang="ko-KR" altLang="en-US" sz="21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 smtClean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김현수</a:t>
                      </a:r>
                      <a:endParaRPr lang="ko-KR" altLang="en-US" sz="21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 smtClean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박정섭</a:t>
                      </a:r>
                      <a:endParaRPr lang="ko-KR" altLang="en-US" sz="21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 smtClean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서강식</a:t>
                      </a:r>
                      <a:endParaRPr lang="ko-KR" altLang="en-US" sz="21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 smtClean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이원석</a:t>
                      </a:r>
                      <a:endParaRPr lang="ko-KR" altLang="en-US" sz="21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데이터 분석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코드 종합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발표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데이터 수집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PPT 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보고서 작성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117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A38C139A-698D-4652-8B97-C082B92CED42}"/>
              </a:ext>
            </a:extLst>
          </p:cNvPr>
          <p:cNvCxnSpPr/>
          <p:nvPr/>
        </p:nvCxnSpPr>
        <p:spPr>
          <a:xfrm>
            <a:off x="566530" y="1103243"/>
            <a:ext cx="5529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788CD84-8445-4698-8CD3-8CAC4BC993AB}"/>
              </a:ext>
            </a:extLst>
          </p:cNvPr>
          <p:cNvSpPr txBox="1"/>
          <p:nvPr/>
        </p:nvSpPr>
        <p:spPr>
          <a:xfrm>
            <a:off x="1446899" y="602109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 table of contents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438740-38A1-4898-A390-55636205E73A}"/>
              </a:ext>
            </a:extLst>
          </p:cNvPr>
          <p:cNvSpPr txBox="1"/>
          <p:nvPr/>
        </p:nvSpPr>
        <p:spPr>
          <a:xfrm>
            <a:off x="566530" y="417443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48FA808-45AF-47F6-9B30-8F1B8146882C}"/>
              </a:ext>
            </a:extLst>
          </p:cNvPr>
          <p:cNvGrpSpPr/>
          <p:nvPr/>
        </p:nvGrpSpPr>
        <p:grpSpPr>
          <a:xfrm>
            <a:off x="1510377" y="1914099"/>
            <a:ext cx="1333735" cy="584775"/>
            <a:chOff x="1510377" y="1751518"/>
            <a:chExt cx="1333735" cy="584775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07F7DB7-79B9-4987-8F55-379D5547B478}"/>
                </a:ext>
              </a:extLst>
            </p:cNvPr>
            <p:cNvSpPr txBox="1"/>
            <p:nvPr/>
          </p:nvSpPr>
          <p:spPr>
            <a:xfrm>
              <a:off x="1510377" y="1751518"/>
              <a:ext cx="338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1</a:t>
              </a:r>
              <a:endParaRPr lang="ko-KR" altLang="en-US" sz="3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9F5C21D-976C-4653-BCB7-70596B8E30BC}"/>
                </a:ext>
              </a:extLst>
            </p:cNvPr>
            <p:cNvSpPr txBox="1"/>
            <p:nvPr/>
          </p:nvSpPr>
          <p:spPr>
            <a:xfrm>
              <a:off x="2184957" y="1837155"/>
              <a:ext cx="659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/>
                <a:t>개요</a:t>
              </a:r>
              <a:endParaRPr lang="ko-KR" altLang="en-US" sz="2000" spc="-15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B528981-241A-46D4-90EC-901B9761ED87}"/>
              </a:ext>
            </a:extLst>
          </p:cNvPr>
          <p:cNvGrpSpPr/>
          <p:nvPr/>
        </p:nvGrpSpPr>
        <p:grpSpPr>
          <a:xfrm>
            <a:off x="1446899" y="3053587"/>
            <a:ext cx="2153830" cy="584775"/>
            <a:chOff x="1446899" y="1751518"/>
            <a:chExt cx="2153830" cy="584775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3EF3973-BCB7-4E04-8B28-DF33BC1E9DE0}"/>
                </a:ext>
              </a:extLst>
            </p:cNvPr>
            <p:cNvSpPr txBox="1"/>
            <p:nvPr/>
          </p:nvSpPr>
          <p:spPr>
            <a:xfrm>
              <a:off x="1446899" y="175151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3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99FD567-9F8E-4C91-B1CA-604C7CD93E70}"/>
                </a:ext>
              </a:extLst>
            </p:cNvPr>
            <p:cNvSpPr txBox="1"/>
            <p:nvPr/>
          </p:nvSpPr>
          <p:spPr>
            <a:xfrm>
              <a:off x="2184957" y="1837155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/>
                <a:t>토픽모델링 </a:t>
              </a:r>
              <a:endParaRPr lang="ko-KR" altLang="en-US" sz="2000" spc="-15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7D977C1C-021F-4E9C-BB58-314D16F7D896}"/>
              </a:ext>
            </a:extLst>
          </p:cNvPr>
          <p:cNvGrpSpPr/>
          <p:nvPr/>
        </p:nvGrpSpPr>
        <p:grpSpPr>
          <a:xfrm>
            <a:off x="1446899" y="4193075"/>
            <a:ext cx="3994078" cy="584775"/>
            <a:chOff x="1446899" y="1751518"/>
            <a:chExt cx="3994078" cy="584775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AC91FA9-A967-4EE3-B016-8C415E69FE71}"/>
                </a:ext>
              </a:extLst>
            </p:cNvPr>
            <p:cNvSpPr txBox="1"/>
            <p:nvPr/>
          </p:nvSpPr>
          <p:spPr>
            <a:xfrm>
              <a:off x="1446899" y="17515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3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E506C8D-923B-43D3-8EB2-1DB5340D353F}"/>
                </a:ext>
              </a:extLst>
            </p:cNvPr>
            <p:cNvSpPr txBox="1"/>
            <p:nvPr/>
          </p:nvSpPr>
          <p:spPr>
            <a:xfrm>
              <a:off x="2184957" y="1837155"/>
              <a:ext cx="3256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/>
                <a:t>데이터 분석 및  인사이트 도출</a:t>
              </a:r>
              <a:endParaRPr lang="ko-KR" altLang="en-US" sz="2000" spc="-150" dirty="0"/>
            </a:p>
          </p:txBody>
        </p:sp>
      </p:grpSp>
      <p:pic>
        <p:nvPicPr>
          <p:cNvPr id="20" name="그림 19" descr="목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4540" y="394557"/>
            <a:ext cx="5618922" cy="64634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03100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개요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Part 1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4A6A60A-F7F3-4F2A-8766-2D0AF361A442}"/>
              </a:ext>
            </a:extLst>
          </p:cNvPr>
          <p:cNvSpPr/>
          <p:nvPr/>
        </p:nvSpPr>
        <p:spPr>
          <a:xfrm>
            <a:off x="1119883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CAB6E0D-8609-4AA5-BD19-07B0BB91CF19}"/>
              </a:ext>
            </a:extLst>
          </p:cNvPr>
          <p:cNvSpPr/>
          <p:nvPr/>
        </p:nvSpPr>
        <p:spPr>
          <a:xfrm>
            <a:off x="1119883" y="2190972"/>
            <a:ext cx="2041451" cy="604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8822C28-F9FD-4A7A-891B-F42EA5287824}"/>
              </a:ext>
            </a:extLst>
          </p:cNvPr>
          <p:cNvSpPr/>
          <p:nvPr/>
        </p:nvSpPr>
        <p:spPr>
          <a:xfrm>
            <a:off x="9395558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951F1DB-1FC2-4AFE-8884-D4A33B6EA194}"/>
              </a:ext>
            </a:extLst>
          </p:cNvPr>
          <p:cNvSpPr/>
          <p:nvPr/>
        </p:nvSpPr>
        <p:spPr>
          <a:xfrm>
            <a:off x="3878441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C573984-5857-4773-906A-B7081DC90B91}"/>
              </a:ext>
            </a:extLst>
          </p:cNvPr>
          <p:cNvSpPr/>
          <p:nvPr/>
        </p:nvSpPr>
        <p:spPr>
          <a:xfrm>
            <a:off x="6636999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B767920-693E-45C4-883B-839B4D33A6BC}"/>
              </a:ext>
            </a:extLst>
          </p:cNvPr>
          <p:cNvSpPr txBox="1"/>
          <p:nvPr/>
        </p:nvSpPr>
        <p:spPr>
          <a:xfrm>
            <a:off x="3324961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8A6D143-AB39-4679-B621-2E423B8A22DD}"/>
              </a:ext>
            </a:extLst>
          </p:cNvPr>
          <p:cNvSpPr txBox="1"/>
          <p:nvPr/>
        </p:nvSpPr>
        <p:spPr>
          <a:xfrm>
            <a:off x="6099165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2919409-B80A-4BFB-8F09-5968369BBE2D}"/>
              </a:ext>
            </a:extLst>
          </p:cNvPr>
          <p:cNvSpPr txBox="1"/>
          <p:nvPr/>
        </p:nvSpPr>
        <p:spPr>
          <a:xfrm>
            <a:off x="8826425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CDC7865-E5AC-4943-B48C-83BA7E2F9DE5}"/>
              </a:ext>
            </a:extLst>
          </p:cNvPr>
          <p:cNvSpPr txBox="1"/>
          <p:nvPr/>
        </p:nvSpPr>
        <p:spPr>
          <a:xfrm>
            <a:off x="1474882" y="2305945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문제 정의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01A8E7-71B6-4AC2-A438-67FF479F376E}"/>
              </a:ext>
            </a:extLst>
          </p:cNvPr>
          <p:cNvSpPr/>
          <p:nvPr/>
        </p:nvSpPr>
        <p:spPr>
          <a:xfrm>
            <a:off x="3878440" y="2190972"/>
            <a:ext cx="2041451" cy="604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D7BF281-DA06-4658-A075-BB0E0D107F31}"/>
              </a:ext>
            </a:extLst>
          </p:cNvPr>
          <p:cNvSpPr txBox="1"/>
          <p:nvPr/>
        </p:nvSpPr>
        <p:spPr>
          <a:xfrm>
            <a:off x="3821468" y="2305945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데이터 수집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처리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1C1D3D7-91E8-44CA-A486-DD94E514A082}"/>
              </a:ext>
            </a:extLst>
          </p:cNvPr>
          <p:cNvSpPr/>
          <p:nvPr/>
        </p:nvSpPr>
        <p:spPr>
          <a:xfrm>
            <a:off x="6636997" y="2190972"/>
            <a:ext cx="2041451" cy="604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A9A9531-F1A4-4A36-ABB6-D1B56B43D89A}"/>
              </a:ext>
            </a:extLst>
          </p:cNvPr>
          <p:cNvSpPr txBox="1"/>
          <p:nvPr/>
        </p:nvSpPr>
        <p:spPr>
          <a:xfrm>
            <a:off x="6887803" y="230594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데이터 분석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087459F-6F00-4DBF-89C3-E5D112E5C60F}"/>
              </a:ext>
            </a:extLst>
          </p:cNvPr>
          <p:cNvSpPr/>
          <p:nvPr/>
        </p:nvSpPr>
        <p:spPr>
          <a:xfrm>
            <a:off x="9395554" y="2190972"/>
            <a:ext cx="2041451" cy="604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13776D3-991D-4FB0-9810-FBA269351EA4}"/>
              </a:ext>
            </a:extLst>
          </p:cNvPr>
          <p:cNvSpPr txBox="1"/>
          <p:nvPr/>
        </p:nvSpPr>
        <p:spPr>
          <a:xfrm>
            <a:off x="9766371" y="2305945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결과 정리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7A970C4-D7ED-4F98-BE0C-B917B8AA0C28}"/>
              </a:ext>
            </a:extLst>
          </p:cNvPr>
          <p:cNvSpPr txBox="1"/>
          <p:nvPr/>
        </p:nvSpPr>
        <p:spPr>
          <a:xfrm>
            <a:off x="1143835" y="3056592"/>
            <a:ext cx="194392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유튜브 인기 주제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브이로그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트랜드 분석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년간 브이로그 영상의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조회수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좋아요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댓글 등을 수집 분석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BC363CB-FB93-42B2-A69D-13BF15D67D2D}"/>
              </a:ext>
            </a:extLst>
          </p:cNvPr>
          <p:cNvSpPr txBox="1"/>
          <p:nvPr/>
        </p:nvSpPr>
        <p:spPr>
          <a:xfrm>
            <a:off x="4008409" y="3467409"/>
            <a:ext cx="1849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지난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년간의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국내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브이로그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 크롤링 후 전처리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C5831A0-A7B0-4874-8191-CEBC08997341}"/>
              </a:ext>
            </a:extLst>
          </p:cNvPr>
          <p:cNvSpPr txBox="1"/>
          <p:nvPr/>
        </p:nvSpPr>
        <p:spPr>
          <a:xfrm>
            <a:off x="9395791" y="3613183"/>
            <a:ext cx="205408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인사이트 도출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분석 과정 피드백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C5831A0-A7B0-4874-8191-CEBC08997341}"/>
              </a:ext>
            </a:extLst>
          </p:cNvPr>
          <p:cNvSpPr txBox="1"/>
          <p:nvPr/>
        </p:nvSpPr>
        <p:spPr>
          <a:xfrm>
            <a:off x="6732239" y="3513792"/>
            <a:ext cx="185517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영상의 제목과 설명의 키워드 빈도를 활용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토픽 모델링을 통한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카테고리 별 분류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B767920-693E-45C4-883B-839B4D33A6BC}"/>
              </a:ext>
            </a:extLst>
          </p:cNvPr>
          <p:cNvSpPr txBox="1"/>
          <p:nvPr/>
        </p:nvSpPr>
        <p:spPr>
          <a:xfrm>
            <a:off x="1913604" y="39113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8258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2980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데이터  수집 과정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Part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갈매기형 수장 5">
            <a:extLst>
              <a:ext uri="{FF2B5EF4-FFF2-40B4-BE49-F238E27FC236}">
                <a16:creationId xmlns="" xmlns:a16="http://schemas.microsoft.com/office/drawing/2014/main" id="{BC23C85D-4105-4BA8-A4AE-7F639CD4D4FC}"/>
              </a:ext>
            </a:extLst>
          </p:cNvPr>
          <p:cNvSpPr/>
          <p:nvPr/>
        </p:nvSpPr>
        <p:spPr>
          <a:xfrm>
            <a:off x="7932667" y="2935950"/>
            <a:ext cx="3933825" cy="139986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갈매기형 수장 4">
            <a:extLst>
              <a:ext uri="{FF2B5EF4-FFF2-40B4-BE49-F238E27FC236}">
                <a16:creationId xmlns="" xmlns:a16="http://schemas.microsoft.com/office/drawing/2014/main" id="{686DE129-AC0C-474C-9DF3-EBE96B8DF66D}"/>
              </a:ext>
            </a:extLst>
          </p:cNvPr>
          <p:cNvSpPr/>
          <p:nvPr/>
        </p:nvSpPr>
        <p:spPr>
          <a:xfrm>
            <a:off x="4317930" y="293595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오각형 3">
            <a:extLst>
              <a:ext uri="{FF2B5EF4-FFF2-40B4-BE49-F238E27FC236}">
                <a16:creationId xmlns="" xmlns:a16="http://schemas.microsoft.com/office/drawing/2014/main" id="{28D996E8-6DFD-4E85-9753-33F55345861D}"/>
              </a:ext>
            </a:extLst>
          </p:cNvPr>
          <p:cNvSpPr/>
          <p:nvPr/>
        </p:nvSpPr>
        <p:spPr>
          <a:xfrm>
            <a:off x="703193" y="2935950"/>
            <a:ext cx="3933825" cy="139986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왼쪽 중괄호 225">
            <a:extLst>
              <a:ext uri="{FF2B5EF4-FFF2-40B4-BE49-F238E27FC236}">
                <a16:creationId xmlns="" xmlns:a16="http://schemas.microsoft.com/office/drawing/2014/main" id="{C844B992-ECD8-44E9-9112-7FB6104F29B2}"/>
              </a:ext>
            </a:extLst>
          </p:cNvPr>
          <p:cNvSpPr/>
          <p:nvPr/>
        </p:nvSpPr>
        <p:spPr>
          <a:xfrm rot="16200000">
            <a:off x="5709774" y="317971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왼쪽 중괄호 226">
            <a:extLst>
              <a:ext uri="{FF2B5EF4-FFF2-40B4-BE49-F238E27FC236}">
                <a16:creationId xmlns="" xmlns:a16="http://schemas.microsoft.com/office/drawing/2014/main" id="{DD8E49B1-4F40-4665-92CD-48982EFC2277}"/>
              </a:ext>
            </a:extLst>
          </p:cNvPr>
          <p:cNvSpPr/>
          <p:nvPr/>
        </p:nvSpPr>
        <p:spPr>
          <a:xfrm rot="5400000" flipV="1">
            <a:off x="2118849" y="102544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44830FAC-8B42-4210-AAB0-BC12D6932C82}"/>
              </a:ext>
            </a:extLst>
          </p:cNvPr>
          <p:cNvSpPr txBox="1"/>
          <p:nvPr/>
        </p:nvSpPr>
        <p:spPr>
          <a:xfrm>
            <a:off x="580789" y="1577009"/>
            <a:ext cx="339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2022 / 08 / 22 </a:t>
            </a:r>
            <a:r>
              <a:rPr lang="ko-KR" altLang="en-US" dirty="0" smtClean="0"/>
              <a:t>기준 지난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Google Trends</a:t>
            </a:r>
            <a:r>
              <a:rPr lang="ko-KR" altLang="en-US" dirty="0" smtClean="0"/>
              <a:t> 국내 인기 검색어 </a:t>
            </a:r>
            <a:endParaRPr lang="en-US" altLang="ko-KR" dirty="0" smtClean="0"/>
          </a:p>
        </p:txBody>
      </p:sp>
      <p:sp>
        <p:nvSpPr>
          <p:cNvPr id="232" name="TextBox 231">
            <a:extLst>
              <a:ext uri="{FF2B5EF4-FFF2-40B4-BE49-F238E27FC236}">
                <a16:creationId xmlns="" xmlns:a16="http://schemas.microsoft.com/office/drawing/2014/main" id="{0E1672A0-4478-41E4-8FB3-7B1EF9E423A6}"/>
              </a:ext>
            </a:extLst>
          </p:cNvPr>
          <p:cNvSpPr txBox="1"/>
          <p:nvPr/>
        </p:nvSpPr>
        <p:spPr>
          <a:xfrm>
            <a:off x="1266325" y="3237594"/>
            <a:ext cx="2457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유튜브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 “</a:t>
            </a:r>
            <a:r>
              <a:rPr lang="ko-KR" altLang="en-US" sz="2400" dirty="0" smtClean="0">
                <a:solidFill>
                  <a:schemeClr val="bg1"/>
                </a:solidFill>
              </a:rPr>
              <a:t>브이로그</a:t>
            </a:r>
            <a:r>
              <a:rPr lang="en-US" altLang="ko-KR" sz="2400" dirty="0" smtClean="0">
                <a:solidFill>
                  <a:schemeClr val="bg1"/>
                </a:solidFill>
              </a:rPr>
              <a:t>” </a:t>
            </a:r>
            <a:r>
              <a:rPr lang="ko-KR" altLang="en-US" sz="2400" dirty="0" smtClean="0">
                <a:solidFill>
                  <a:schemeClr val="bg1"/>
                </a:solidFill>
              </a:rPr>
              <a:t>검색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2EABC04D-BC55-4148-9003-CB581F085D5A}"/>
              </a:ext>
            </a:extLst>
          </p:cNvPr>
          <p:cNvSpPr txBox="1"/>
          <p:nvPr/>
        </p:nvSpPr>
        <p:spPr>
          <a:xfrm>
            <a:off x="5272573" y="318458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 영상 및 설명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크롤링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0354C4D4-C19C-4B43-A65C-56E11FC015AE}"/>
              </a:ext>
            </a:extLst>
          </p:cNvPr>
          <p:cNvSpPr txBox="1"/>
          <p:nvPr/>
        </p:nvSpPr>
        <p:spPr>
          <a:xfrm>
            <a:off x="8791570" y="3423123"/>
            <a:ext cx="277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데이터 전처리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830FAC-8B42-4210-AAB0-BC12D6932C82}"/>
              </a:ext>
            </a:extLst>
          </p:cNvPr>
          <p:cNvSpPr txBox="1"/>
          <p:nvPr/>
        </p:nvSpPr>
        <p:spPr>
          <a:xfrm>
            <a:off x="3962293" y="5038254"/>
            <a:ext cx="3910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2021 / 08 /22 ~ 2022/ 08 /22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브이로그</a:t>
            </a:r>
            <a:r>
              <a:rPr lang="en-US" altLang="ko-KR" dirty="0" smtClean="0"/>
              <a:t>”</a:t>
            </a:r>
          </a:p>
          <a:p>
            <a:pPr algn="ctr"/>
            <a:r>
              <a:rPr lang="ko-KR" altLang="en-US" dirty="0" smtClean="0"/>
              <a:t>기간내  국내 영상 크롤링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965043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데이터  전처리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Part 2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533CA66-9CB6-4CC5-86C1-14F1A3A29192}"/>
              </a:ext>
            </a:extLst>
          </p:cNvPr>
          <p:cNvSpPr/>
          <p:nvPr/>
        </p:nvSpPr>
        <p:spPr>
          <a:xfrm>
            <a:off x="1013026" y="1424139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1E37B41-808C-4B50-B0D2-23FF769BD76F}"/>
              </a:ext>
            </a:extLst>
          </p:cNvPr>
          <p:cNvSpPr/>
          <p:nvPr/>
        </p:nvSpPr>
        <p:spPr>
          <a:xfrm>
            <a:off x="1020934" y="3118089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55BE8D5-F96B-41F7-B43D-C2BC1F0B46BC}"/>
              </a:ext>
            </a:extLst>
          </p:cNvPr>
          <p:cNvSpPr/>
          <p:nvPr/>
        </p:nvSpPr>
        <p:spPr>
          <a:xfrm>
            <a:off x="1028841" y="4812039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E5F7BC7-2E59-4DC3-8CC3-C7EE350C6E15}"/>
              </a:ext>
            </a:extLst>
          </p:cNvPr>
          <p:cNvSpPr/>
          <p:nvPr/>
        </p:nvSpPr>
        <p:spPr>
          <a:xfrm>
            <a:off x="1013025" y="1424139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C314D53-AF18-45C7-A0A4-F28CC1317419}"/>
              </a:ext>
            </a:extLst>
          </p:cNvPr>
          <p:cNvSpPr/>
          <p:nvPr/>
        </p:nvSpPr>
        <p:spPr>
          <a:xfrm>
            <a:off x="1013025" y="3118089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93F1132-4014-428A-9BA6-8C8410BB8CA5}"/>
              </a:ext>
            </a:extLst>
          </p:cNvPr>
          <p:cNvSpPr/>
          <p:nvPr/>
        </p:nvSpPr>
        <p:spPr>
          <a:xfrm>
            <a:off x="1013025" y="4812039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882E59C-7D17-4EC0-B715-08A53354C169}"/>
              </a:ext>
            </a:extLst>
          </p:cNvPr>
          <p:cNvSpPr txBox="1"/>
          <p:nvPr/>
        </p:nvSpPr>
        <p:spPr>
          <a:xfrm>
            <a:off x="997297" y="175962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영</a:t>
            </a:r>
            <a:r>
              <a:rPr lang="ko-KR" altLang="en-US" sz="3200" dirty="0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D8FDF3F-4BAB-40C6-B751-0D3DEB9B0618}"/>
              </a:ext>
            </a:extLst>
          </p:cNvPr>
          <p:cNvSpPr txBox="1"/>
          <p:nvPr/>
        </p:nvSpPr>
        <p:spPr>
          <a:xfrm>
            <a:off x="997297" y="346260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댓</a:t>
            </a:r>
            <a:r>
              <a:rPr lang="ko-KR" altLang="en-US" sz="3200" dirty="0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8FC3597-F0C9-4101-89E1-97802FCB6B1A}"/>
              </a:ext>
            </a:extLst>
          </p:cNvPr>
          <p:cNvSpPr txBox="1"/>
          <p:nvPr/>
        </p:nvSpPr>
        <p:spPr>
          <a:xfrm>
            <a:off x="997297" y="51554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공통</a:t>
            </a:r>
            <a:endParaRPr lang="ko-KR" altLang="en-US" sz="3200" dirty="0">
              <a:solidFill>
                <a:schemeClr val="bg1"/>
              </a:solidFill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A3C863A-188A-42C0-BFDC-091675CC4CDA}"/>
              </a:ext>
            </a:extLst>
          </p:cNvPr>
          <p:cNvSpPr txBox="1"/>
          <p:nvPr/>
        </p:nvSpPr>
        <p:spPr>
          <a:xfrm>
            <a:off x="1962734" y="1538418"/>
            <a:ext cx="4018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유튜브 쇼츠  제거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명사 추출 시 한글자 제거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제목과 설명  합침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DE9EB4C-63D4-4B51-B099-A7FDE47BA351}"/>
              </a:ext>
            </a:extLst>
          </p:cNvPr>
          <p:cNvSpPr txBox="1"/>
          <p:nvPr/>
        </p:nvSpPr>
        <p:spPr>
          <a:xfrm>
            <a:off x="1975985" y="3339548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 수 제거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영상과 무관한 명사 제거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C8AF673-D40A-4F59-9A03-364CE278B7E1}"/>
              </a:ext>
            </a:extLst>
          </p:cNvPr>
          <p:cNvSpPr txBox="1"/>
          <p:nvPr/>
        </p:nvSpPr>
        <p:spPr>
          <a:xfrm>
            <a:off x="1962733" y="4860527"/>
            <a:ext cx="226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해시태그 제거 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숫자 제거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영어 제거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특수문자 제거 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행 제거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C8AF673-D40A-4F59-9A03-364CE278B7E1}"/>
              </a:ext>
            </a:extLst>
          </p:cNvPr>
          <p:cNvSpPr txBox="1"/>
          <p:nvPr/>
        </p:nvSpPr>
        <p:spPr>
          <a:xfrm>
            <a:off x="3440350" y="4853901"/>
            <a:ext cx="226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다중 공백 제거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제거 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괄호 제거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@(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멘션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제거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#(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해시태그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제거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84490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토픽모델링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5656" y="984416"/>
            <a:ext cx="5378881" cy="552527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토픽 모델링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Part 2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토픽모델링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9583" y="5451163"/>
            <a:ext cx="5592417" cy="514422"/>
          </a:xfrm>
          <a:prstGeom prst="rect">
            <a:avLst/>
          </a:prstGeom>
        </p:spPr>
      </p:pic>
      <p:pic>
        <p:nvPicPr>
          <p:cNvPr id="11" name="그림 10" descr="토픽모델링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4575982"/>
            <a:ext cx="5791200" cy="523948"/>
          </a:xfrm>
          <a:prstGeom prst="rect">
            <a:avLst/>
          </a:prstGeom>
        </p:spPr>
      </p:pic>
      <p:pic>
        <p:nvPicPr>
          <p:cNvPr id="12" name="그림 11" descr="토픽모델링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3079" y="3525836"/>
            <a:ext cx="5618922" cy="485843"/>
          </a:xfrm>
          <a:prstGeom prst="rect">
            <a:avLst/>
          </a:prstGeom>
        </p:spPr>
      </p:pic>
      <p:pic>
        <p:nvPicPr>
          <p:cNvPr id="13" name="그림 12" descr="토픽모델링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99583" y="2641126"/>
            <a:ext cx="5592417" cy="514422"/>
          </a:xfrm>
          <a:prstGeom prst="rect">
            <a:avLst/>
          </a:prstGeom>
        </p:spPr>
      </p:pic>
      <p:pic>
        <p:nvPicPr>
          <p:cNvPr id="14" name="그림 13" descr="토픽모델링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46574" y="1493641"/>
            <a:ext cx="5645427" cy="7240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98365" y="1113182"/>
            <a:ext cx="30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토픽 모델링 </a:t>
            </a:r>
            <a:r>
              <a:rPr lang="en-US" altLang="ko-KR" dirty="0" smtClean="0"/>
              <a:t>1 Top3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78489" y="2246243"/>
            <a:ext cx="30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토픽 모델링 </a:t>
            </a:r>
            <a:r>
              <a:rPr lang="en-US" altLang="ko-KR" dirty="0" smtClean="0"/>
              <a:t>2 Top3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04993" y="3107633"/>
            <a:ext cx="30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토픽 모델링 </a:t>
            </a:r>
            <a:r>
              <a:rPr lang="en-US" altLang="ko-KR" dirty="0" smtClean="0"/>
              <a:t>3</a:t>
            </a:r>
            <a:r>
              <a:rPr lang="en-US" altLang="ko-KR" dirty="0" smtClean="0"/>
              <a:t> Top3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11618" y="4121425"/>
            <a:ext cx="30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토픽 모델링 </a:t>
            </a:r>
            <a:r>
              <a:rPr lang="en-US" altLang="ko-KR" dirty="0" smtClean="0"/>
              <a:t>4 Top3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8489" y="5108712"/>
            <a:ext cx="30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토픽 모델링 </a:t>
            </a:r>
            <a:r>
              <a:rPr lang="en-US" altLang="ko-KR" dirty="0" smtClean="0"/>
              <a:t>5 Top3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84490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1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122" y="1033430"/>
            <a:ext cx="11198087" cy="450597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4968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카테고리 별 월 간 업로드 비교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Part </a:t>
            </a:r>
            <a:r>
              <a:rPr lang="en-US" altLang="ko-KR" sz="1400" dirty="0" smtClean="0">
                <a:latin typeface="+mj-ea"/>
                <a:ea typeface="+mj-ea"/>
              </a:rPr>
              <a:t>3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5505290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32452" y="5685183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2021-08-22 ~ 2022-08-22 </a:t>
            </a:r>
            <a:r>
              <a:rPr lang="ko-KR" altLang="en-US" dirty="0" smtClean="0"/>
              <a:t>동안 카테고리별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브이로그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영상 업로드 량을 비교</a:t>
            </a:r>
            <a:endParaRPr lang="en-US" altLang="ko-KR" dirty="0" smtClean="0"/>
          </a:p>
          <a:p>
            <a:r>
              <a:rPr lang="en-US" altLang="ko-KR" dirty="0" smtClean="0"/>
              <a:t>22</a:t>
            </a:r>
            <a:r>
              <a:rPr lang="ko-KR" altLang="en-US" dirty="0" smtClean="0"/>
              <a:t>년 봄에 전반적으로 업로드량이 증가했으나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카테고리별로 상승세의 차이를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8199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요일 별 이미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568" y="1369641"/>
            <a:ext cx="11028083" cy="401269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5339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카테고리 별 요일별 조회수 비교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Part </a:t>
            </a:r>
            <a:r>
              <a:rPr lang="en-US" altLang="ko-KR" sz="1400" dirty="0" smtClean="0">
                <a:latin typeface="+mj-ea"/>
                <a:ea typeface="+mj-ea"/>
              </a:rPr>
              <a:t>3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5160733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32452" y="5340626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카테고리별 요일 당 주간 조회수의 평균을 각 카테고리의 총 주간 조회수로 나누어 표준화</a:t>
            </a:r>
            <a:endParaRPr lang="en-US" altLang="ko-KR" dirty="0" smtClean="0"/>
          </a:p>
          <a:p>
            <a:r>
              <a:rPr lang="ko-KR" altLang="en-US" dirty="0" smtClean="0"/>
              <a:t>금요일에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카페</a:t>
            </a:r>
            <a:r>
              <a:rPr lang="en-US" altLang="ko-KR" dirty="0" smtClean="0"/>
              <a:t>, 4.</a:t>
            </a:r>
            <a:r>
              <a:rPr lang="ko-KR" altLang="en-US" dirty="0" smtClean="0"/>
              <a:t>스타</a:t>
            </a:r>
            <a:r>
              <a:rPr lang="en-US" altLang="ko-KR" dirty="0" smtClean="0"/>
              <a:t>, 5.</a:t>
            </a:r>
            <a:r>
              <a:rPr lang="ko-KR" altLang="en-US" dirty="0" smtClean="0"/>
              <a:t>광고 영상 조회수가 가장 높고</a:t>
            </a:r>
            <a:r>
              <a:rPr lang="en-US" altLang="ko-KR" dirty="0" smtClean="0"/>
              <a:t>, 2.</a:t>
            </a:r>
            <a:r>
              <a:rPr lang="ko-KR" altLang="en-US" dirty="0" smtClean="0"/>
              <a:t>가족</a:t>
            </a:r>
            <a:r>
              <a:rPr lang="en-US" altLang="ko-KR" dirty="0" smtClean="0"/>
              <a:t>/</a:t>
            </a:r>
            <a:r>
              <a:rPr lang="ko-KR" altLang="en-US" dirty="0" smtClean="0"/>
              <a:t>쇼핑은 토요일이 가장 높으나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먹방의 경우 각 요일이 거의 균등하지만 미세하게 일요일이 높음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8199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4BC34D9-4197-4146-A546-FD8F55AAA382}"/>
              </a:ext>
            </a:extLst>
          </p:cNvPr>
          <p:cNvSpPr/>
          <p:nvPr/>
        </p:nvSpPr>
        <p:spPr>
          <a:xfrm>
            <a:off x="494820" y="1455825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4160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6">
                    <a:lumMod val="75000"/>
                  </a:schemeClr>
                </a:solidFill>
              </a:rPr>
              <a:t>카테고리 별 좋아요 비율 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Part 3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4BE1B3F-A9A4-4981-A8C8-55FA91093AE5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47789" y="1524000"/>
            <a:ext cx="536713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모든 영상의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” 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11,294,019 </a:t>
            </a:r>
            <a:r>
              <a:rPr lang="ko-KR" altLang="en-US" sz="1600" dirty="0" smtClean="0"/>
              <a:t>개 중</a:t>
            </a:r>
            <a:endParaRPr lang="en-US" altLang="ko-KR" sz="1600" dirty="0" smtClean="0"/>
          </a:p>
          <a:p>
            <a:r>
              <a:rPr lang="ko-KR" altLang="en-US" sz="1600" dirty="0" smtClean="0"/>
              <a:t>카테고리별 비율을 비교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1,624</a:t>
            </a:r>
            <a:r>
              <a:rPr lang="ko-KR" altLang="en-US" sz="1600" dirty="0" smtClean="0"/>
              <a:t>개의 영상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먹방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1,783,847 </a:t>
            </a:r>
            <a:r>
              <a:rPr lang="ko-KR" altLang="en-US" sz="1600" dirty="0" smtClean="0"/>
              <a:t>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영상 </a:t>
            </a:r>
            <a:r>
              <a:rPr lang="en-US" altLang="ko-KR" sz="1600" dirty="0" smtClean="0"/>
              <a:t>316</a:t>
            </a:r>
            <a:r>
              <a:rPr lang="ko-KR" altLang="en-US" sz="1600" dirty="0" smtClean="0"/>
              <a:t>건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가족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쇼핑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3,863,861 </a:t>
            </a:r>
            <a:r>
              <a:rPr lang="ko-KR" altLang="en-US" sz="1600" dirty="0" smtClean="0"/>
              <a:t>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영상 </a:t>
            </a:r>
            <a:r>
              <a:rPr lang="en-US" altLang="ko-KR" sz="1600" dirty="0" smtClean="0"/>
              <a:t>319</a:t>
            </a:r>
            <a:r>
              <a:rPr lang="ko-KR" altLang="en-US" sz="1600" dirty="0" smtClean="0"/>
              <a:t>건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여행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카페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1,427,124 </a:t>
            </a:r>
            <a:r>
              <a:rPr lang="ko-KR" altLang="en-US" sz="1600" dirty="0" smtClean="0"/>
              <a:t>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영상 </a:t>
            </a:r>
            <a:r>
              <a:rPr lang="en-US" altLang="ko-KR" sz="1600" dirty="0" smtClean="0"/>
              <a:t>284</a:t>
            </a:r>
            <a:r>
              <a:rPr lang="ko-KR" altLang="en-US" sz="1600" dirty="0" smtClean="0"/>
              <a:t>건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스타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1,808,052 </a:t>
            </a:r>
            <a:r>
              <a:rPr lang="ko-KR" altLang="en-US" sz="1600" dirty="0" smtClean="0"/>
              <a:t>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영상 </a:t>
            </a:r>
            <a:r>
              <a:rPr lang="en-US" altLang="ko-KR" sz="1600" dirty="0" smtClean="0"/>
              <a:t>374</a:t>
            </a:r>
            <a:r>
              <a:rPr lang="ko-KR" altLang="en-US" sz="1600" dirty="0" smtClean="0"/>
              <a:t>건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광고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2,411,135 </a:t>
            </a:r>
            <a:r>
              <a:rPr lang="ko-KR" altLang="en-US" sz="1600" dirty="0" smtClean="0"/>
              <a:t>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영상 </a:t>
            </a:r>
            <a:r>
              <a:rPr lang="en-US" altLang="ko-KR" sz="1600" dirty="0" smtClean="0"/>
              <a:t>331</a:t>
            </a:r>
            <a:r>
              <a:rPr lang="ko-KR" altLang="en-US" sz="1600" dirty="0" smtClean="0"/>
              <a:t>건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/>
            <a:r>
              <a:rPr lang="ko-KR" altLang="en-US" sz="1600" dirty="0" smtClean="0"/>
              <a:t>각 영상의 좋아요 수를 영상별 평균을 구해볼 경우</a:t>
            </a:r>
            <a:r>
              <a:rPr lang="en-US" altLang="ko-KR" sz="1600" dirty="0" smtClean="0"/>
              <a:t>,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먹방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영상 당 </a:t>
            </a:r>
            <a:r>
              <a:rPr lang="en-US" altLang="ko-KR" sz="1600" dirty="0" smtClean="0"/>
              <a:t>5,645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가족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쇼핑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영상 당 </a:t>
            </a:r>
            <a:r>
              <a:rPr lang="en-US" altLang="ko-KR" sz="1600" dirty="0" smtClean="0"/>
              <a:t>12,112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여행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카페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영상 당 </a:t>
            </a:r>
            <a:r>
              <a:rPr lang="en-US" altLang="ko-KR" sz="1600" dirty="0" smtClean="0"/>
              <a:t>5,025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스타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영상 당 </a:t>
            </a:r>
            <a:r>
              <a:rPr lang="en-US" altLang="ko-KR" sz="1600" dirty="0" smtClean="0"/>
              <a:t>4,834</a:t>
            </a:r>
            <a:r>
              <a:rPr lang="ko-KR" altLang="en-US" sz="1600" dirty="0" smtClean="0"/>
              <a:t>개 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광고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영상 </a:t>
            </a:r>
            <a:r>
              <a:rPr lang="ko-KR" altLang="en-US" sz="1600" dirty="0" smtClean="0"/>
              <a:t>당 </a:t>
            </a:r>
            <a:r>
              <a:rPr lang="en-US" altLang="ko-KR" sz="1600" dirty="0" smtClean="0"/>
              <a:t>7,284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가족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쇼핑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광고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먹방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여행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카페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스타 순으로</a:t>
            </a:r>
            <a:endParaRPr lang="en-US" altLang="ko-KR" sz="1600" dirty="0" smtClean="0"/>
          </a:p>
          <a:p>
            <a:r>
              <a:rPr lang="ko-KR" altLang="en-US" sz="2000" b="1" dirty="0" smtClean="0"/>
              <a:t>높은</a:t>
            </a:r>
            <a:r>
              <a:rPr lang="ko-KR" altLang="en-US" b="1" dirty="0" smtClean="0"/>
              <a:t> </a:t>
            </a:r>
            <a:r>
              <a:rPr lang="ko-KR" altLang="en-US" sz="2000" b="1" dirty="0" smtClean="0"/>
              <a:t>좋아요</a:t>
            </a:r>
            <a:r>
              <a:rPr lang="ko-KR" altLang="en-US" b="1" dirty="0" smtClean="0"/>
              <a:t> </a:t>
            </a:r>
            <a:r>
              <a:rPr lang="ko-KR" altLang="en-US" sz="1600" dirty="0" smtClean="0"/>
              <a:t>효율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5" name="그림 14" descr="좋아요비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210" y="1470991"/>
            <a:ext cx="5380260" cy="49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492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_NEW_PAL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8AB98"/>
      </a:accent1>
      <a:accent2>
        <a:srgbClr val="C3A679"/>
      </a:accent2>
      <a:accent3>
        <a:srgbClr val="8B8173"/>
      </a:accent3>
      <a:accent4>
        <a:srgbClr val="F5F4EF"/>
      </a:accent4>
      <a:accent5>
        <a:srgbClr val="A38787"/>
      </a:accent5>
      <a:accent6>
        <a:srgbClr val="595764"/>
      </a:accent6>
      <a:hlink>
        <a:srgbClr val="262626"/>
      </a:hlink>
      <a:folHlink>
        <a:srgbClr val="262626"/>
      </a:folHlink>
    </a:clrScheme>
    <a:fontScheme name="마루 부리 굵은">
      <a:majorFont>
        <a:latin typeface="Times New Roman"/>
        <a:ea typeface="마루 부리 굵은"/>
        <a:cs typeface=""/>
      </a:majorFont>
      <a:minorFont>
        <a:latin typeface="Times New Roman"/>
        <a:ea typeface="마루 부리 가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687</Words>
  <Application>Microsoft Office PowerPoint</Application>
  <PresentationFormat>사용자 지정</PresentationFormat>
  <Paragraphs>175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HP노트북</cp:lastModifiedBy>
  <cp:revision>89</cp:revision>
  <dcterms:created xsi:type="dcterms:W3CDTF">2021-10-19T03:31:27Z</dcterms:created>
  <dcterms:modified xsi:type="dcterms:W3CDTF">2022-08-26T05:01:05Z</dcterms:modified>
</cp:coreProperties>
</file>