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mVp6Eh4LHP44kWVLUxQ75GpwB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2DE"/>
    <a:srgbClr val="A5AAA7"/>
    <a:srgbClr val="A8D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1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배달의민족 주아" panose="02020603020101020101" pitchFamily="18" charset="-127"/>
        <a:ea typeface="배달의민족 주아" panose="02020603020101020101" pitchFamily="18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b17567fc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g33b17567fc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b17567fc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g33b17567fc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332af4d38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g34332af4d38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332af4d3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g34332af4d3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b17567fca_3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" name="Google Shape;258;g33b17567fca_3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3b17567fca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6" name="Google Shape;276;g33b17567fca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b17567fca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g33b17567fca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b17567fca_6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g33b17567fca_6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332af4d38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g34332af4d38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b17567fc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g33b17567fc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332af4d38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g34332af4d38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332af4d38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g34332af4d38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332af4d3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g34332af4d3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b17567fc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33b17567fc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배달의민족 주아" panose="02020603020101020101" pitchFamily="18" charset="-127"/>
                <a:ea typeface="배달의민족 주아" panose="02020603020101020101" pitchFamily="18" charset="-127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 dirty="0"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배달의민족 주아" panose="02020603020101020101" pitchFamily="18" charset="-127"/>
          <a:ea typeface="배달의민족 주아" panose="02020603020101020101" pitchFamily="18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509282" y="685679"/>
            <a:ext cx="17005746" cy="8915638"/>
            <a:chOff x="0" y="-9525"/>
            <a:chExt cx="4478850" cy="2348136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 txBox="1"/>
          <p:nvPr/>
        </p:nvSpPr>
        <p:spPr>
          <a:xfrm>
            <a:off x="1827751" y="3555825"/>
            <a:ext cx="15185400" cy="21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건설공사</a:t>
            </a:r>
            <a:r>
              <a:rPr lang="en-US" sz="6000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6000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사고</a:t>
            </a:r>
            <a:r>
              <a:rPr lang="en-US" sz="6000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6000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예방</a:t>
            </a:r>
            <a:r>
              <a:rPr lang="en-US" sz="6000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</a:t>
            </a:r>
            <a:r>
              <a:rPr lang="en-US" sz="6000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대응책</a:t>
            </a:r>
            <a:r>
              <a:rPr lang="en-US" sz="6000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6000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</a:t>
            </a:r>
            <a:r>
              <a:rPr lang="en-US" sz="6000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sz="6000" dirty="0">
              <a:solidFill>
                <a:srgbClr val="26303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rtl="0">
              <a:lnSpc>
                <a:spcPct val="119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한솔데코</a:t>
            </a:r>
            <a:r>
              <a:rPr lang="en-US" sz="6000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시즌3 AI </a:t>
            </a:r>
            <a:r>
              <a:rPr lang="en-US" sz="6000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경진대회</a:t>
            </a:r>
            <a:endParaRPr sz="6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0990738" y="7317415"/>
            <a:ext cx="5317200" cy="54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5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Team : </a:t>
            </a:r>
            <a:r>
              <a:rPr lang="en-US" sz="2955" b="1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안전하GO</a:t>
            </a:r>
            <a:r>
              <a:rPr lang="en-US" sz="2955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0990738" y="7854442"/>
            <a:ext cx="5317200" cy="40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이상화</a:t>
            </a:r>
            <a:r>
              <a:rPr lang="en-US" sz="2199" b="0" i="0" u="none" strike="noStrike" cap="none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ㅣ</a:t>
            </a:r>
            <a:r>
              <a:rPr lang="en-US" sz="21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이예찬</a:t>
            </a:r>
            <a:r>
              <a:rPr lang="en-US" sz="2199" b="0" i="0" u="none" strike="noStrike" cap="none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ㅣ</a:t>
            </a:r>
            <a:r>
              <a:rPr lang="en-US" sz="21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이현제</a:t>
            </a:r>
            <a:r>
              <a:rPr lang="en-US" sz="2199" b="0" i="0" u="none" strike="noStrike" cap="none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ㅣ</a:t>
            </a:r>
            <a:r>
              <a:rPr lang="en-US" sz="21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정민규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g33b17567fca_0_43"/>
          <p:cNvGrpSpPr/>
          <p:nvPr/>
        </p:nvGrpSpPr>
        <p:grpSpPr>
          <a:xfrm>
            <a:off x="509282" y="685679"/>
            <a:ext cx="17006315" cy="8915638"/>
            <a:chOff x="0" y="-9525"/>
            <a:chExt cx="4479000" cy="2348136"/>
          </a:xfrm>
        </p:grpSpPr>
        <p:sp>
          <p:nvSpPr>
            <p:cNvPr id="200" name="Google Shape;200;g33b17567fca_0_43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1" name="Google Shape;201;g33b17567fca_0_43"/>
            <p:cNvSpPr txBox="1"/>
            <p:nvPr/>
          </p:nvSpPr>
          <p:spPr>
            <a:xfrm>
              <a:off x="0" y="-9525"/>
              <a:ext cx="4479000" cy="23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202" name="Google Shape;202;g33b17567fca_0_43"/>
          <p:cNvSpPr txBox="1"/>
          <p:nvPr/>
        </p:nvSpPr>
        <p:spPr>
          <a:xfrm>
            <a:off x="1790000" y="1401000"/>
            <a:ext cx="14878800" cy="274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0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 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Modeling</a:t>
            </a:r>
            <a:endParaRPr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b="1" dirty="0">
              <a:solidFill>
                <a:srgbClr val="26303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03" name="Google Shape;203;g33b17567fca_0_43"/>
          <p:cNvCxnSpPr/>
          <p:nvPr/>
        </p:nvCxnSpPr>
        <p:spPr>
          <a:xfrm rot="10800000">
            <a:off x="1790078" y="2591633"/>
            <a:ext cx="1135800" cy="0"/>
          </a:xfrm>
          <a:prstGeom prst="straightConnector1">
            <a:avLst/>
          </a:prstGeom>
          <a:noFill/>
          <a:ln w="38100" cap="flat" cmpd="sng">
            <a:solidFill>
              <a:srgbClr val="2630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g33b17567fca_0_43"/>
          <p:cNvSpPr txBox="1"/>
          <p:nvPr/>
        </p:nvSpPr>
        <p:spPr>
          <a:xfrm>
            <a:off x="1789995" y="2891633"/>
            <a:ext cx="11428800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3.2 Data Augments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5" name="Google Shape;205;g33b17567fca_0_43"/>
          <p:cNvSpPr txBox="1"/>
          <p:nvPr/>
        </p:nvSpPr>
        <p:spPr>
          <a:xfrm flipH="1">
            <a:off x="12234424" y="3673950"/>
            <a:ext cx="4856785" cy="3761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데이터</a:t>
            </a:r>
            <a:r>
              <a:rPr lang="en-US" sz="3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분포</a:t>
            </a:r>
            <a:r>
              <a:rPr lang="en-US" sz="3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불균형</a:t>
            </a:r>
            <a:r>
              <a:rPr lang="en-US" sz="32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보완</a:t>
            </a:r>
            <a:endParaRPr sz="1899" dirty="0">
              <a:solidFill>
                <a:srgbClr val="26303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BertAugmentation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lvl="0" indent="-349186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3035"/>
              </a:buClr>
              <a:buSzPts val="1899"/>
              <a:buChar char="●"/>
            </a:pP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Random Masking </a:t>
            </a:r>
            <a:r>
              <a:rPr lang="en-US" altLang="ko-KR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Insertion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(RMI)</a:t>
            </a:r>
            <a:b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Bert based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모델을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활용하여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의미상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자연스러운</a:t>
            </a:r>
            <a:r>
              <a:rPr lang="en-US" sz="18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토큰을</a:t>
            </a:r>
            <a:r>
              <a:rPr lang="en-US" sz="1899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삽입</a:t>
            </a:r>
            <a:br>
              <a:rPr lang="en-US" sz="18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sz="1899" dirty="0">
              <a:solidFill>
                <a:srgbClr val="26303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marR="0" lvl="0" indent="-349186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263035"/>
              </a:buClr>
              <a:buSzPts val="1899"/>
              <a:buChar char="●"/>
            </a:pP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Random Masking </a:t>
            </a:r>
            <a:r>
              <a:rPr lang="en-US" altLang="ko-KR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Replacement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(RMR)</a:t>
            </a:r>
            <a:b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Bert based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모델을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활용하여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의미상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자연스러운</a:t>
            </a:r>
            <a:r>
              <a:rPr lang="en-US" sz="18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토큰으로</a:t>
            </a:r>
            <a:r>
              <a:rPr lang="en-US" sz="1899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대체</a:t>
            </a:r>
            <a:endParaRPr sz="1899" dirty="0">
              <a:solidFill>
                <a:srgbClr val="26303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6" name="Google Shape;206;g33b17567fca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000" y="3557055"/>
            <a:ext cx="9923676" cy="49242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33350" dir="2400000" algn="tl" rotWithShape="0">
              <a:prstClr val="black">
                <a:alpha val="58000"/>
              </a:prstClr>
            </a:outerShdw>
          </a:effectLst>
        </p:spPr>
      </p:pic>
      <p:sp>
        <p:nvSpPr>
          <p:cNvPr id="207" name="Google Shape;207;g33b17567fca_0_43"/>
          <p:cNvSpPr/>
          <p:nvPr/>
        </p:nvSpPr>
        <p:spPr>
          <a:xfrm>
            <a:off x="8079075" y="4662000"/>
            <a:ext cx="759000" cy="3654900"/>
          </a:xfrm>
          <a:prstGeom prst="rect">
            <a:avLst/>
          </a:prstGeom>
          <a:solidFill>
            <a:srgbClr val="000000">
              <a:alpha val="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209" name="Google Shape;209;g33b17567fca_0_43"/>
          <p:cNvSpPr txBox="1"/>
          <p:nvPr/>
        </p:nvSpPr>
        <p:spPr>
          <a:xfrm>
            <a:off x="10408025" y="8480922"/>
            <a:ext cx="192421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66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4000 steps</a:t>
            </a:r>
            <a:endParaRPr sz="2000" dirty="0">
              <a:solidFill>
                <a:srgbClr val="66666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</p:txBody>
      </p:sp>
      <p:cxnSp>
        <p:nvCxnSpPr>
          <p:cNvPr id="210" name="Google Shape;210;g33b17567fca_0_43"/>
          <p:cNvCxnSpPr/>
          <p:nvPr/>
        </p:nvCxnSpPr>
        <p:spPr>
          <a:xfrm>
            <a:off x="12048625" y="2730400"/>
            <a:ext cx="0" cy="62031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g33b17567fca_3_0"/>
          <p:cNvGrpSpPr/>
          <p:nvPr/>
        </p:nvGrpSpPr>
        <p:grpSpPr>
          <a:xfrm>
            <a:off x="509282" y="685679"/>
            <a:ext cx="17006315" cy="8915638"/>
            <a:chOff x="0" y="-9525"/>
            <a:chExt cx="4479000" cy="2348136"/>
          </a:xfrm>
        </p:grpSpPr>
        <p:sp>
          <p:nvSpPr>
            <p:cNvPr id="216" name="Google Shape;216;g33b17567fca_3_0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7" name="Google Shape;217;g33b17567fca_3_0"/>
            <p:cNvSpPr txBox="1"/>
            <p:nvPr/>
          </p:nvSpPr>
          <p:spPr>
            <a:xfrm>
              <a:off x="0" y="-9525"/>
              <a:ext cx="4479000" cy="23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218" name="Google Shape;218;g33b17567fca_3_0"/>
          <p:cNvSpPr txBox="1"/>
          <p:nvPr/>
        </p:nvSpPr>
        <p:spPr>
          <a:xfrm>
            <a:off x="1790002" y="1401000"/>
            <a:ext cx="12123900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0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 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Modeling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19" name="Google Shape;219;g33b17567fca_3_0"/>
          <p:cNvCxnSpPr/>
          <p:nvPr/>
        </p:nvCxnSpPr>
        <p:spPr>
          <a:xfrm rot="10800000">
            <a:off x="1790078" y="2591633"/>
            <a:ext cx="1135800" cy="0"/>
          </a:xfrm>
          <a:prstGeom prst="straightConnector1">
            <a:avLst/>
          </a:prstGeom>
          <a:noFill/>
          <a:ln w="38100" cap="flat" cmpd="sng">
            <a:solidFill>
              <a:srgbClr val="2630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g33b17567fca_3_0"/>
          <p:cNvSpPr txBox="1"/>
          <p:nvPr/>
        </p:nvSpPr>
        <p:spPr>
          <a:xfrm>
            <a:off x="1789995" y="2891633"/>
            <a:ext cx="11428800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3.3 Steps 별 </a:t>
            </a:r>
            <a:r>
              <a:rPr lang="en-US" sz="2899" b="1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비교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1" name="Google Shape;221;g33b17567fca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988" y="3616840"/>
            <a:ext cx="9949294" cy="50829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33350" dir="2400000" algn="bl" rotWithShape="0">
              <a:srgbClr val="000000">
                <a:alpha val="58000"/>
              </a:srgbClr>
            </a:outerShdw>
          </a:effectLst>
        </p:spPr>
      </p:pic>
      <p:sp>
        <p:nvSpPr>
          <p:cNvPr id="222" name="Google Shape;222;g33b17567fca_3_0"/>
          <p:cNvSpPr/>
          <p:nvPr/>
        </p:nvSpPr>
        <p:spPr>
          <a:xfrm>
            <a:off x="2614912" y="5143500"/>
            <a:ext cx="598935" cy="3437459"/>
          </a:xfrm>
          <a:prstGeom prst="rect">
            <a:avLst/>
          </a:prstGeom>
          <a:solidFill>
            <a:srgbClr val="000000">
              <a:alpha val="0"/>
            </a:srgbClr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</p:txBody>
      </p:sp>
      <p:cxnSp>
        <p:nvCxnSpPr>
          <p:cNvPr id="224" name="Google Shape;224;g33b17567fca_3_0"/>
          <p:cNvCxnSpPr/>
          <p:nvPr/>
        </p:nvCxnSpPr>
        <p:spPr>
          <a:xfrm>
            <a:off x="12302627" y="2730400"/>
            <a:ext cx="0" cy="66525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25" name="Google Shape;225;g33b17567fca_3_0"/>
          <p:cNvSpPr txBox="1"/>
          <p:nvPr/>
        </p:nvSpPr>
        <p:spPr>
          <a:xfrm>
            <a:off x="8755651" y="8886000"/>
            <a:ext cx="34227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88888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Check point 8000 </a:t>
            </a:r>
            <a:r>
              <a:rPr lang="en-US" sz="2000" dirty="0" err="1">
                <a:solidFill>
                  <a:srgbClr val="88888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모델</a:t>
            </a:r>
            <a:r>
              <a:rPr lang="en-US" sz="2000" dirty="0">
                <a:solidFill>
                  <a:srgbClr val="88888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88888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선정</a:t>
            </a:r>
            <a:endParaRPr sz="2000" dirty="0">
              <a:solidFill>
                <a:srgbClr val="88888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70794-F4BD-761E-6820-CDB7771BFCA0}"/>
              </a:ext>
            </a:extLst>
          </p:cNvPr>
          <p:cNvSpPr txBox="1"/>
          <p:nvPr/>
        </p:nvSpPr>
        <p:spPr>
          <a:xfrm>
            <a:off x="12457866" y="2888668"/>
            <a:ext cx="3049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 파라미터 설정</a:t>
            </a:r>
          </a:p>
        </p:txBody>
      </p:sp>
      <p:sp>
        <p:nvSpPr>
          <p:cNvPr id="223" name="Google Shape;223;g33b17567fca_3_0"/>
          <p:cNvSpPr txBox="1"/>
          <p:nvPr/>
        </p:nvSpPr>
        <p:spPr>
          <a:xfrm>
            <a:off x="12564206" y="3691588"/>
            <a:ext cx="4682896" cy="49098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270000" dist="50800" dir="5400000" algn="ctr" rotWithShape="0">
              <a:srgbClr val="000000">
                <a:alpha val="58000"/>
              </a:srgbClr>
            </a:outerShdw>
          </a:effectLst>
        </p:spPr>
        <p:txBody>
          <a:bodyPr spcFirstLastPara="1" wrap="square" lIns="0" tIns="0" rIns="0" bIns="0" anchor="t" anchorCtr="0">
            <a:spAutoFit/>
          </a:bodyPr>
          <a:lstStyle/>
          <a:p>
            <a:pPr lvl="1">
              <a:lnSpc>
                <a:spcPct val="140021"/>
              </a:lnSpc>
            </a:pP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r = 16</a:t>
            </a:r>
          </a:p>
          <a:p>
            <a:pPr lvl="1">
              <a:lnSpc>
                <a:spcPct val="140021"/>
              </a:lnSpc>
            </a:pP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lora_alpha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32</a:t>
            </a:r>
          </a:p>
          <a:p>
            <a:pPr lvl="1">
              <a:lnSpc>
                <a:spcPct val="140021"/>
              </a:lnSpc>
            </a:pP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batch = 4</a:t>
            </a:r>
            <a:endParaRPr sz="18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40021"/>
              </a:lnSpc>
            </a:pP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lora_dropout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0.01</a:t>
            </a:r>
            <a:endParaRPr sz="18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40021"/>
              </a:lnSpc>
            </a:pP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target_modules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</a:t>
            </a:r>
          </a:p>
          <a:p>
            <a:pPr lvl="1">
              <a:lnSpc>
                <a:spcPct val="140021"/>
              </a:lnSpc>
            </a:pP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[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q_proj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,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k_proj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,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v_proj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,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o_proj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endParaRPr sz="18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40021"/>
              </a:lnSpc>
            </a:pPr>
            <a:endParaRPr sz="18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40021"/>
              </a:lnSpc>
            </a:pP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train arguments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</a:t>
            </a:r>
            <a:endParaRPr sz="18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40021"/>
              </a:lnSpc>
              <a:buClr>
                <a:schemeClr val="dk1"/>
              </a:buClr>
              <a:buSzPts val="1100"/>
            </a:pP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learning_rate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=5e-5,</a:t>
            </a:r>
            <a:endParaRPr sz="18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40021"/>
              </a:lnSpc>
              <a:buClr>
                <a:schemeClr val="dk1"/>
              </a:buClr>
              <a:buSzPts val="1100"/>
            </a:pP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per_device_train_batch_size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=4</a:t>
            </a:r>
            <a:endParaRPr sz="18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40021"/>
              </a:lnSpc>
            </a:pP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train_epochs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2 </a:t>
            </a:r>
            <a:endParaRPr sz="18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1">
              <a:lnSpc>
                <a:spcPct val="140021"/>
              </a:lnSpc>
            </a:pP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save_steps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500</a:t>
            </a:r>
            <a:endParaRPr sz="18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g34332af4d38_1_88"/>
          <p:cNvGrpSpPr/>
          <p:nvPr/>
        </p:nvGrpSpPr>
        <p:grpSpPr>
          <a:xfrm>
            <a:off x="509282" y="685679"/>
            <a:ext cx="17006315" cy="8915638"/>
            <a:chOff x="0" y="-9525"/>
            <a:chExt cx="4479000" cy="2348136"/>
          </a:xfrm>
        </p:grpSpPr>
        <p:sp>
          <p:nvSpPr>
            <p:cNvPr id="231" name="Google Shape;231;g34332af4d38_1_88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2" name="Google Shape;232;g34332af4d38_1_88"/>
            <p:cNvSpPr txBox="1"/>
            <p:nvPr/>
          </p:nvSpPr>
          <p:spPr>
            <a:xfrm>
              <a:off x="0" y="-9525"/>
              <a:ext cx="4479000" cy="23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cxnSp>
        <p:nvCxnSpPr>
          <p:cNvPr id="233" name="Google Shape;233;g34332af4d38_1_88"/>
          <p:cNvCxnSpPr/>
          <p:nvPr/>
        </p:nvCxnSpPr>
        <p:spPr>
          <a:xfrm rot="10800000">
            <a:off x="1790078" y="2591633"/>
            <a:ext cx="1135800" cy="0"/>
          </a:xfrm>
          <a:prstGeom prst="straightConnector1">
            <a:avLst/>
          </a:prstGeom>
          <a:noFill/>
          <a:ln w="38100" cap="flat" cmpd="sng">
            <a:solidFill>
              <a:srgbClr val="2630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" name="Google Shape;234;g34332af4d38_1_88"/>
          <p:cNvSpPr txBox="1"/>
          <p:nvPr/>
        </p:nvSpPr>
        <p:spPr>
          <a:xfrm>
            <a:off x="1789995" y="2891633"/>
            <a:ext cx="11428800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3.4 RAG </a:t>
            </a:r>
            <a:r>
              <a:rPr lang="en-US" sz="2899" b="1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개선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5" name="Google Shape;235;g34332af4d38_1_88"/>
          <p:cNvSpPr txBox="1"/>
          <p:nvPr/>
        </p:nvSpPr>
        <p:spPr>
          <a:xfrm>
            <a:off x="10726002" y="5304218"/>
            <a:ext cx="65997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검색된 문서 중 질문과 의미적 유사도가 낮은 문서는 답변 생성 시 노이즈로 작용할 수 있으므로</a:t>
            </a:r>
            <a:r>
              <a:rPr lang="en-US" altLang="ko-KR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Cross Encoder</a:t>
            </a:r>
            <a:r>
              <a:rPr lang="ko-KR" alt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통해 </a:t>
            </a:r>
          </a:p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유사도를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재평가하고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임계치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(0.55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이상의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문서만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72A2753-CCF6-421C-3912-A2866934F099}"/>
              </a:ext>
            </a:extLst>
          </p:cNvPr>
          <p:cNvGrpSpPr/>
          <p:nvPr/>
        </p:nvGrpSpPr>
        <p:grpSpPr>
          <a:xfrm>
            <a:off x="1790071" y="3753837"/>
            <a:ext cx="7769560" cy="4143253"/>
            <a:chOff x="1790071" y="3753838"/>
            <a:chExt cx="8132050" cy="4035250"/>
          </a:xfrm>
        </p:grpSpPr>
        <p:pic>
          <p:nvPicPr>
            <p:cNvPr id="236" name="Google Shape;236;g34332af4d38_1_8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90071" y="3753838"/>
              <a:ext cx="8132050" cy="403525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33350" dir="2400000" algn="bl" rotWithShape="0">
                <a:srgbClr val="000000">
                  <a:alpha val="58000"/>
                </a:srgbClr>
              </a:outerShdw>
            </a:effectLst>
          </p:spPr>
        </p:pic>
        <p:sp>
          <p:nvSpPr>
            <p:cNvPr id="237" name="Google Shape;237;g34332af4d38_1_88"/>
            <p:cNvSpPr/>
            <p:nvPr/>
          </p:nvSpPr>
          <p:spPr>
            <a:xfrm>
              <a:off x="9186025" y="3821325"/>
              <a:ext cx="624900" cy="39003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cxnSp>
        <p:nvCxnSpPr>
          <p:cNvPr id="240" name="Google Shape;240;g34332af4d38_1_88"/>
          <p:cNvCxnSpPr/>
          <p:nvPr/>
        </p:nvCxnSpPr>
        <p:spPr>
          <a:xfrm>
            <a:off x="10274570" y="2730400"/>
            <a:ext cx="0" cy="62031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1" name="Google Shape;241;g34332af4d38_1_88"/>
          <p:cNvSpPr txBox="1"/>
          <p:nvPr/>
        </p:nvSpPr>
        <p:spPr>
          <a:xfrm>
            <a:off x="1790002" y="1401000"/>
            <a:ext cx="12123900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0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 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Modeling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Google Shape;209;g33b17567fca_0_43">
            <a:extLst>
              <a:ext uri="{FF2B5EF4-FFF2-40B4-BE49-F238E27FC236}">
                <a16:creationId xmlns:a16="http://schemas.microsoft.com/office/drawing/2014/main" id="{0A339125-6A11-D43C-52E3-F2E79050ADB2}"/>
              </a:ext>
            </a:extLst>
          </p:cNvPr>
          <p:cNvSpPr txBox="1"/>
          <p:nvPr/>
        </p:nvSpPr>
        <p:spPr>
          <a:xfrm>
            <a:off x="8192763" y="7976466"/>
            <a:ext cx="1924212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66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8000 steps</a:t>
            </a:r>
            <a:endParaRPr sz="2000" dirty="0">
              <a:solidFill>
                <a:srgbClr val="66666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DC66A-2364-70AD-7AE3-DCA23138910F}"/>
              </a:ext>
            </a:extLst>
          </p:cNvPr>
          <p:cNvSpPr txBox="1"/>
          <p:nvPr/>
        </p:nvSpPr>
        <p:spPr>
          <a:xfrm>
            <a:off x="10656119" y="4564122"/>
            <a:ext cx="30761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Cross Encoder</a:t>
            </a:r>
            <a:endParaRPr lang="ko-KR" altLang="en-US" sz="2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g34332af4d38_1_0"/>
          <p:cNvGrpSpPr/>
          <p:nvPr/>
        </p:nvGrpSpPr>
        <p:grpSpPr>
          <a:xfrm>
            <a:off x="509282" y="685679"/>
            <a:ext cx="17006315" cy="8915638"/>
            <a:chOff x="0" y="-9525"/>
            <a:chExt cx="4479000" cy="2348136"/>
          </a:xfrm>
        </p:grpSpPr>
        <p:sp>
          <p:nvSpPr>
            <p:cNvPr id="247" name="Google Shape;247;g34332af4d38_1_0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8" name="Google Shape;248;g34332af4d38_1_0"/>
            <p:cNvSpPr txBox="1"/>
            <p:nvPr/>
          </p:nvSpPr>
          <p:spPr>
            <a:xfrm>
              <a:off x="0" y="-9525"/>
              <a:ext cx="4479000" cy="23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249" name="Google Shape;249;g34332af4d38_1_0"/>
          <p:cNvSpPr txBox="1"/>
          <p:nvPr/>
        </p:nvSpPr>
        <p:spPr>
          <a:xfrm>
            <a:off x="1790002" y="1401000"/>
            <a:ext cx="12123900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0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 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Modeling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50" name="Google Shape;250;g34332af4d38_1_0"/>
          <p:cNvCxnSpPr/>
          <p:nvPr/>
        </p:nvCxnSpPr>
        <p:spPr>
          <a:xfrm rot="10800000">
            <a:off x="1790078" y="2591633"/>
            <a:ext cx="1135800" cy="0"/>
          </a:xfrm>
          <a:prstGeom prst="straightConnector1">
            <a:avLst/>
          </a:prstGeom>
          <a:noFill/>
          <a:ln w="38100" cap="flat" cmpd="sng">
            <a:solidFill>
              <a:srgbClr val="2630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Google Shape;251;g34332af4d38_1_0"/>
          <p:cNvSpPr txBox="1"/>
          <p:nvPr/>
        </p:nvSpPr>
        <p:spPr>
          <a:xfrm>
            <a:off x="1789995" y="2891633"/>
            <a:ext cx="11428800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3.5 Question </a:t>
            </a:r>
            <a:r>
              <a:rPr lang="en-US" sz="2899" b="1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비교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2" name="Google Shape;252;g34332af4d38_1_0"/>
          <p:cNvSpPr txBox="1"/>
          <p:nvPr/>
        </p:nvSpPr>
        <p:spPr>
          <a:xfrm>
            <a:off x="9705910" y="4050487"/>
            <a:ext cx="7479459" cy="4819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Q1 :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공종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중분류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/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인적사고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사고원인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인적사고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Q2 :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사고객체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대분류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/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인적사고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사고원인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인적사고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Q3 :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공종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중분류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/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사고객체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대분류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/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사고원인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/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인적사고</a:t>
            </a:r>
            <a:endParaRPr lang="en-US"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분석을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통해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높은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유사도가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나온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컬럼들의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조합을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바탕으로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답변을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생성하고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비교해보니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초기에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설정한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Q1이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유사도가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높게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나옴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rtl="0">
              <a:lnSpc>
                <a:spcPct val="140021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084B86-D6C6-D966-0C05-9FB501B698F4}"/>
              </a:ext>
            </a:extLst>
          </p:cNvPr>
          <p:cNvGrpSpPr/>
          <p:nvPr/>
        </p:nvGrpSpPr>
        <p:grpSpPr>
          <a:xfrm>
            <a:off x="1789995" y="3628200"/>
            <a:ext cx="6715125" cy="5257800"/>
            <a:chOff x="1790063" y="3394095"/>
            <a:chExt cx="6715125" cy="5257800"/>
          </a:xfrm>
        </p:grpSpPr>
        <p:pic>
          <p:nvPicPr>
            <p:cNvPr id="253" name="Google Shape;253;g34332af4d38_1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90063" y="3394095"/>
              <a:ext cx="6715125" cy="5257800"/>
            </a:xfrm>
            <a:prstGeom prst="rect">
              <a:avLst/>
            </a:prstGeom>
            <a:noFill/>
            <a:ln>
              <a:noFill/>
            </a:ln>
            <a:effectLst>
              <a:outerShdw blurRad="85725" dist="133350" dir="2400000" algn="tl" rotWithShape="0">
                <a:prstClr val="black">
                  <a:alpha val="60000"/>
                </a:prstClr>
              </a:outerShdw>
            </a:effectLst>
          </p:spPr>
        </p:pic>
        <p:sp>
          <p:nvSpPr>
            <p:cNvPr id="254" name="Google Shape;254;g34332af4d38_1_0"/>
            <p:cNvSpPr/>
            <p:nvPr/>
          </p:nvSpPr>
          <p:spPr>
            <a:xfrm>
              <a:off x="2556875" y="4492500"/>
              <a:ext cx="532757" cy="3900300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cxnSp>
        <p:nvCxnSpPr>
          <p:cNvPr id="255" name="Google Shape;255;g34332af4d38_1_0"/>
          <p:cNvCxnSpPr/>
          <p:nvPr/>
        </p:nvCxnSpPr>
        <p:spPr>
          <a:xfrm>
            <a:off x="8847325" y="2730400"/>
            <a:ext cx="0" cy="62031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" name="Google Shape;209;g33b17567fca_0_43">
            <a:extLst>
              <a:ext uri="{FF2B5EF4-FFF2-40B4-BE49-F238E27FC236}">
                <a16:creationId xmlns:a16="http://schemas.microsoft.com/office/drawing/2014/main" id="{37C1298F-7293-B012-2783-82DD939F161B}"/>
              </a:ext>
            </a:extLst>
          </p:cNvPr>
          <p:cNvSpPr txBox="1"/>
          <p:nvPr/>
        </p:nvSpPr>
        <p:spPr>
          <a:xfrm>
            <a:off x="7087941" y="8922165"/>
            <a:ext cx="1626567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6666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8000 steps</a:t>
            </a:r>
            <a:endParaRPr sz="2000" dirty="0">
              <a:solidFill>
                <a:srgbClr val="66666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26B807-1E14-C60A-9A0D-2B3DAC58BC19}"/>
              </a:ext>
            </a:extLst>
          </p:cNvPr>
          <p:cNvSpPr/>
          <p:nvPr/>
        </p:nvSpPr>
        <p:spPr>
          <a:xfrm>
            <a:off x="10058400" y="4450976"/>
            <a:ext cx="6965576" cy="19363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38AA8-EF06-04F9-C4D1-9E092AD6F33B}"/>
              </a:ext>
            </a:extLst>
          </p:cNvPr>
          <p:cNvSpPr txBox="1"/>
          <p:nvPr/>
        </p:nvSpPr>
        <p:spPr>
          <a:xfrm>
            <a:off x="10004612" y="4050729"/>
            <a:ext cx="1842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 조합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g33b17567fca_3_63"/>
          <p:cNvGrpSpPr/>
          <p:nvPr/>
        </p:nvGrpSpPr>
        <p:grpSpPr>
          <a:xfrm>
            <a:off x="509282" y="685679"/>
            <a:ext cx="17006315" cy="8915638"/>
            <a:chOff x="0" y="-9525"/>
            <a:chExt cx="4479000" cy="2348136"/>
          </a:xfrm>
        </p:grpSpPr>
        <p:sp>
          <p:nvSpPr>
            <p:cNvPr id="261" name="Google Shape;261;g33b17567fca_3_63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2" name="Google Shape;262;g33b17567fca_3_63"/>
            <p:cNvSpPr txBox="1"/>
            <p:nvPr/>
          </p:nvSpPr>
          <p:spPr>
            <a:xfrm>
              <a:off x="0" y="-9525"/>
              <a:ext cx="4479000" cy="23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263" name="Google Shape;263;g33b17567fca_3_63"/>
          <p:cNvSpPr txBox="1"/>
          <p:nvPr/>
        </p:nvSpPr>
        <p:spPr>
          <a:xfrm>
            <a:off x="1790002" y="1401000"/>
            <a:ext cx="12123900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0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 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Modeling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4" name="Google Shape;264;g33b17567fca_3_63"/>
          <p:cNvCxnSpPr/>
          <p:nvPr/>
        </p:nvCxnSpPr>
        <p:spPr>
          <a:xfrm rot="10800000">
            <a:off x="1790078" y="2591633"/>
            <a:ext cx="1135800" cy="0"/>
          </a:xfrm>
          <a:prstGeom prst="straightConnector1">
            <a:avLst/>
          </a:prstGeom>
          <a:noFill/>
          <a:ln w="38100" cap="flat" cmpd="sng">
            <a:solidFill>
              <a:srgbClr val="2630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5" name="Google Shape;265;g33b17567fca_3_63"/>
          <p:cNvSpPr txBox="1"/>
          <p:nvPr/>
        </p:nvSpPr>
        <p:spPr>
          <a:xfrm>
            <a:off x="1789995" y="2891633"/>
            <a:ext cx="11428800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3.6 </a:t>
            </a:r>
            <a:r>
              <a:rPr lang="en-US" sz="2899" b="1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후처리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6" name="Google Shape;266;g33b17567fca_3_63"/>
          <p:cNvSpPr txBox="1"/>
          <p:nvPr/>
        </p:nvSpPr>
        <p:spPr>
          <a:xfrm>
            <a:off x="10558755" y="3499788"/>
            <a:ext cx="6997800" cy="204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21"/>
              </a:lnSpc>
            </a:pPr>
            <a:endParaRPr sz="18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marR="0" lvl="0" indent="-349186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263035"/>
              </a:buClr>
              <a:buSzPts val="1899"/>
              <a:buChar char="●"/>
            </a:pP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답변에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질문이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포함되어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있는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경우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삭제</a:t>
            </a:r>
            <a:endParaRPr sz="18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marR="0" lvl="0" indent="-349186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263035"/>
              </a:buClr>
              <a:buSzPts val="1899"/>
              <a:buChar char="●"/>
            </a:pP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숫자를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사용해서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나열하는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방법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</a:t>
            </a:r>
            <a:r>
              <a:rPr lang="ko-KR" alt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 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 </a:t>
            </a:r>
            <a:r>
              <a:rPr lang="en-US" altLang="ko-KR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 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</a:t>
            </a:r>
            <a:endParaRPr sz="18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marR="0" lvl="0" indent="-349186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263035"/>
              </a:buClr>
              <a:buSzPts val="1899"/>
              <a:buChar char="●"/>
            </a:pP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불필요한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공백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및 </a:t>
            </a:r>
            <a:r>
              <a:rPr lang="en-US" altLang="ko-KR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" , "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제거</a:t>
            </a:r>
            <a:endParaRPr sz="18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marR="0" lvl="0" indent="-349186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263035"/>
              </a:buClr>
              <a:buSzPts val="1899"/>
              <a:buChar char="●"/>
            </a:pP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불필요한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특수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문자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제거</a:t>
            </a:r>
            <a:endParaRPr sz="18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67" name="Google Shape;267;g33b17567fca_3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063" y="3637725"/>
            <a:ext cx="8372475" cy="510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33350" dir="2400000" algn="bl" rotWithShape="0">
              <a:srgbClr val="000000">
                <a:alpha val="58000"/>
              </a:srgbClr>
            </a:outerShdw>
          </a:effectLst>
        </p:spPr>
      </p:pic>
      <p:sp>
        <p:nvSpPr>
          <p:cNvPr id="268" name="Google Shape;268;g33b17567fca_3_63"/>
          <p:cNvSpPr txBox="1"/>
          <p:nvPr/>
        </p:nvSpPr>
        <p:spPr>
          <a:xfrm>
            <a:off x="10586465" y="6121450"/>
            <a:ext cx="6791400" cy="2246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빔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인양용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하카의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튕김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방지를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위한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안전장치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설치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및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작업자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안전교육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실시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.</a:t>
            </a:r>
            <a:endParaRPr sz="15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질문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:</a:t>
            </a:r>
            <a:endParaRPr sz="15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가설공사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작업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중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물체에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맞음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발생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. </a:t>
            </a:r>
            <a:endParaRPr sz="15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키워드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: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가시설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H 빔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해체후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반출하려고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상차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작업중에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빔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인양용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하카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1개가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튕기면서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얼굴에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맞음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endParaRPr sz="15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작업자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안전교육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실시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내용은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?</a:t>
            </a:r>
            <a:endParaRPr sz="15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작업자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안전교육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실시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내용은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?</a:t>
            </a:r>
            <a:endParaRPr sz="15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답변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:</a:t>
            </a:r>
            <a:endParaRPr sz="15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빔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인양</a:t>
            </a:r>
            <a:endParaRPr sz="15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</p:txBody>
      </p:sp>
      <p:cxnSp>
        <p:nvCxnSpPr>
          <p:cNvPr id="269" name="Google Shape;269;g33b17567fca_3_63"/>
          <p:cNvCxnSpPr/>
          <p:nvPr/>
        </p:nvCxnSpPr>
        <p:spPr>
          <a:xfrm>
            <a:off x="10465500" y="2730400"/>
            <a:ext cx="0" cy="62031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1" name="Google Shape;271;g33b17567fca_3_63"/>
          <p:cNvSpPr txBox="1"/>
          <p:nvPr/>
        </p:nvSpPr>
        <p:spPr>
          <a:xfrm>
            <a:off x="10586465" y="8933500"/>
            <a:ext cx="6727650" cy="415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빔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인양용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하카의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튕김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방지를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위한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안전장치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설치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및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작업자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안전교육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실시</a:t>
            </a:r>
            <a:r>
              <a:rPr lang="en-US" sz="1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.</a:t>
            </a:r>
            <a:endParaRPr sz="32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272" name="Google Shape;272;g33b17567fca_3_63"/>
          <p:cNvSpPr txBox="1"/>
          <p:nvPr/>
        </p:nvSpPr>
        <p:spPr>
          <a:xfrm>
            <a:off x="10586465" y="8661890"/>
            <a:ext cx="11358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88888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후처리</a:t>
            </a:r>
            <a:r>
              <a:rPr lang="en-US" sz="1500" dirty="0">
                <a:solidFill>
                  <a:srgbClr val="88888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후</a:t>
            </a:r>
            <a:endParaRPr sz="1500" dirty="0">
              <a:solidFill>
                <a:srgbClr val="88888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273" name="Google Shape;273;g33b17567fca_3_63"/>
          <p:cNvSpPr txBox="1"/>
          <p:nvPr/>
        </p:nvSpPr>
        <p:spPr>
          <a:xfrm>
            <a:off x="10558755" y="5764335"/>
            <a:ext cx="629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dirty="0" err="1">
                <a:solidFill>
                  <a:srgbClr val="88888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예시</a:t>
            </a:r>
            <a:r>
              <a:rPr lang="en-US" sz="1500" dirty="0">
                <a:solidFill>
                  <a:srgbClr val="88888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)</a:t>
            </a:r>
            <a:endParaRPr sz="3200" dirty="0">
              <a:solidFill>
                <a:srgbClr val="88888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01C4238-96EB-6F3B-3A61-6973145F563D}"/>
              </a:ext>
            </a:extLst>
          </p:cNvPr>
          <p:cNvSpPr/>
          <p:nvPr/>
        </p:nvSpPr>
        <p:spPr>
          <a:xfrm>
            <a:off x="13778942" y="8442775"/>
            <a:ext cx="288174" cy="415500"/>
          </a:xfrm>
          <a:prstGeom prst="downArrow">
            <a:avLst/>
          </a:prstGeom>
          <a:solidFill>
            <a:srgbClr val="DCE2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941A0-BB77-B1EB-FA47-90D2B057D354}"/>
              </a:ext>
            </a:extLst>
          </p:cNvPr>
          <p:cNvSpPr txBox="1"/>
          <p:nvPr/>
        </p:nvSpPr>
        <p:spPr>
          <a:xfrm>
            <a:off x="11188455" y="3141297"/>
            <a:ext cx="524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생성된 답변 중 </a:t>
            </a:r>
            <a:r>
              <a:rPr lang="ko-KR" altLang="en-US" sz="32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일부</a:t>
            </a:r>
            <a:r>
              <a:rPr lang="ko-KR" altLang="en-US" sz="3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후처리</a:t>
            </a:r>
            <a:endParaRPr lang="en-US" altLang="ko-KR" sz="3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g33b17567fca_3_21"/>
          <p:cNvGrpSpPr/>
          <p:nvPr/>
        </p:nvGrpSpPr>
        <p:grpSpPr>
          <a:xfrm>
            <a:off x="495428" y="685681"/>
            <a:ext cx="17006315" cy="8915638"/>
            <a:chOff x="0" y="-9525"/>
            <a:chExt cx="4479000" cy="2348136"/>
          </a:xfrm>
        </p:grpSpPr>
        <p:sp>
          <p:nvSpPr>
            <p:cNvPr id="279" name="Google Shape;279;g33b17567fca_3_21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0" name="Google Shape;280;g33b17567fca_3_21"/>
            <p:cNvSpPr txBox="1"/>
            <p:nvPr/>
          </p:nvSpPr>
          <p:spPr>
            <a:xfrm>
              <a:off x="0" y="-9525"/>
              <a:ext cx="4479000" cy="23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281" name="Google Shape;281;g33b17567fca_3_21"/>
          <p:cNvSpPr txBox="1"/>
          <p:nvPr/>
        </p:nvSpPr>
        <p:spPr>
          <a:xfrm>
            <a:off x="1790002" y="1401000"/>
            <a:ext cx="12123900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0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 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Modeling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82" name="Google Shape;282;g33b17567fca_3_21"/>
          <p:cNvCxnSpPr/>
          <p:nvPr/>
        </p:nvCxnSpPr>
        <p:spPr>
          <a:xfrm rot="10800000">
            <a:off x="1790078" y="2591633"/>
            <a:ext cx="1135800" cy="0"/>
          </a:xfrm>
          <a:prstGeom prst="straightConnector1">
            <a:avLst/>
          </a:prstGeom>
          <a:noFill/>
          <a:ln w="38100" cap="flat" cmpd="sng">
            <a:solidFill>
              <a:srgbClr val="2630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3" name="Google Shape;283;g33b17567fca_3_21"/>
          <p:cNvSpPr txBox="1"/>
          <p:nvPr/>
        </p:nvSpPr>
        <p:spPr>
          <a:xfrm>
            <a:off x="1789995" y="2891633"/>
            <a:ext cx="11428800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3.7 </a:t>
            </a:r>
            <a:r>
              <a:rPr lang="en-US" sz="2899" b="1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최종</a:t>
            </a: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899" b="1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4" name="Google Shape;284;g33b17567fca_3_21"/>
          <p:cNvSpPr txBox="1"/>
          <p:nvPr/>
        </p:nvSpPr>
        <p:spPr>
          <a:xfrm>
            <a:off x="1790001" y="4352500"/>
            <a:ext cx="8794871" cy="241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Ko-Gemma2 9B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증강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기법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Random Masking Replacement (</a:t>
            </a:r>
            <a:r>
              <a:rPr lang="en-US" altLang="ko-KR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RMR)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하이퍼파라미터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R = 8 /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LoRA_Alpha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= 16 / Batch = 4 / Steps = 8000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적용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알고리즘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Cross Encoder 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Google Shape;285;g33b17567fca_3_21"/>
          <p:cNvSpPr txBox="1"/>
          <p:nvPr/>
        </p:nvSpPr>
        <p:spPr>
          <a:xfrm>
            <a:off x="10903181" y="4685020"/>
            <a:ext cx="5798700" cy="81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자체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코사인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18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유사도</a:t>
            </a: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0.567</a:t>
            </a:r>
            <a:endParaRPr sz="18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Private Score : 0.4399</a:t>
            </a:r>
            <a:endParaRPr sz="18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6" name="Google Shape;286;g33b17567fca_3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8175" y="5791737"/>
            <a:ext cx="5761011" cy="3808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g33b17567fca_3_21"/>
          <p:cNvCxnSpPr/>
          <p:nvPr/>
        </p:nvCxnSpPr>
        <p:spPr>
          <a:xfrm>
            <a:off x="10604050" y="2730400"/>
            <a:ext cx="0" cy="62031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g33b17567fca_3_32"/>
          <p:cNvGrpSpPr/>
          <p:nvPr/>
        </p:nvGrpSpPr>
        <p:grpSpPr>
          <a:xfrm>
            <a:off x="509282" y="685679"/>
            <a:ext cx="17006315" cy="8915638"/>
            <a:chOff x="0" y="-9525"/>
            <a:chExt cx="4479000" cy="2348136"/>
          </a:xfrm>
        </p:grpSpPr>
        <p:sp>
          <p:nvSpPr>
            <p:cNvPr id="293" name="Google Shape;293;g33b17567fca_3_32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4" name="Google Shape;294;g33b17567fca_3_32"/>
            <p:cNvSpPr txBox="1"/>
            <p:nvPr/>
          </p:nvSpPr>
          <p:spPr>
            <a:xfrm>
              <a:off x="0" y="-9525"/>
              <a:ext cx="4479000" cy="23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295" name="Google Shape;295;g33b17567fca_3_32"/>
          <p:cNvSpPr txBox="1"/>
          <p:nvPr/>
        </p:nvSpPr>
        <p:spPr>
          <a:xfrm>
            <a:off x="1789999" y="1401000"/>
            <a:ext cx="15071100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0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 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</a:t>
            </a:r>
            <a:r>
              <a:rPr lang="en-US" sz="7500" b="1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7500" b="1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방안</a:t>
            </a:r>
            <a:r>
              <a:rPr lang="en-US" sz="7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75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Serving</a:t>
            </a:r>
            <a:endParaRPr sz="7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96" name="Google Shape;296;g33b17567fca_3_32"/>
          <p:cNvCxnSpPr/>
          <p:nvPr/>
        </p:nvCxnSpPr>
        <p:spPr>
          <a:xfrm rot="10800000">
            <a:off x="1790078" y="2591633"/>
            <a:ext cx="1135800" cy="0"/>
          </a:xfrm>
          <a:prstGeom prst="straightConnector1">
            <a:avLst/>
          </a:prstGeom>
          <a:noFill/>
          <a:ln w="38100" cap="flat" cmpd="sng">
            <a:solidFill>
              <a:srgbClr val="2630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7" name="Google Shape;297;g33b17567fca_3_32"/>
          <p:cNvSpPr txBox="1"/>
          <p:nvPr/>
        </p:nvSpPr>
        <p:spPr>
          <a:xfrm>
            <a:off x="1789995" y="2891633"/>
            <a:ext cx="11428800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4.1 Web </a:t>
            </a:r>
            <a:r>
              <a:rPr lang="en-US" sz="2899" b="1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구현</a:t>
            </a: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899" b="1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방안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98" name="Google Shape;298;g33b17567fca_3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599" y="3637725"/>
            <a:ext cx="6974876" cy="5183425"/>
          </a:xfrm>
          <a:prstGeom prst="rect">
            <a:avLst/>
          </a:prstGeom>
          <a:noFill/>
          <a:ln>
            <a:noFill/>
          </a:ln>
          <a:effectLst>
            <a:outerShdw blurRad="85725" dist="133350" dir="2400000" algn="ctr" rotWithShape="0">
              <a:srgbClr val="000000">
                <a:alpha val="58000"/>
              </a:srgbClr>
            </a:outerShdw>
          </a:effectLst>
        </p:spPr>
      </p:pic>
      <p:pic>
        <p:nvPicPr>
          <p:cNvPr id="300" name="Google Shape;300;g33b17567fca_3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8425" y="3637113"/>
            <a:ext cx="6976871" cy="5184648"/>
          </a:xfrm>
          <a:prstGeom prst="rect">
            <a:avLst/>
          </a:prstGeom>
          <a:noFill/>
          <a:ln>
            <a:noFill/>
          </a:ln>
          <a:effectLst>
            <a:outerShdw blurRad="85725" dist="133350" dir="2400000" algn="ctr" rotWithShape="0">
              <a:srgbClr val="000000">
                <a:alpha val="58000"/>
              </a:srgbClr>
            </a:outerShdw>
          </a:effectLst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C1809D1D-1937-D6B3-EF3B-9A9090BBD3E6}"/>
              </a:ext>
            </a:extLst>
          </p:cNvPr>
          <p:cNvSpPr/>
          <p:nvPr/>
        </p:nvSpPr>
        <p:spPr>
          <a:xfrm rot="16200000">
            <a:off x="8694626" y="5731534"/>
            <a:ext cx="690649" cy="995804"/>
          </a:xfrm>
          <a:prstGeom prst="downArrow">
            <a:avLst/>
          </a:prstGeom>
          <a:solidFill>
            <a:srgbClr val="DCE2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g33b17567fca_6_11"/>
          <p:cNvGrpSpPr/>
          <p:nvPr/>
        </p:nvGrpSpPr>
        <p:grpSpPr>
          <a:xfrm>
            <a:off x="509282" y="685679"/>
            <a:ext cx="17006315" cy="8915638"/>
            <a:chOff x="0" y="-9525"/>
            <a:chExt cx="4479000" cy="2348136"/>
          </a:xfrm>
        </p:grpSpPr>
        <p:sp>
          <p:nvSpPr>
            <p:cNvPr id="306" name="Google Shape;306;g33b17567fca_6_11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7" name="Google Shape;307;g33b17567fca_6_11"/>
            <p:cNvSpPr txBox="1"/>
            <p:nvPr/>
          </p:nvSpPr>
          <p:spPr>
            <a:xfrm>
              <a:off x="0" y="-9525"/>
              <a:ext cx="4479000" cy="23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308" name="Google Shape;308;g33b17567fca_6_11"/>
          <p:cNvSpPr txBox="1"/>
          <p:nvPr/>
        </p:nvSpPr>
        <p:spPr>
          <a:xfrm>
            <a:off x="1790002" y="1401000"/>
            <a:ext cx="12123900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0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 </a:t>
            </a:r>
            <a:r>
              <a:rPr lang="en-US" sz="75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Application &amp; Serving</a:t>
            </a:r>
            <a:endParaRPr sz="7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9" name="Google Shape;309;g33b17567fca_6_11"/>
          <p:cNvCxnSpPr/>
          <p:nvPr/>
        </p:nvCxnSpPr>
        <p:spPr>
          <a:xfrm rot="10800000">
            <a:off x="1790078" y="2591633"/>
            <a:ext cx="1135800" cy="0"/>
          </a:xfrm>
          <a:prstGeom prst="straightConnector1">
            <a:avLst/>
          </a:prstGeom>
          <a:noFill/>
          <a:ln w="38100" cap="flat" cmpd="sng">
            <a:solidFill>
              <a:srgbClr val="2630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0" name="Google Shape;310;g33b17567fca_6_11"/>
          <p:cNvSpPr txBox="1"/>
          <p:nvPr/>
        </p:nvSpPr>
        <p:spPr>
          <a:xfrm>
            <a:off x="1789995" y="2891633"/>
            <a:ext cx="11428800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4.2 Service Flow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E93B53-D37A-FA76-7AA8-5ECF375E3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95" y="3560855"/>
            <a:ext cx="14394284" cy="5753903"/>
          </a:xfrm>
          <a:prstGeom prst="rect">
            <a:avLst/>
          </a:prstGeom>
          <a:effectLst>
            <a:outerShdw blurRad="85725" dist="133350" dir="2400000" algn="ctr" rotWithShape="0">
              <a:schemeClr val="tx1">
                <a:alpha val="58000"/>
              </a:scheme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/>
          <p:nvPr/>
        </p:nvSpPr>
        <p:spPr>
          <a:xfrm>
            <a:off x="4138638" y="4241116"/>
            <a:ext cx="10010724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Thank you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6822608" y="5480098"/>
            <a:ext cx="4642785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i="0" u="none" strike="noStrike" cap="none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감사합니다</a:t>
            </a:r>
            <a:r>
              <a:rPr lang="en-US" sz="2899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.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"/>
          <p:cNvGrpSpPr/>
          <p:nvPr/>
        </p:nvGrpSpPr>
        <p:grpSpPr>
          <a:xfrm>
            <a:off x="509282" y="685679"/>
            <a:ext cx="17006315" cy="8915638"/>
            <a:chOff x="0" y="-9525"/>
            <a:chExt cx="4479000" cy="2348136"/>
          </a:xfrm>
        </p:grpSpPr>
        <p:sp>
          <p:nvSpPr>
            <p:cNvPr id="95" name="Google Shape;95;p2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0" y="-9525"/>
              <a:ext cx="4479000" cy="23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97" name="Google Shape;97;p2"/>
          <p:cNvSpPr txBox="1"/>
          <p:nvPr/>
        </p:nvSpPr>
        <p:spPr>
          <a:xfrm>
            <a:off x="6596787" y="1003308"/>
            <a:ext cx="5386800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Contents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450" y="2368864"/>
            <a:ext cx="7917124" cy="7108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34332af4d38_2_4"/>
          <p:cNvGrpSpPr/>
          <p:nvPr/>
        </p:nvGrpSpPr>
        <p:grpSpPr>
          <a:xfrm>
            <a:off x="509282" y="685679"/>
            <a:ext cx="17006315" cy="8915638"/>
            <a:chOff x="0" y="-9525"/>
            <a:chExt cx="4479000" cy="2348136"/>
          </a:xfrm>
        </p:grpSpPr>
        <p:sp>
          <p:nvSpPr>
            <p:cNvPr id="105" name="Google Shape;105;g34332af4d38_2_4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6" name="Google Shape;106;g34332af4d38_2_4"/>
            <p:cNvSpPr txBox="1"/>
            <p:nvPr/>
          </p:nvSpPr>
          <p:spPr>
            <a:xfrm>
              <a:off x="0" y="-9525"/>
              <a:ext cx="4479000" cy="23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11" name="Google Shape;122;p3">
            <a:extLst>
              <a:ext uri="{FF2B5EF4-FFF2-40B4-BE49-F238E27FC236}">
                <a16:creationId xmlns:a16="http://schemas.microsoft.com/office/drawing/2014/main" id="{3326E479-0AE1-3647-FE90-631FC562D5CE}"/>
              </a:ext>
            </a:extLst>
          </p:cNvPr>
          <p:cNvSpPr txBox="1"/>
          <p:nvPr/>
        </p:nvSpPr>
        <p:spPr>
          <a:xfrm>
            <a:off x="1711473" y="1414244"/>
            <a:ext cx="8477003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01  </a:t>
            </a:r>
            <a:r>
              <a:rPr lang="en-US" sz="7500" b="1" i="0" u="none" strike="noStrike" cap="none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프로젝트</a:t>
            </a: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7500" b="1" i="0" u="none" strike="noStrike" cap="none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개요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Google Shape;123;p3">
            <a:extLst>
              <a:ext uri="{FF2B5EF4-FFF2-40B4-BE49-F238E27FC236}">
                <a16:creationId xmlns:a16="http://schemas.microsoft.com/office/drawing/2014/main" id="{F0BED18F-B666-11B8-337C-181238CDAB27}"/>
              </a:ext>
            </a:extLst>
          </p:cNvPr>
          <p:cNvSpPr txBox="1"/>
          <p:nvPr/>
        </p:nvSpPr>
        <p:spPr>
          <a:xfrm>
            <a:off x="1711472" y="6018266"/>
            <a:ext cx="11428800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 세부 목표 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Google Shape;124;p3">
            <a:extLst>
              <a:ext uri="{FF2B5EF4-FFF2-40B4-BE49-F238E27FC236}">
                <a16:creationId xmlns:a16="http://schemas.microsoft.com/office/drawing/2014/main" id="{F886E7EA-E143-8767-F56A-EA7C1D0FF2F3}"/>
              </a:ext>
            </a:extLst>
          </p:cNvPr>
          <p:cNvSpPr txBox="1"/>
          <p:nvPr/>
        </p:nvSpPr>
        <p:spPr>
          <a:xfrm>
            <a:off x="1711472" y="6993003"/>
            <a:ext cx="11983200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불균형 해소를 위한 </a:t>
            </a:r>
            <a:r>
              <a:rPr lang="ko-KR" altLang="en-US" sz="25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증강 </a:t>
            </a:r>
            <a:r>
              <a:rPr lang="ko-KR" altLang="en-US" sz="2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방법 시도</a:t>
            </a:r>
            <a:endParaRPr lang="en-US" altLang="ko-KR" sz="2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marR="0" lvl="0" indent="-45720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 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LLM 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모델로</a:t>
            </a:r>
            <a:r>
              <a:rPr lang="en-US" altLang="ko-KR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5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실험 및 성능 개선 </a:t>
            </a:r>
            <a:r>
              <a:rPr lang="ko-KR" altLang="en-US" sz="2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시도</a:t>
            </a:r>
            <a:endParaRPr lang="en-US" altLang="ko-KR" sz="2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marR="0" lvl="0" indent="-45720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 답변에 대한 </a:t>
            </a:r>
            <a:r>
              <a:rPr lang="ko-KR" altLang="en-US" sz="25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정량적 기준 </a:t>
            </a:r>
            <a:r>
              <a:rPr lang="ko-KR" altLang="en-US" sz="2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마련</a:t>
            </a:r>
            <a:endParaRPr lang="en-US" altLang="ko-KR" sz="2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R="0" lvl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 Cross Encoder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활용한 </a:t>
            </a:r>
            <a:r>
              <a:rPr lang="ko-KR" altLang="en-US" sz="25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리소스 절약 및 검색 시 </a:t>
            </a:r>
            <a:r>
              <a:rPr lang="en-US" altLang="ko-KR" sz="25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PDF Re - filtering </a:t>
            </a:r>
            <a:r>
              <a:rPr lang="ko-KR" altLang="en-US" sz="25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</a:t>
            </a:r>
            <a:endParaRPr sz="2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4" name="Google Shape;125;p3">
            <a:extLst>
              <a:ext uri="{FF2B5EF4-FFF2-40B4-BE49-F238E27FC236}">
                <a16:creationId xmlns:a16="http://schemas.microsoft.com/office/drawing/2014/main" id="{F6CEA4AB-C333-4E7A-4B3B-615F406C9775}"/>
              </a:ext>
            </a:extLst>
          </p:cNvPr>
          <p:cNvCxnSpPr/>
          <p:nvPr/>
        </p:nvCxnSpPr>
        <p:spPr>
          <a:xfrm rot="10800000">
            <a:off x="1711473" y="2604869"/>
            <a:ext cx="1135883" cy="0"/>
          </a:xfrm>
          <a:prstGeom prst="straightConnector1">
            <a:avLst/>
          </a:prstGeom>
          <a:noFill/>
          <a:ln w="38100" cap="flat" cmpd="sng">
            <a:solidFill>
              <a:srgbClr val="2630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23;p3">
            <a:extLst>
              <a:ext uri="{FF2B5EF4-FFF2-40B4-BE49-F238E27FC236}">
                <a16:creationId xmlns:a16="http://schemas.microsoft.com/office/drawing/2014/main" id="{5482574E-8EC0-ED98-4B6D-4CFBD779C7C7}"/>
              </a:ext>
            </a:extLst>
          </p:cNvPr>
          <p:cNvSpPr txBox="1"/>
          <p:nvPr/>
        </p:nvSpPr>
        <p:spPr>
          <a:xfrm>
            <a:off x="1711472" y="2820459"/>
            <a:ext cx="11428800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대회 개요 및 목표</a:t>
            </a: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Google Shape;124;p3">
            <a:extLst>
              <a:ext uri="{FF2B5EF4-FFF2-40B4-BE49-F238E27FC236}">
                <a16:creationId xmlns:a16="http://schemas.microsoft.com/office/drawing/2014/main" id="{7EC20B52-5F65-B970-FA9A-D2933D54E8EE}"/>
              </a:ext>
            </a:extLst>
          </p:cNvPr>
          <p:cNvSpPr txBox="1"/>
          <p:nvPr/>
        </p:nvSpPr>
        <p:spPr>
          <a:xfrm>
            <a:off x="10746623" y="2969360"/>
            <a:ext cx="6199094" cy="269227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599" dirty="0">
              <a:solidFill>
                <a:srgbClr val="26303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건설공사</a:t>
            </a:r>
            <a:r>
              <a:rPr lang="en-US" sz="25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5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사고</a:t>
            </a:r>
            <a:r>
              <a:rPr lang="en-US" sz="25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5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상황</a:t>
            </a:r>
            <a:r>
              <a:rPr lang="en-US" sz="25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5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</a:t>
            </a:r>
            <a:r>
              <a:rPr lang="en-US" sz="25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5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바탕으로</a:t>
            </a:r>
            <a:r>
              <a:rPr lang="en-US" sz="25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사고</a:t>
            </a:r>
            <a:r>
              <a:rPr lang="en-US" sz="25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5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원인을</a:t>
            </a:r>
            <a:r>
              <a:rPr lang="en-US" sz="25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5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분석하고</a:t>
            </a:r>
            <a:r>
              <a:rPr lang="en-US" sz="25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5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재발방지</a:t>
            </a:r>
            <a:r>
              <a:rPr lang="en-US" sz="25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5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대책을</a:t>
            </a:r>
            <a:r>
              <a:rPr lang="en-US" sz="25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5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포함한</a:t>
            </a:r>
            <a:r>
              <a:rPr lang="en-US" sz="25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대응책을</a:t>
            </a:r>
            <a:r>
              <a:rPr lang="en-US" sz="25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5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자동으로</a:t>
            </a:r>
            <a:r>
              <a:rPr lang="en-US" sz="25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5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생성하는</a:t>
            </a:r>
            <a:r>
              <a:rPr lang="en-US" sz="25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AI </a:t>
            </a:r>
            <a:r>
              <a:rPr lang="en-US" sz="25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모델을</a:t>
            </a:r>
            <a:r>
              <a:rPr lang="en-US" sz="2599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599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endParaRPr lang="en-US" sz="2599" dirty="0">
              <a:solidFill>
                <a:srgbClr val="26303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ECF509-0A8D-3D59-3952-EE0D2845F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472" y="3560650"/>
            <a:ext cx="7192379" cy="1762371"/>
          </a:xfrm>
          <a:prstGeom prst="rect">
            <a:avLst/>
          </a:prstGeom>
          <a:ln w="25400">
            <a:solidFill>
              <a:srgbClr val="262626"/>
            </a:solidFill>
          </a:ln>
          <a:effectLst>
            <a:softEdge rad="12700"/>
          </a:effectLst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AAF7737-FB87-8306-759E-BF71A75478C0}"/>
              </a:ext>
            </a:extLst>
          </p:cNvPr>
          <p:cNvCxnSpPr/>
          <p:nvPr/>
        </p:nvCxnSpPr>
        <p:spPr>
          <a:xfrm>
            <a:off x="9065478" y="4356784"/>
            <a:ext cx="15195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EF3F52-AA65-1E9F-12EE-308D9880847C}"/>
              </a:ext>
            </a:extLst>
          </p:cNvPr>
          <p:cNvCxnSpPr/>
          <p:nvPr/>
        </p:nvCxnSpPr>
        <p:spPr>
          <a:xfrm>
            <a:off x="1427549" y="5876154"/>
            <a:ext cx="15652376" cy="0"/>
          </a:xfrm>
          <a:prstGeom prst="line">
            <a:avLst/>
          </a:prstGeom>
          <a:ln w="28575">
            <a:solidFill>
              <a:srgbClr val="D9D9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33b17567fca_0_26"/>
          <p:cNvGrpSpPr/>
          <p:nvPr/>
        </p:nvGrpSpPr>
        <p:grpSpPr>
          <a:xfrm>
            <a:off x="509282" y="685679"/>
            <a:ext cx="17006315" cy="8915638"/>
            <a:chOff x="0" y="-9525"/>
            <a:chExt cx="4479000" cy="2348136"/>
          </a:xfrm>
        </p:grpSpPr>
        <p:sp>
          <p:nvSpPr>
            <p:cNvPr id="113" name="Google Shape;113;g33b17567fca_0_26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4" name="Google Shape;114;g33b17567fca_0_26"/>
            <p:cNvSpPr txBox="1"/>
            <p:nvPr/>
          </p:nvSpPr>
          <p:spPr>
            <a:xfrm>
              <a:off x="0" y="-9525"/>
              <a:ext cx="4479000" cy="23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115" name="Google Shape;115;g33b17567fca_0_26"/>
          <p:cNvSpPr txBox="1"/>
          <p:nvPr/>
        </p:nvSpPr>
        <p:spPr>
          <a:xfrm>
            <a:off x="1790002" y="1401000"/>
            <a:ext cx="12123900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0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 </a:t>
            </a: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Data Engineering  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16" name="Google Shape;116;g33b17567fca_0_26"/>
          <p:cNvCxnSpPr/>
          <p:nvPr/>
        </p:nvCxnSpPr>
        <p:spPr>
          <a:xfrm rot="10800000">
            <a:off x="1790078" y="2591633"/>
            <a:ext cx="1135800" cy="0"/>
          </a:xfrm>
          <a:prstGeom prst="straightConnector1">
            <a:avLst/>
          </a:prstGeom>
          <a:noFill/>
          <a:ln w="38100" cap="flat" cmpd="sng">
            <a:solidFill>
              <a:srgbClr val="2630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g33b17567fca_0_26"/>
          <p:cNvSpPr txBox="1"/>
          <p:nvPr/>
        </p:nvSpPr>
        <p:spPr>
          <a:xfrm>
            <a:off x="1789995" y="2891633"/>
            <a:ext cx="11428800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2.1 PDF Preprocessing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8" name="Google Shape;118;g33b17567fca_0_26"/>
          <p:cNvPicPr preferRelativeResize="0"/>
          <p:nvPr/>
        </p:nvPicPr>
        <p:blipFill rotWithShape="1">
          <a:blip r:embed="rId3">
            <a:alphaModFix/>
          </a:blip>
          <a:srcRect r="882"/>
          <a:stretch/>
        </p:blipFill>
        <p:spPr>
          <a:xfrm>
            <a:off x="1790000" y="3637725"/>
            <a:ext cx="6424900" cy="38692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33350" dir="2400000" algn="bl" rotWithShape="0">
              <a:srgbClr val="000000">
                <a:alpha val="58000"/>
              </a:srgbClr>
            </a:outerShdw>
          </a:effectLst>
        </p:spPr>
      </p:pic>
      <p:pic>
        <p:nvPicPr>
          <p:cNvPr id="119" name="Google Shape;119;g33b17567fca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000" y="7807000"/>
            <a:ext cx="6424900" cy="523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33350" dir="2400000" algn="bl" rotWithShape="0">
              <a:srgbClr val="000000">
                <a:alpha val="58000"/>
              </a:srgbClr>
            </a:outerShdw>
          </a:effectLst>
        </p:spPr>
      </p:pic>
      <p:sp>
        <p:nvSpPr>
          <p:cNvPr id="120" name="Google Shape;120;g33b17567fca_0_26"/>
          <p:cNvSpPr txBox="1"/>
          <p:nvPr/>
        </p:nvSpPr>
        <p:spPr>
          <a:xfrm>
            <a:off x="10015999" y="3873375"/>
            <a:ext cx="7169339" cy="41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  <a:p>
            <a:pPr marL="5461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PDF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파일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내,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불필요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정보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삭제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  <a:p>
            <a:pPr marL="5461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arabicPeriod"/>
            </a:pP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문서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검색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속도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및 LLM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모델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처리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효율성을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위해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청크</a:t>
            </a:r>
            <a:r>
              <a:rPr lang="ko-KR" alt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단위</a:t>
            </a:r>
            <a:endParaRPr lang="en-US" altLang="ko-KR"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  <a:p>
            <a:pPr marL="88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      (=500)로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분할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  <a:p>
            <a:pPr marL="889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3.  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청크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단위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10%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오버랩을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통해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의미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왜곡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방지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및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문맥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보존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유지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rPr>
              <a:t> 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</p:txBody>
      </p:sp>
      <p:cxnSp>
        <p:nvCxnSpPr>
          <p:cNvPr id="121" name="Google Shape;121;g33b17567fca_0_26"/>
          <p:cNvCxnSpPr/>
          <p:nvPr/>
        </p:nvCxnSpPr>
        <p:spPr>
          <a:xfrm>
            <a:off x="9373875" y="2833125"/>
            <a:ext cx="0" cy="62031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5"/>
          <p:cNvGrpSpPr/>
          <p:nvPr/>
        </p:nvGrpSpPr>
        <p:grpSpPr>
          <a:xfrm>
            <a:off x="509282" y="685679"/>
            <a:ext cx="17006315" cy="8915638"/>
            <a:chOff x="0" y="-9525"/>
            <a:chExt cx="4479000" cy="2348136"/>
          </a:xfrm>
        </p:grpSpPr>
        <p:sp>
          <p:nvSpPr>
            <p:cNvPr id="127" name="Google Shape;127;p5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0" y="-9525"/>
              <a:ext cx="4479000" cy="23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129" name="Google Shape;129;p5"/>
          <p:cNvSpPr txBox="1"/>
          <p:nvPr/>
        </p:nvSpPr>
        <p:spPr>
          <a:xfrm>
            <a:off x="1790002" y="1401000"/>
            <a:ext cx="12123900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0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 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Data Engineering  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30" name="Google Shape;130;p5"/>
          <p:cNvCxnSpPr/>
          <p:nvPr/>
        </p:nvCxnSpPr>
        <p:spPr>
          <a:xfrm rot="10800000">
            <a:off x="1789995" y="2591633"/>
            <a:ext cx="1135883" cy="0"/>
          </a:xfrm>
          <a:prstGeom prst="straightConnector1">
            <a:avLst/>
          </a:prstGeom>
          <a:noFill/>
          <a:ln w="38100" cap="flat" cmpd="sng">
            <a:solidFill>
              <a:srgbClr val="2630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5"/>
          <p:cNvSpPr txBox="1"/>
          <p:nvPr/>
        </p:nvSpPr>
        <p:spPr>
          <a:xfrm>
            <a:off x="1789995" y="2891633"/>
            <a:ext cx="11428800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2.2 Data Preprocessing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10978874" y="4263300"/>
            <a:ext cx="5883735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46100" lvl="0" indent="-45720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arabicPeriod"/>
            </a:pP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공사종류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공종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사고객체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칼럼을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세분화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546100" lvl="0" indent="-45720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+mj-lt"/>
              <a:buAutoNum type="arabicPeriod"/>
            </a:pP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인적사고의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떨어짐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넘어짐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등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유사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항목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통합을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위한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전처리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수행</a:t>
            </a:r>
            <a:endParaRPr sz="37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998" y="4263300"/>
            <a:ext cx="8229600" cy="24753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52400" dir="2400000" algn="bl" rotWithShape="0">
              <a:srgbClr val="000000">
                <a:alpha val="58000"/>
              </a:srgbClr>
            </a:outerShdw>
          </a:effectLst>
        </p:spPr>
      </p:pic>
      <p:cxnSp>
        <p:nvCxnSpPr>
          <p:cNvPr id="135" name="Google Shape;135;p5"/>
          <p:cNvCxnSpPr/>
          <p:nvPr/>
        </p:nvCxnSpPr>
        <p:spPr>
          <a:xfrm>
            <a:off x="10426975" y="3141325"/>
            <a:ext cx="0" cy="62031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g34332af4d38_1_63"/>
          <p:cNvGrpSpPr/>
          <p:nvPr/>
        </p:nvGrpSpPr>
        <p:grpSpPr>
          <a:xfrm>
            <a:off x="478844" y="685679"/>
            <a:ext cx="17006315" cy="8915638"/>
            <a:chOff x="0" y="-9525"/>
            <a:chExt cx="4479000" cy="2348136"/>
          </a:xfrm>
        </p:grpSpPr>
        <p:sp>
          <p:nvSpPr>
            <p:cNvPr id="141" name="Google Shape;141;g34332af4d38_1_63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2" name="Google Shape;142;g34332af4d38_1_63"/>
            <p:cNvSpPr txBox="1"/>
            <p:nvPr/>
          </p:nvSpPr>
          <p:spPr>
            <a:xfrm>
              <a:off x="0" y="-9525"/>
              <a:ext cx="4479000" cy="23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143" name="Google Shape;143;g34332af4d38_1_63"/>
          <p:cNvSpPr txBox="1"/>
          <p:nvPr/>
        </p:nvSpPr>
        <p:spPr>
          <a:xfrm>
            <a:off x="1790002" y="1401000"/>
            <a:ext cx="12123900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0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 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Data Engineering  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44" name="Google Shape;144;g34332af4d38_1_63"/>
          <p:cNvCxnSpPr/>
          <p:nvPr/>
        </p:nvCxnSpPr>
        <p:spPr>
          <a:xfrm rot="10800000">
            <a:off x="1790078" y="2591633"/>
            <a:ext cx="1135800" cy="0"/>
          </a:xfrm>
          <a:prstGeom prst="straightConnector1">
            <a:avLst/>
          </a:prstGeom>
          <a:noFill/>
          <a:ln w="38100" cap="flat" cmpd="sng">
            <a:solidFill>
              <a:srgbClr val="2630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g34332af4d38_1_63"/>
          <p:cNvSpPr txBox="1"/>
          <p:nvPr/>
        </p:nvSpPr>
        <p:spPr>
          <a:xfrm>
            <a:off x="1789995" y="2891633"/>
            <a:ext cx="11428800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2.3 </a:t>
            </a:r>
            <a:r>
              <a:rPr lang="en-US" sz="2899" b="1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자체</a:t>
            </a: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899" b="1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</a:t>
            </a: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899" b="1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평가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6" name="Google Shape;146;g34332af4d38_1_63"/>
          <p:cNvSpPr txBox="1"/>
          <p:nvPr/>
        </p:nvSpPr>
        <p:spPr>
          <a:xfrm>
            <a:off x="9900450" y="4810550"/>
            <a:ext cx="71094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Train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데이터에서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10% 를 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분리하여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검증에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lvl="0" indent="-36830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문장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간의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의미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유사도를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판단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할  수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있는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Cosine_Similarity를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평가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지표로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47" name="Google Shape;147;g34332af4d38_1_63"/>
          <p:cNvCxnSpPr/>
          <p:nvPr/>
        </p:nvCxnSpPr>
        <p:spPr>
          <a:xfrm>
            <a:off x="8981840" y="2915979"/>
            <a:ext cx="300" cy="62460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48" name="Google Shape;148;g34332af4d38_1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075" y="4686425"/>
            <a:ext cx="51435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g34332af4d38_1_38"/>
          <p:cNvGrpSpPr/>
          <p:nvPr/>
        </p:nvGrpSpPr>
        <p:grpSpPr>
          <a:xfrm>
            <a:off x="509282" y="685679"/>
            <a:ext cx="17006315" cy="8915638"/>
            <a:chOff x="0" y="-9525"/>
            <a:chExt cx="4479000" cy="2348136"/>
          </a:xfrm>
        </p:grpSpPr>
        <p:sp>
          <p:nvSpPr>
            <p:cNvPr id="154" name="Google Shape;154;g34332af4d38_1_38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5" name="Google Shape;155;g34332af4d38_1_38"/>
            <p:cNvSpPr txBox="1"/>
            <p:nvPr/>
          </p:nvSpPr>
          <p:spPr>
            <a:xfrm>
              <a:off x="0" y="-9525"/>
              <a:ext cx="4479000" cy="23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156" name="Google Shape;156;g34332af4d38_1_38"/>
          <p:cNvSpPr txBox="1"/>
          <p:nvPr/>
        </p:nvSpPr>
        <p:spPr>
          <a:xfrm>
            <a:off x="1790003" y="1401000"/>
            <a:ext cx="14329200" cy="274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  Data Engineering</a:t>
            </a:r>
            <a:endParaRPr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500" b="1" dirty="0">
              <a:solidFill>
                <a:srgbClr val="26303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7" name="Google Shape;157;g34332af4d38_1_38"/>
          <p:cNvSpPr txBox="1"/>
          <p:nvPr/>
        </p:nvSpPr>
        <p:spPr>
          <a:xfrm>
            <a:off x="10611533" y="3760530"/>
            <a:ext cx="6903494" cy="417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</a:pP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질문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생성을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위해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답변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데이터를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잘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구분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할 수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있는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컬럼을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식별하고자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함</a:t>
            </a:r>
            <a:endParaRPr sz="22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lvl="0" indent="-374586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3035"/>
              </a:buClr>
              <a:buSzPts val="2299"/>
              <a:buFont typeface="Arial" panose="020B0604020202020204" pitchFamily="34" charset="0"/>
              <a:buChar char="•"/>
            </a:pP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컬럼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별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카테고리를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기준으로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답변을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그룹화</a:t>
            </a:r>
            <a:endParaRPr sz="22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lvl="0" indent="-37458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3035"/>
              </a:buClr>
              <a:buSzPts val="2299"/>
              <a:buFont typeface="Arial" panose="020B0604020202020204" pitchFamily="34" charset="0"/>
              <a:buChar char="•"/>
            </a:pP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그룹화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된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답변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간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유사도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비교를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통해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유사도를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구하여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어떤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컬럼이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답변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생성에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가장 큰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영향을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주는지</a:t>
            </a:r>
            <a:r>
              <a:rPr lang="en-US" sz="2299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99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분석</a:t>
            </a:r>
            <a:endParaRPr sz="22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800100" lvl="0" indent="-3429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2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2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Font typeface="Arial" panose="020B0604020202020204" pitchFamily="34" charset="0"/>
              <a:buChar char="•"/>
            </a:pPr>
            <a:endParaRPr sz="2299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58" name="Google Shape;158;g34332af4d38_1_38"/>
          <p:cNvCxnSpPr/>
          <p:nvPr/>
        </p:nvCxnSpPr>
        <p:spPr>
          <a:xfrm rot="10800000">
            <a:off x="1790078" y="2591633"/>
            <a:ext cx="1135800" cy="0"/>
          </a:xfrm>
          <a:prstGeom prst="straightConnector1">
            <a:avLst/>
          </a:prstGeom>
          <a:noFill/>
          <a:ln w="38100" cap="flat" cmpd="sng">
            <a:solidFill>
              <a:srgbClr val="26303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9" name="Google Shape;159;g34332af4d38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700" y="4069563"/>
            <a:ext cx="8393074" cy="4164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33350" dir="2400000" algn="bl" rotWithShape="0">
              <a:srgbClr val="000000">
                <a:alpha val="58000"/>
              </a:srgbClr>
            </a:outerShdw>
          </a:effectLst>
        </p:spPr>
      </p:pic>
      <p:sp>
        <p:nvSpPr>
          <p:cNvPr id="160" name="Google Shape;160;g34332af4d38_1_38"/>
          <p:cNvSpPr txBox="1"/>
          <p:nvPr/>
        </p:nvSpPr>
        <p:spPr>
          <a:xfrm>
            <a:off x="1789995" y="2891633"/>
            <a:ext cx="11428800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2.4 Data Analysis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62" name="Google Shape;162;g34332af4d38_1_38"/>
          <p:cNvCxnSpPr/>
          <p:nvPr/>
        </p:nvCxnSpPr>
        <p:spPr>
          <a:xfrm>
            <a:off x="10439725" y="2791700"/>
            <a:ext cx="0" cy="6758100"/>
          </a:xfrm>
          <a:prstGeom prst="straightConnector1">
            <a:avLst/>
          </a:prstGeom>
          <a:noFill/>
          <a:ln w="28575" cap="flat" cmpd="sng">
            <a:solidFill>
              <a:srgbClr val="DCE2DE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B3642B-3F62-D516-9539-01F6F3F95980}"/>
              </a:ext>
            </a:extLst>
          </p:cNvPr>
          <p:cNvGrpSpPr/>
          <p:nvPr/>
        </p:nvGrpSpPr>
        <p:grpSpPr>
          <a:xfrm>
            <a:off x="10494875" y="7430874"/>
            <a:ext cx="6923963" cy="1464275"/>
            <a:chOff x="10494875" y="7874625"/>
            <a:chExt cx="6923963" cy="1464275"/>
          </a:xfrm>
        </p:grpSpPr>
        <p:pic>
          <p:nvPicPr>
            <p:cNvPr id="161" name="Google Shape;161;g34332af4d38_1_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571922" y="8362150"/>
              <a:ext cx="6846916" cy="97675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dist="133350" dir="2400000" algn="bl" rotWithShape="0">
                <a:srgbClr val="000000">
                  <a:alpha val="58000"/>
                </a:srgbClr>
              </a:outerShdw>
            </a:effectLst>
          </p:spPr>
        </p:pic>
        <p:sp>
          <p:nvSpPr>
            <p:cNvPr id="164" name="Google Shape;164;g34332af4d38_1_38"/>
            <p:cNvSpPr txBox="1"/>
            <p:nvPr/>
          </p:nvSpPr>
          <p:spPr>
            <a:xfrm>
              <a:off x="10494875" y="7874625"/>
              <a:ext cx="1926300" cy="35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err="1">
                  <a:solidFill>
                    <a:srgbClr val="6666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Calibri"/>
                  <a:sym typeface="Calibri"/>
                </a:rPr>
                <a:t>최종</a:t>
              </a:r>
              <a:r>
                <a:rPr lang="en-US" sz="2000" dirty="0">
                  <a:solidFill>
                    <a:srgbClr val="6666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Calibri"/>
                  <a:sym typeface="Calibri"/>
                </a:rPr>
                <a:t> Question</a:t>
              </a:r>
              <a:endParaRPr sz="2000" dirty="0">
                <a:solidFill>
                  <a:srgbClr val="6666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7667DBD2-F2DE-ACBA-3735-B54EB2A9FBFA}"/>
              </a:ext>
            </a:extLst>
          </p:cNvPr>
          <p:cNvSpPr/>
          <p:nvPr/>
        </p:nvSpPr>
        <p:spPr>
          <a:xfrm>
            <a:off x="13625729" y="6566718"/>
            <a:ext cx="823279" cy="874059"/>
          </a:xfrm>
          <a:prstGeom prst="downArrow">
            <a:avLst/>
          </a:prstGeom>
          <a:solidFill>
            <a:srgbClr val="DCE2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g34332af4d38_1_29"/>
          <p:cNvGrpSpPr/>
          <p:nvPr/>
        </p:nvGrpSpPr>
        <p:grpSpPr>
          <a:xfrm>
            <a:off x="509282" y="685679"/>
            <a:ext cx="17006315" cy="8915638"/>
            <a:chOff x="0" y="-9525"/>
            <a:chExt cx="4479000" cy="2348136"/>
          </a:xfrm>
        </p:grpSpPr>
        <p:sp>
          <p:nvSpPr>
            <p:cNvPr id="170" name="Google Shape;170;g34332af4d38_1_29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1" name="Google Shape;171;g34332af4d38_1_29"/>
            <p:cNvSpPr txBox="1"/>
            <p:nvPr/>
          </p:nvSpPr>
          <p:spPr>
            <a:xfrm>
              <a:off x="0" y="-9525"/>
              <a:ext cx="4479000" cy="23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172" name="Google Shape;172;g34332af4d38_1_29"/>
          <p:cNvSpPr txBox="1"/>
          <p:nvPr/>
        </p:nvSpPr>
        <p:spPr>
          <a:xfrm>
            <a:off x="1790000" y="1401000"/>
            <a:ext cx="15064800" cy="3104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   Data Engineering</a:t>
            </a:r>
            <a:endParaRPr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7500" b="1" dirty="0">
              <a:solidFill>
                <a:srgbClr val="263035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74" name="Google Shape;174;g34332af4d38_1_29"/>
          <p:cNvCxnSpPr/>
          <p:nvPr/>
        </p:nvCxnSpPr>
        <p:spPr>
          <a:xfrm rot="10800000">
            <a:off x="1790078" y="2591633"/>
            <a:ext cx="1135800" cy="0"/>
          </a:xfrm>
          <a:prstGeom prst="straightConnector1">
            <a:avLst/>
          </a:prstGeom>
          <a:noFill/>
          <a:ln w="38100" cap="flat" cmpd="sng">
            <a:solidFill>
              <a:srgbClr val="26303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5" name="Google Shape;175;g34332af4d38_1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899" y="3672238"/>
            <a:ext cx="8674974" cy="460257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85725" dist="133350" dir="2400000" algn="tl" rotWithShape="0">
              <a:prstClr val="black">
                <a:alpha val="58000"/>
              </a:prstClr>
            </a:outerShdw>
          </a:effectLst>
        </p:spPr>
      </p:pic>
      <p:sp>
        <p:nvSpPr>
          <p:cNvPr id="176" name="Google Shape;176;g34332af4d38_1_29"/>
          <p:cNvSpPr txBox="1"/>
          <p:nvPr/>
        </p:nvSpPr>
        <p:spPr>
          <a:xfrm>
            <a:off x="1789999" y="2891625"/>
            <a:ext cx="8177700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2.4 Data Analysis 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8" name="Google Shape;178;g34332af4d38_1_29"/>
          <p:cNvSpPr txBox="1"/>
          <p:nvPr/>
        </p:nvSpPr>
        <p:spPr>
          <a:xfrm>
            <a:off x="10896312" y="7456600"/>
            <a:ext cx="6282109" cy="14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5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데이터</a:t>
            </a:r>
            <a:r>
              <a:rPr lang="en-US" sz="255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 </a:t>
            </a:r>
            <a:r>
              <a:rPr lang="en-US" sz="255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불균형</a:t>
            </a:r>
            <a:r>
              <a:rPr lang="en-US" sz="255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 </a:t>
            </a:r>
            <a:r>
              <a:rPr lang="en-US" sz="255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문제</a:t>
            </a:r>
            <a:r>
              <a:rPr lang="en-US" sz="255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 </a:t>
            </a:r>
            <a:r>
              <a:rPr lang="en-US" sz="255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보완을</a:t>
            </a:r>
            <a:r>
              <a:rPr lang="en-US" sz="255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 </a:t>
            </a:r>
            <a:r>
              <a:rPr lang="en-US" sz="255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위해</a:t>
            </a:r>
            <a:r>
              <a:rPr lang="en-US" sz="255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 </a:t>
            </a:r>
            <a:r>
              <a:rPr lang="en-US" sz="255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해당</a:t>
            </a:r>
            <a:r>
              <a:rPr lang="en-US" sz="255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 </a:t>
            </a:r>
            <a:r>
              <a:rPr lang="en-US" sz="255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공종</a:t>
            </a:r>
            <a:r>
              <a:rPr lang="en-US" sz="255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(</a:t>
            </a:r>
            <a:r>
              <a:rPr lang="en-US" sz="255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중분류</a:t>
            </a:r>
            <a:r>
              <a:rPr lang="en-US" sz="255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) </a:t>
            </a:r>
            <a:r>
              <a:rPr lang="en-US" sz="255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컬럼을</a:t>
            </a:r>
            <a:r>
              <a:rPr lang="en-US" sz="255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 </a:t>
            </a:r>
            <a:r>
              <a:rPr lang="en-US" sz="255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기준으로</a:t>
            </a:r>
            <a:r>
              <a:rPr lang="en-US" sz="255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 </a:t>
            </a:r>
            <a:r>
              <a:rPr lang="en-US" sz="255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데이터</a:t>
            </a:r>
            <a:r>
              <a:rPr lang="en-US" sz="255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 </a:t>
            </a:r>
            <a:r>
              <a:rPr lang="en-US" sz="255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증강</a:t>
            </a:r>
            <a:r>
              <a:rPr lang="en-US" sz="255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 </a:t>
            </a:r>
            <a:r>
              <a:rPr lang="en-US" sz="255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필요</a:t>
            </a:r>
            <a:endParaRPr sz="255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"/>
              <a:sym typeface="Calibri"/>
            </a:endParaRPr>
          </a:p>
        </p:txBody>
      </p:sp>
      <p:cxnSp>
        <p:nvCxnSpPr>
          <p:cNvPr id="179" name="Google Shape;179;g34332af4d38_1_29"/>
          <p:cNvCxnSpPr/>
          <p:nvPr/>
        </p:nvCxnSpPr>
        <p:spPr>
          <a:xfrm>
            <a:off x="10786575" y="2730400"/>
            <a:ext cx="0" cy="62031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9DB6569-1AE9-3E18-E7C9-AAA79F6B2FD6}"/>
              </a:ext>
            </a:extLst>
          </p:cNvPr>
          <p:cNvSpPr/>
          <p:nvPr/>
        </p:nvSpPr>
        <p:spPr>
          <a:xfrm>
            <a:off x="13625728" y="6171461"/>
            <a:ext cx="823279" cy="874059"/>
          </a:xfrm>
          <a:prstGeom prst="downArrow">
            <a:avLst/>
          </a:prstGeom>
          <a:solidFill>
            <a:srgbClr val="DCE2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157;g34332af4d38_1_38">
            <a:extLst>
              <a:ext uri="{FF2B5EF4-FFF2-40B4-BE49-F238E27FC236}">
                <a16:creationId xmlns:a16="http://schemas.microsoft.com/office/drawing/2014/main" id="{E491D05A-C894-DC73-BEC1-05841C8345F7}"/>
              </a:ext>
            </a:extLst>
          </p:cNvPr>
          <p:cNvSpPr txBox="1"/>
          <p:nvPr/>
        </p:nvSpPr>
        <p:spPr>
          <a:xfrm>
            <a:off x="11087235" y="3800888"/>
            <a:ext cx="5767554" cy="225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74586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3035"/>
              </a:buClr>
              <a:buSzPts val="2299"/>
              <a:buFont typeface="Arial" panose="020B0604020202020204" pitchFamily="34" charset="0"/>
              <a:buChar char="•"/>
            </a:pPr>
            <a:r>
              <a:rPr lang="ko-KR" alt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공종</a:t>
            </a:r>
            <a:r>
              <a:rPr lang="en-US" altLang="ko-KR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중분류</a:t>
            </a:r>
            <a:r>
              <a:rPr lang="en-US" altLang="ko-KR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기준으로 그룹화했을 때</a:t>
            </a:r>
            <a:r>
              <a:rPr lang="en-US" altLang="ko-KR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답변 간의 유사도가 가장 높게 도출됨</a:t>
            </a:r>
            <a:endParaRPr lang="en-US" altLang="ko-KR"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lvl="0" indent="-374586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3035"/>
              </a:buClr>
              <a:buSzPts val="2299"/>
              <a:buFont typeface="Arial" panose="020B0604020202020204" pitchFamily="34" charset="0"/>
              <a:buChar char="•"/>
            </a:pPr>
            <a:r>
              <a:rPr lang="ko-KR" alt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공종</a:t>
            </a:r>
            <a:r>
              <a:rPr lang="en-US" altLang="ko-KR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중분류</a:t>
            </a:r>
            <a:r>
              <a:rPr lang="en-US" altLang="ko-KR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기준으로 전체 데이터 분포를 확인한 결과</a:t>
            </a:r>
            <a:r>
              <a:rPr lang="en-US" altLang="ko-KR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일부 카테고리에서 데이터 불균형 현상이 발견됨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2DE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g33b17567fca_0_57"/>
          <p:cNvGrpSpPr/>
          <p:nvPr/>
        </p:nvGrpSpPr>
        <p:grpSpPr>
          <a:xfrm>
            <a:off x="509282" y="685679"/>
            <a:ext cx="17006315" cy="8915638"/>
            <a:chOff x="0" y="-9525"/>
            <a:chExt cx="4479000" cy="2348136"/>
          </a:xfrm>
        </p:grpSpPr>
        <p:sp>
          <p:nvSpPr>
            <p:cNvPr id="185" name="Google Shape;185;g33b17567fca_0_57"/>
            <p:cNvSpPr/>
            <p:nvPr/>
          </p:nvSpPr>
          <p:spPr>
            <a:xfrm>
              <a:off x="0" y="0"/>
              <a:ext cx="4478850" cy="2338611"/>
            </a:xfrm>
            <a:custGeom>
              <a:avLst/>
              <a:gdLst/>
              <a:ahLst/>
              <a:cxnLst/>
              <a:rect l="l" t="t" r="r" b="b"/>
              <a:pathLst>
                <a:path w="4478850" h="2338611" extrusionOk="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6" name="Google Shape;186;g33b17567fca_0_57"/>
            <p:cNvSpPr txBox="1"/>
            <p:nvPr/>
          </p:nvSpPr>
          <p:spPr>
            <a:xfrm>
              <a:off x="0" y="-9525"/>
              <a:ext cx="4479000" cy="23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sp>
        <p:nvSpPr>
          <p:cNvPr id="187" name="Google Shape;187;g33b17567fca_0_57"/>
          <p:cNvSpPr txBox="1"/>
          <p:nvPr/>
        </p:nvSpPr>
        <p:spPr>
          <a:xfrm>
            <a:off x="1790002" y="1401000"/>
            <a:ext cx="12123900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0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en-US" sz="7500" b="1" i="0" u="none" strike="noStrike" cap="none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  </a:t>
            </a:r>
            <a:r>
              <a:rPr lang="en-US" sz="7500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Modeling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88" name="Google Shape;188;g33b17567fca_0_57"/>
          <p:cNvCxnSpPr/>
          <p:nvPr/>
        </p:nvCxnSpPr>
        <p:spPr>
          <a:xfrm rot="10800000">
            <a:off x="1790078" y="2591633"/>
            <a:ext cx="1135800" cy="0"/>
          </a:xfrm>
          <a:prstGeom prst="straightConnector1">
            <a:avLst/>
          </a:prstGeom>
          <a:noFill/>
          <a:ln w="38100" cap="flat" cmpd="sng">
            <a:solidFill>
              <a:srgbClr val="26303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g33b17567fca_0_57"/>
          <p:cNvSpPr txBox="1"/>
          <p:nvPr/>
        </p:nvSpPr>
        <p:spPr>
          <a:xfrm>
            <a:off x="1789995" y="2891633"/>
            <a:ext cx="11428800" cy="669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3.1 </a:t>
            </a:r>
            <a:r>
              <a:rPr lang="en-US" sz="2899" b="1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lang="en-US" sz="2899" b="1" dirty="0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899" b="1" dirty="0" err="1">
                <a:solidFill>
                  <a:srgbClr val="263035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선정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2" name="Google Shape;192;g33b17567fca_0_57"/>
          <p:cNvSpPr txBox="1"/>
          <p:nvPr/>
        </p:nvSpPr>
        <p:spPr>
          <a:xfrm>
            <a:off x="12320744" y="5143429"/>
            <a:ext cx="4878044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별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후 RAG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사용하지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않고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비교를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통해</a:t>
            </a:r>
            <a:endParaRPr lang="en-US"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Ko -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Gemma를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Base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모델로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선정</a:t>
            </a:r>
            <a:r>
              <a:rPr lang="en-US" sz="2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sz="2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358EC0-85C3-FDD4-333B-F47722222DDF}"/>
              </a:ext>
            </a:extLst>
          </p:cNvPr>
          <p:cNvGrpSpPr/>
          <p:nvPr/>
        </p:nvGrpSpPr>
        <p:grpSpPr>
          <a:xfrm>
            <a:off x="1789989" y="3572900"/>
            <a:ext cx="9941902" cy="5207674"/>
            <a:chOff x="1789989" y="3572900"/>
            <a:chExt cx="9941902" cy="5207674"/>
          </a:xfrm>
        </p:grpSpPr>
        <p:pic>
          <p:nvPicPr>
            <p:cNvPr id="190" name="Google Shape;190;g33b17567fca_0_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9989" y="3572900"/>
              <a:ext cx="9465200" cy="48469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85725" dist="133350" dir="2400000" algn="tl" rotWithShape="0">
                <a:prstClr val="black">
                  <a:alpha val="58000"/>
                </a:prstClr>
              </a:outerShdw>
            </a:effectLst>
          </p:spPr>
        </p:pic>
        <p:sp>
          <p:nvSpPr>
            <p:cNvPr id="191" name="Google Shape;191;g33b17567fca_0_57"/>
            <p:cNvSpPr/>
            <p:nvPr/>
          </p:nvSpPr>
          <p:spPr>
            <a:xfrm>
              <a:off x="10411940" y="5405717"/>
              <a:ext cx="695331" cy="2755993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  <p:sp>
          <p:nvSpPr>
            <p:cNvPr id="193" name="Google Shape;193;g33b17567fca_0_57"/>
            <p:cNvSpPr txBox="1"/>
            <p:nvPr/>
          </p:nvSpPr>
          <p:spPr>
            <a:xfrm>
              <a:off x="9923933" y="8382474"/>
              <a:ext cx="1807958" cy="39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rgbClr val="666666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Calibri"/>
                  <a:sym typeface="Calibri"/>
                </a:rPr>
                <a:t>4000 steps</a:t>
              </a:r>
              <a:endParaRPr sz="2000" dirty="0">
                <a:solidFill>
                  <a:srgbClr val="66666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"/>
                <a:sym typeface="Calibri"/>
              </a:endParaRPr>
            </a:p>
          </p:txBody>
        </p:sp>
      </p:grpSp>
      <p:cxnSp>
        <p:nvCxnSpPr>
          <p:cNvPr id="194" name="Google Shape;194;g33b17567fca_0_57"/>
          <p:cNvCxnSpPr/>
          <p:nvPr/>
        </p:nvCxnSpPr>
        <p:spPr>
          <a:xfrm>
            <a:off x="12280717" y="2730400"/>
            <a:ext cx="0" cy="62031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737</Words>
  <Application>Microsoft Office PowerPoint</Application>
  <PresentationFormat>사용자 지정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배달의민족 주아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</cp:lastModifiedBy>
  <cp:revision>15</cp:revision>
  <dcterms:created xsi:type="dcterms:W3CDTF">2006-08-16T00:00:00Z</dcterms:created>
  <dcterms:modified xsi:type="dcterms:W3CDTF">2025-03-27T07:42:43Z</dcterms:modified>
</cp:coreProperties>
</file>