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324" r:id="rId3"/>
    <p:sldId id="338" r:id="rId4"/>
    <p:sldId id="304" r:id="rId5"/>
    <p:sldId id="321" r:id="rId6"/>
    <p:sldId id="322" r:id="rId7"/>
    <p:sldId id="306" r:id="rId8"/>
    <p:sldId id="325" r:id="rId9"/>
    <p:sldId id="326" r:id="rId10"/>
    <p:sldId id="329" r:id="rId11"/>
    <p:sldId id="311" r:id="rId12"/>
    <p:sldId id="339" r:id="rId13"/>
    <p:sldId id="33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A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18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9A67D-AFA8-4736-83CE-5E821FA6A10A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42423-50B7-4221-8BF2-CBECA56E3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007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7381E18-EFB6-4B60-871E-12896822373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4802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7381E18-EFB6-4B60-871E-12896822373E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178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7381E18-EFB6-4B60-871E-12896822373E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776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7381E18-EFB6-4B60-871E-12896822373E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44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7381E18-EFB6-4B60-871E-12896822373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04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7381E18-EFB6-4B60-871E-12896822373E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083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7381E18-EFB6-4B60-871E-12896822373E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376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7381E18-EFB6-4B60-871E-12896822373E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3367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7381E18-EFB6-4B60-871E-12896822373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137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7381E18-EFB6-4B60-871E-12896822373E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4269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7381E18-EFB6-4B60-871E-12896822373E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669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7381E18-EFB6-4B60-871E-12896822373E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657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7709-A468-4C33-B8E7-1C6935602606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021B-1E68-4C82-A9F5-CFF108C28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7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7709-A468-4C33-B8E7-1C6935602606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021B-1E68-4C82-A9F5-CFF108C28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27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7709-A468-4C33-B8E7-1C6935602606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021B-1E68-4C82-A9F5-CFF108C28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42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7709-A468-4C33-B8E7-1C6935602606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021B-1E68-4C82-A9F5-CFF108C28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39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7709-A468-4C33-B8E7-1C6935602606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021B-1E68-4C82-A9F5-CFF108C28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9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7709-A468-4C33-B8E7-1C6935602606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021B-1E68-4C82-A9F5-CFF108C28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3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7709-A468-4C33-B8E7-1C6935602606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021B-1E68-4C82-A9F5-CFF108C28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81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7709-A468-4C33-B8E7-1C6935602606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021B-1E68-4C82-A9F5-CFF108C28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15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7709-A468-4C33-B8E7-1C6935602606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021B-1E68-4C82-A9F5-CFF108C28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4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7709-A468-4C33-B8E7-1C6935602606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021B-1E68-4C82-A9F5-CFF108C28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9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7709-A468-4C33-B8E7-1C6935602606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021B-1E68-4C82-A9F5-CFF108C28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88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7709-A468-4C33-B8E7-1C6935602606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4021B-1E68-4C82-A9F5-CFF108C28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20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8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48066" y="5589242"/>
            <a:ext cx="399475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-1178" y="3861048"/>
            <a:ext cx="6661411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9131" y="2548642"/>
            <a:ext cx="719940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</a:rPr>
              <a:t>가구별 탄소배출량 조회 시스템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프로세스 흐름도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02640" y="4518654"/>
            <a:ext cx="279974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Team Carina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976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" y="666142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185909"/>
              </p:ext>
            </p:extLst>
          </p:nvPr>
        </p:nvGraphicFramePr>
        <p:xfrm>
          <a:off x="179852" y="1365362"/>
          <a:ext cx="8747241" cy="54239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프로세스 </a:t>
                      </a:r>
                      <a:r>
                        <a:rPr lang="en-US" altLang="ko-KR" sz="1600" dirty="0"/>
                        <a:t>Flow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75285158"/>
              </p:ext>
            </p:extLst>
          </p:nvPr>
        </p:nvGraphicFramePr>
        <p:xfrm>
          <a:off x="179515" y="822608"/>
          <a:ext cx="8747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L06-01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프로세서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자유 게시판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작성일자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2023-12-20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이상희</a:t>
                      </a:r>
                      <a:endParaRPr lang="ko-KR" altLang="en-US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Google Shape;76;p7">
            <a:extLst>
              <a:ext uri="{FF2B5EF4-FFF2-40B4-BE49-F238E27FC236}">
                <a16:creationId xmlns:a16="http://schemas.microsoft.com/office/drawing/2014/main" id="{FB38B9DB-C898-54C4-C7AA-1E309BC0FB4D}"/>
              </a:ext>
            </a:extLst>
          </p:cNvPr>
          <p:cNvSpPr/>
          <p:nvPr/>
        </p:nvSpPr>
        <p:spPr>
          <a:xfrm>
            <a:off x="6741564" y="3729998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err="1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본인글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삭제</a:t>
            </a:r>
            <a:r>
              <a:rPr lang="en-US" altLang="ko-KR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수정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8BFD2D-7905-3F7A-3C93-C0362247E76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3384616" y="3981929"/>
            <a:ext cx="866012" cy="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76;p7">
            <a:extLst>
              <a:ext uri="{FF2B5EF4-FFF2-40B4-BE49-F238E27FC236}">
                <a16:creationId xmlns:a16="http://schemas.microsoft.com/office/drawing/2014/main" id="{2B434AAC-97A5-778D-F633-D4995CB4C403}"/>
              </a:ext>
            </a:extLst>
          </p:cNvPr>
          <p:cNvSpPr/>
          <p:nvPr/>
        </p:nvSpPr>
        <p:spPr>
          <a:xfrm>
            <a:off x="1833623" y="3738099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게시판 글쓰기</a:t>
            </a:r>
          </a:p>
        </p:txBody>
      </p:sp>
      <p:sp>
        <p:nvSpPr>
          <p:cNvPr id="21" name="Google Shape;76;p7">
            <a:extLst>
              <a:ext uri="{FF2B5EF4-FFF2-40B4-BE49-F238E27FC236}">
                <a16:creationId xmlns:a16="http://schemas.microsoft.com/office/drawing/2014/main" id="{5444FDF0-856F-1D6F-6B4E-731E3B5B2E3B}"/>
              </a:ext>
            </a:extLst>
          </p:cNvPr>
          <p:cNvSpPr/>
          <p:nvPr/>
        </p:nvSpPr>
        <p:spPr>
          <a:xfrm>
            <a:off x="4250628" y="3729998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내용 등록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6CF148D-0628-36F7-0061-CA7E95796F6B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>
            <a:off x="5801621" y="3981929"/>
            <a:ext cx="939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76;p7">
            <a:extLst>
              <a:ext uri="{FF2B5EF4-FFF2-40B4-BE49-F238E27FC236}">
                <a16:creationId xmlns:a16="http://schemas.microsoft.com/office/drawing/2014/main" id="{5444FDF0-856F-1D6F-6B4E-731E3B5B2E3B}"/>
              </a:ext>
            </a:extLst>
          </p:cNvPr>
          <p:cNvSpPr/>
          <p:nvPr/>
        </p:nvSpPr>
        <p:spPr>
          <a:xfrm>
            <a:off x="1793593" y="5011771"/>
            <a:ext cx="1640324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로그인 확인후 리턴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7D6CB7A-425A-F79C-065B-A6FAECCE9B33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2609120" y="4241961"/>
            <a:ext cx="4635" cy="76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76;p7">
            <a:extLst>
              <a:ext uri="{FF2B5EF4-FFF2-40B4-BE49-F238E27FC236}">
                <a16:creationId xmlns:a16="http://schemas.microsoft.com/office/drawing/2014/main" id="{2B434AAC-97A5-778D-F633-D4995CB4C403}"/>
              </a:ext>
            </a:extLst>
          </p:cNvPr>
          <p:cNvSpPr/>
          <p:nvPr/>
        </p:nvSpPr>
        <p:spPr>
          <a:xfrm>
            <a:off x="1833622" y="2421715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자유게시판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목록 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검색</a:t>
            </a:r>
            <a:endParaRPr lang="ko-KR" altLang="en-US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7D6CB7A-425A-F79C-065B-A6FAECCE9B33}"/>
              </a:ext>
            </a:extLst>
          </p:cNvPr>
          <p:cNvCxnSpPr>
            <a:cxnSpLocks/>
            <a:stCxn id="47" idx="2"/>
            <a:endCxn id="20" idx="0"/>
          </p:cNvCxnSpPr>
          <p:nvPr/>
        </p:nvCxnSpPr>
        <p:spPr>
          <a:xfrm>
            <a:off x="2609119" y="2925577"/>
            <a:ext cx="1" cy="81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55059" y="4519144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로그인  </a:t>
            </a:r>
            <a:r>
              <a:rPr lang="ko-KR" altLang="en-US" sz="800" dirty="0" err="1" smtClean="0"/>
              <a:t>안되어있을시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2704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" y="666142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168231"/>
              </p:ext>
            </p:extLst>
          </p:nvPr>
        </p:nvGraphicFramePr>
        <p:xfrm>
          <a:off x="179852" y="1365362"/>
          <a:ext cx="8747241" cy="54239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프로세스 </a:t>
                      </a:r>
                      <a:r>
                        <a:rPr lang="en-US" altLang="ko-KR" sz="1600" dirty="0"/>
                        <a:t>Flow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5651742"/>
              </p:ext>
            </p:extLst>
          </p:nvPr>
        </p:nvGraphicFramePr>
        <p:xfrm>
          <a:off x="179515" y="822608"/>
          <a:ext cx="8747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L06-02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프로세서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환경 뉴스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작성일자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2023-12-20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이상희</a:t>
                      </a:r>
                      <a:endParaRPr lang="ko-KR" altLang="en-US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Google Shape;73;p7">
            <a:extLst>
              <a:ext uri="{FF2B5EF4-FFF2-40B4-BE49-F238E27FC236}">
                <a16:creationId xmlns:a16="http://schemas.microsoft.com/office/drawing/2014/main" id="{965E6536-DD1A-DC6E-626E-C2B03C2F96E7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5494363" y="4296929"/>
            <a:ext cx="669330" cy="989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14" name="Google Shape;76;p7">
            <a:extLst>
              <a:ext uri="{FF2B5EF4-FFF2-40B4-BE49-F238E27FC236}">
                <a16:creationId xmlns:a16="http://schemas.microsoft.com/office/drawing/2014/main" id="{106356B1-2820-EA60-745B-764A43CBB359}"/>
              </a:ext>
            </a:extLst>
          </p:cNvPr>
          <p:cNvSpPr/>
          <p:nvPr/>
        </p:nvSpPr>
        <p:spPr>
          <a:xfrm>
            <a:off x="3943370" y="4054895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하루 간격 데이터 갱신</a:t>
            </a:r>
            <a:endParaRPr lang="en-US" altLang="ko-KR" sz="1000" dirty="0" smtClean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새로운 뉴스 제공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5" name="Google Shape;76;p7">
            <a:extLst>
              <a:ext uri="{FF2B5EF4-FFF2-40B4-BE49-F238E27FC236}">
                <a16:creationId xmlns:a16="http://schemas.microsoft.com/office/drawing/2014/main" id="{82CBC905-7715-926F-26C9-F3D089435358}"/>
              </a:ext>
            </a:extLst>
          </p:cNvPr>
          <p:cNvSpPr/>
          <p:nvPr/>
        </p:nvSpPr>
        <p:spPr>
          <a:xfrm>
            <a:off x="6163693" y="4044998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버튼 클릭 시 </a:t>
            </a:r>
            <a:endParaRPr lang="en-US" altLang="ko-KR" sz="1000" dirty="0" smtClean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뉴스 조회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6" name="Google Shape;76;p7">
            <a:extLst>
              <a:ext uri="{FF2B5EF4-FFF2-40B4-BE49-F238E27FC236}">
                <a16:creationId xmlns:a16="http://schemas.microsoft.com/office/drawing/2014/main" id="{50374AE7-9A7A-E9F7-447C-FC7E7DF647B0}"/>
              </a:ext>
            </a:extLst>
          </p:cNvPr>
          <p:cNvSpPr/>
          <p:nvPr/>
        </p:nvSpPr>
        <p:spPr>
          <a:xfrm>
            <a:off x="1723047" y="4051596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뉴스 </a:t>
            </a:r>
            <a:r>
              <a:rPr lang="en-US" altLang="ko-KR" sz="1000" dirty="0" err="1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api</a:t>
            </a:r>
            <a:r>
              <a:rPr lang="en-US" altLang="ko-KR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가져와서 주요 내용 출력</a:t>
            </a:r>
            <a:endParaRPr lang="en-US" altLang="ko-KR" sz="1000" dirty="0" smtClean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17" name="Google Shape;73;p7">
            <a:extLst>
              <a:ext uri="{FF2B5EF4-FFF2-40B4-BE49-F238E27FC236}">
                <a16:creationId xmlns:a16="http://schemas.microsoft.com/office/drawing/2014/main" id="{3E4B7AFC-4885-3D87-7556-6E5FDD64BE55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3274040" y="4303527"/>
            <a:ext cx="669330" cy="329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5815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" y="666142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73522"/>
              </p:ext>
            </p:extLst>
          </p:nvPr>
        </p:nvGraphicFramePr>
        <p:xfrm>
          <a:off x="179852" y="1365362"/>
          <a:ext cx="8747241" cy="54239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프로세스 </a:t>
                      </a:r>
                      <a:r>
                        <a:rPr lang="en-US" altLang="ko-KR" sz="1600" dirty="0"/>
                        <a:t>Flow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3354042"/>
              </p:ext>
            </p:extLst>
          </p:nvPr>
        </p:nvGraphicFramePr>
        <p:xfrm>
          <a:off x="179515" y="822608"/>
          <a:ext cx="8747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L06-03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프로세서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작성일자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2023-12-20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이상희</a:t>
                      </a:r>
                      <a:endParaRPr lang="ko-KR" altLang="en-US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Google Shape;73;p7">
            <a:extLst>
              <a:ext uri="{FF2B5EF4-FFF2-40B4-BE49-F238E27FC236}">
                <a16:creationId xmlns:a16="http://schemas.microsoft.com/office/drawing/2014/main" id="{CCB4EB61-85F7-3479-5E5C-C1B139879696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764069" y="3680931"/>
            <a:ext cx="0" cy="67242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19" name="Google Shape;76;p7">
            <a:extLst>
              <a:ext uri="{FF2B5EF4-FFF2-40B4-BE49-F238E27FC236}">
                <a16:creationId xmlns:a16="http://schemas.microsoft.com/office/drawing/2014/main" id="{64D52288-3E9D-0C9B-172F-7121A3AA9A84}"/>
              </a:ext>
            </a:extLst>
          </p:cNvPr>
          <p:cNvSpPr/>
          <p:nvPr/>
        </p:nvSpPr>
        <p:spPr>
          <a:xfrm>
            <a:off x="1988572" y="2072073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로그인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0" name="Google Shape;76;p7">
            <a:extLst>
              <a:ext uri="{FF2B5EF4-FFF2-40B4-BE49-F238E27FC236}">
                <a16:creationId xmlns:a16="http://schemas.microsoft.com/office/drawing/2014/main" id="{3100419A-C9A9-B194-9A8E-98A51349E6A4}"/>
              </a:ext>
            </a:extLst>
          </p:cNvPr>
          <p:cNvSpPr/>
          <p:nvPr/>
        </p:nvSpPr>
        <p:spPr>
          <a:xfrm>
            <a:off x="1988572" y="4353359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관리자 화면 출력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21" name="Google Shape;73;p7">
            <a:extLst>
              <a:ext uri="{FF2B5EF4-FFF2-40B4-BE49-F238E27FC236}">
                <a16:creationId xmlns:a16="http://schemas.microsoft.com/office/drawing/2014/main" id="{502D8BF8-D94B-DE48-FF73-6F6AC3C56A40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2764069" y="2575935"/>
            <a:ext cx="0" cy="60113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22" name="Google Shape;76;p7">
            <a:extLst>
              <a:ext uri="{FF2B5EF4-FFF2-40B4-BE49-F238E27FC236}">
                <a16:creationId xmlns:a16="http://schemas.microsoft.com/office/drawing/2014/main" id="{6116CC7F-FD29-24F3-A430-26A75698FF67}"/>
              </a:ext>
            </a:extLst>
          </p:cNvPr>
          <p:cNvSpPr/>
          <p:nvPr/>
        </p:nvSpPr>
        <p:spPr>
          <a:xfrm>
            <a:off x="1988572" y="3177069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err="1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메인화면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23" name="Google Shape;73;p7">
            <a:extLst>
              <a:ext uri="{FF2B5EF4-FFF2-40B4-BE49-F238E27FC236}">
                <a16:creationId xmlns:a16="http://schemas.microsoft.com/office/drawing/2014/main" id="{75AAE6CF-F17F-4A21-DA03-0CCA9D993D59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3539565" y="3429000"/>
            <a:ext cx="685316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24" name="Google Shape;76;p7">
            <a:extLst>
              <a:ext uri="{FF2B5EF4-FFF2-40B4-BE49-F238E27FC236}">
                <a16:creationId xmlns:a16="http://schemas.microsoft.com/office/drawing/2014/main" id="{5CFA23ED-4888-EAF0-A81B-E4AEF0323FC1}"/>
              </a:ext>
            </a:extLst>
          </p:cNvPr>
          <p:cNvSpPr/>
          <p:nvPr/>
        </p:nvSpPr>
        <p:spPr>
          <a:xfrm>
            <a:off x="4224881" y="3177069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err="1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게시판이동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78484" y="3909423"/>
            <a:ext cx="18582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  계정이 </a:t>
            </a:r>
            <a:r>
              <a:rPr lang="ko-KR" altLang="en-US" sz="800" dirty="0" err="1" smtClean="0"/>
              <a:t>아닐시</a:t>
            </a:r>
            <a:r>
              <a:rPr lang="ko-KR" altLang="en-US" sz="800" dirty="0" smtClean="0"/>
              <a:t>  </a:t>
            </a:r>
            <a:r>
              <a:rPr lang="ko-KR" altLang="en-US" sz="800" dirty="0" err="1" smtClean="0"/>
              <a:t>본인글만</a:t>
            </a:r>
            <a:r>
              <a:rPr lang="ko-KR" altLang="en-US" sz="800" dirty="0" smtClean="0"/>
              <a:t> 가능</a:t>
            </a:r>
            <a:endParaRPr lang="ko-KR" altLang="en-US" sz="800" dirty="0"/>
          </a:p>
        </p:txBody>
      </p:sp>
      <p:sp>
        <p:nvSpPr>
          <p:cNvPr id="44" name="Google Shape;76;p7">
            <a:extLst>
              <a:ext uri="{FF2B5EF4-FFF2-40B4-BE49-F238E27FC236}">
                <a16:creationId xmlns:a16="http://schemas.microsoft.com/office/drawing/2014/main" id="{5CFA23ED-4888-EAF0-A81B-E4AEF0323FC1}"/>
              </a:ext>
            </a:extLst>
          </p:cNvPr>
          <p:cNvSpPr/>
          <p:nvPr/>
        </p:nvSpPr>
        <p:spPr>
          <a:xfrm>
            <a:off x="4224880" y="4353359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err="1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게시글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1000" dirty="0" err="1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삭제가능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45" name="Google Shape;73;p7">
            <a:extLst>
              <a:ext uri="{FF2B5EF4-FFF2-40B4-BE49-F238E27FC236}">
                <a16:creationId xmlns:a16="http://schemas.microsoft.com/office/drawing/2014/main" id="{75AAE6CF-F17F-4A21-DA03-0CCA9D993D59}"/>
              </a:ext>
            </a:extLst>
          </p:cNvPr>
          <p:cNvCxnSpPr>
            <a:cxnSpLocks/>
            <a:stCxn id="24" idx="2"/>
            <a:endCxn id="44" idx="0"/>
          </p:cNvCxnSpPr>
          <p:nvPr/>
        </p:nvCxnSpPr>
        <p:spPr>
          <a:xfrm flipH="1">
            <a:off x="5000377" y="3680931"/>
            <a:ext cx="1" cy="67242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cxnSp>
        <p:nvCxnSpPr>
          <p:cNvPr id="88" name="Google Shape;73;p7">
            <a:extLst>
              <a:ext uri="{FF2B5EF4-FFF2-40B4-BE49-F238E27FC236}">
                <a16:creationId xmlns:a16="http://schemas.microsoft.com/office/drawing/2014/main" id="{CCB4EB61-85F7-3479-5E5C-C1B139879696}"/>
              </a:ext>
            </a:extLst>
          </p:cNvPr>
          <p:cNvCxnSpPr>
            <a:cxnSpLocks/>
            <a:stCxn id="20" idx="2"/>
            <a:endCxn id="89" idx="0"/>
          </p:cNvCxnSpPr>
          <p:nvPr/>
        </p:nvCxnSpPr>
        <p:spPr>
          <a:xfrm flipH="1">
            <a:off x="2764068" y="4857221"/>
            <a:ext cx="1" cy="67242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89" name="Google Shape;76;p7">
            <a:extLst>
              <a:ext uri="{FF2B5EF4-FFF2-40B4-BE49-F238E27FC236}">
                <a16:creationId xmlns:a16="http://schemas.microsoft.com/office/drawing/2014/main" id="{3100419A-C9A9-B194-9A8E-98A51349E6A4}"/>
              </a:ext>
            </a:extLst>
          </p:cNvPr>
          <p:cNvSpPr/>
          <p:nvPr/>
        </p:nvSpPr>
        <p:spPr>
          <a:xfrm>
            <a:off x="1988571" y="5529649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회원 계정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866061" y="5085713"/>
            <a:ext cx="19383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  계정이 </a:t>
            </a:r>
            <a:r>
              <a:rPr lang="ko-KR" altLang="en-US" sz="800" dirty="0" err="1" smtClean="0"/>
              <a:t>아닐시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로그인화면</a:t>
            </a:r>
            <a:r>
              <a:rPr lang="ko-KR" altLang="en-US" sz="800" dirty="0" smtClean="0"/>
              <a:t> 리턴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155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" y="666142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504751"/>
              </p:ext>
            </p:extLst>
          </p:nvPr>
        </p:nvGraphicFramePr>
        <p:xfrm>
          <a:off x="179852" y="1365362"/>
          <a:ext cx="8747241" cy="54239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프로세스 </a:t>
                      </a:r>
                      <a:r>
                        <a:rPr lang="en-US" altLang="ko-KR" sz="1600" dirty="0"/>
                        <a:t>Flow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관리자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60140919"/>
              </p:ext>
            </p:extLst>
          </p:nvPr>
        </p:nvGraphicFramePr>
        <p:xfrm>
          <a:off x="179515" y="822608"/>
          <a:ext cx="8747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L1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프로세서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유지 및 보관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작성일자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2023-12-20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이상희</a:t>
                      </a:r>
                      <a:endParaRPr lang="ko-KR" altLang="en-US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" name="Google Shape;73;p7"/>
          <p:cNvCxnSpPr>
            <a:cxnSpLocks/>
          </p:cNvCxnSpPr>
          <p:nvPr/>
        </p:nvCxnSpPr>
        <p:spPr>
          <a:xfrm>
            <a:off x="2896262" y="3473562"/>
            <a:ext cx="30373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24" name="Google Shape;76;p7"/>
          <p:cNvSpPr/>
          <p:nvPr/>
        </p:nvSpPr>
        <p:spPr>
          <a:xfrm>
            <a:off x="1345269" y="3226854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Raw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데이터 수집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6938AD3-D88B-40C8-A5D3-04EB1DB7FE4A}"/>
              </a:ext>
            </a:extLst>
          </p:cNvPr>
          <p:cNvGrpSpPr/>
          <p:nvPr/>
        </p:nvGrpSpPr>
        <p:grpSpPr>
          <a:xfrm>
            <a:off x="5041717" y="3228356"/>
            <a:ext cx="3405716" cy="2396865"/>
            <a:chOff x="3199992" y="3892191"/>
            <a:chExt cx="3405716" cy="2396865"/>
          </a:xfrm>
        </p:grpSpPr>
        <p:sp>
          <p:nvSpPr>
            <p:cNvPr id="27" name="Google Shape;76;p7"/>
            <p:cNvSpPr/>
            <p:nvPr/>
          </p:nvSpPr>
          <p:spPr>
            <a:xfrm>
              <a:off x="3199992" y="3897414"/>
              <a:ext cx="1550993" cy="503862"/>
            </a:xfrm>
            <a:prstGeom prst="roundRect">
              <a:avLst>
                <a:gd name="adj" fmla="val 16667"/>
              </a:avLst>
            </a:prstGeom>
            <a:solidFill>
              <a:srgbClr val="4DACF3"/>
            </a:solidFill>
            <a:ln>
              <a:noFill/>
            </a:ln>
          </p:spPr>
          <p:txBody>
            <a:bodyPr wrap="square" lIns="90150" tIns="45075" rIns="90150" bIns="450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buClr>
                  <a:schemeClr val="lt1"/>
                </a:buClr>
                <a:buSzPct val="25000"/>
                <a:defRPr/>
              </a:pPr>
              <a:r>
                <a:rPr lang="en-US" altLang="ko-KR" sz="1000" dirty="0">
                  <a:solidFill>
                    <a:schemeClr val="lt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HDD</a:t>
              </a:r>
              <a:r>
                <a:rPr lang="ko-KR" altLang="en-US" sz="1000" dirty="0">
                  <a:solidFill>
                    <a:schemeClr val="lt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에 저장</a:t>
              </a:r>
              <a:endPara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8" name="Google Shape;76;p7">
              <a:extLst>
                <a:ext uri="{FF2B5EF4-FFF2-40B4-BE49-F238E27FC236}">
                  <a16:creationId xmlns:a16="http://schemas.microsoft.com/office/drawing/2014/main" id="{0D778630-F787-F5B5-9485-899BFD60B540}"/>
                </a:ext>
              </a:extLst>
            </p:cNvPr>
            <p:cNvSpPr/>
            <p:nvPr/>
          </p:nvSpPr>
          <p:spPr>
            <a:xfrm>
              <a:off x="5054715" y="4831759"/>
              <a:ext cx="1550993" cy="503862"/>
            </a:xfrm>
            <a:prstGeom prst="roundRect">
              <a:avLst>
                <a:gd name="adj" fmla="val 16667"/>
              </a:avLst>
            </a:prstGeom>
            <a:solidFill>
              <a:srgbClr val="4DACF3"/>
            </a:solidFill>
            <a:ln>
              <a:solidFill>
                <a:srgbClr val="4DACF3"/>
              </a:solidFill>
            </a:ln>
          </p:spPr>
          <p:txBody>
            <a:bodyPr wrap="square" lIns="90150" tIns="45075" rIns="90150" bIns="450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buClr>
                  <a:schemeClr val="lt1"/>
                </a:buClr>
                <a:buSzPct val="25000"/>
                <a:defRPr/>
              </a:pPr>
              <a:r>
                <a:rPr lang="ko-KR" altLang="en-US" sz="1000" dirty="0">
                  <a:solidFill>
                    <a:schemeClr val="lt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백업 완료</a:t>
              </a:r>
              <a:endPara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cxnSp>
          <p:nvCxnSpPr>
            <p:cNvPr id="29" name="Google Shape;73;p7"/>
            <p:cNvCxnSpPr>
              <a:cxnSpLocks/>
            </p:cNvCxnSpPr>
            <p:nvPr/>
          </p:nvCxnSpPr>
          <p:spPr>
            <a:xfrm>
              <a:off x="3975488" y="4396053"/>
              <a:ext cx="2414" cy="440929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tailEnd type="triangle" w="med" len="med"/>
            </a:ln>
          </p:spPr>
        </p:cxnSp>
        <p:sp>
          <p:nvSpPr>
            <p:cNvPr id="30" name="Google Shape;76;p7">
              <a:extLst>
                <a:ext uri="{FF2B5EF4-FFF2-40B4-BE49-F238E27FC236}">
                  <a16:creationId xmlns:a16="http://schemas.microsoft.com/office/drawing/2014/main" id="{0D778630-F787-F5B5-9485-899BFD60B540}"/>
                </a:ext>
              </a:extLst>
            </p:cNvPr>
            <p:cNvSpPr/>
            <p:nvPr/>
          </p:nvSpPr>
          <p:spPr>
            <a:xfrm>
              <a:off x="3199992" y="4831759"/>
              <a:ext cx="1550993" cy="503862"/>
            </a:xfrm>
            <a:prstGeom prst="roundRect">
              <a:avLst>
                <a:gd name="adj" fmla="val 16667"/>
              </a:avLst>
            </a:prstGeom>
            <a:solidFill>
              <a:srgbClr val="4DACF3"/>
            </a:solidFill>
            <a:ln>
              <a:solidFill>
                <a:srgbClr val="4DACF3"/>
              </a:solidFill>
            </a:ln>
          </p:spPr>
          <p:txBody>
            <a:bodyPr wrap="square" lIns="90150" tIns="45075" rIns="90150" bIns="450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buClr>
                  <a:schemeClr val="lt1"/>
                </a:buClr>
                <a:buSzPct val="25000"/>
                <a:defRPr/>
              </a:pPr>
              <a:r>
                <a:rPr lang="ko-KR" altLang="en-US" sz="1000" dirty="0">
                  <a:solidFill>
                    <a:schemeClr val="lt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백업</a:t>
              </a:r>
              <a:r>
                <a:rPr lang="en-US" altLang="ko-KR" sz="1000" dirty="0">
                  <a:solidFill>
                    <a:schemeClr val="lt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DB</a:t>
              </a:r>
              <a:r>
                <a:rPr lang="ko-KR" altLang="en-US" sz="1000" dirty="0">
                  <a:solidFill>
                    <a:schemeClr val="lt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에 저장</a:t>
              </a:r>
              <a:endPara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66288" y="4535940"/>
              <a:ext cx="10214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매월 </a:t>
              </a:r>
              <a:r>
                <a:rPr lang="en-US" altLang="ko-KR" sz="800" dirty="0"/>
                <a:t>1</a:t>
              </a:r>
              <a:r>
                <a:rPr lang="ko-KR" altLang="en-US" sz="800" dirty="0"/>
                <a:t>일 </a:t>
              </a:r>
              <a:r>
                <a:rPr lang="en-US" altLang="ko-KR" sz="800" dirty="0"/>
                <a:t>12</a:t>
              </a:r>
              <a:r>
                <a:rPr lang="ko-KR" altLang="en-US" sz="800" dirty="0"/>
                <a:t>시 백업</a:t>
              </a:r>
            </a:p>
          </p:txBody>
        </p:sp>
        <p:sp>
          <p:nvSpPr>
            <p:cNvPr id="32" name="Google Shape;76;p7">
              <a:extLst>
                <a:ext uri="{FF2B5EF4-FFF2-40B4-BE49-F238E27FC236}">
                  <a16:creationId xmlns:a16="http://schemas.microsoft.com/office/drawing/2014/main" id="{0D778630-F787-F5B5-9485-899BFD60B540}"/>
                </a:ext>
              </a:extLst>
            </p:cNvPr>
            <p:cNvSpPr/>
            <p:nvPr/>
          </p:nvSpPr>
          <p:spPr>
            <a:xfrm>
              <a:off x="5054715" y="3892191"/>
              <a:ext cx="1550993" cy="503862"/>
            </a:xfrm>
            <a:prstGeom prst="roundRect">
              <a:avLst>
                <a:gd name="adj" fmla="val 16667"/>
              </a:avLst>
            </a:prstGeom>
            <a:solidFill>
              <a:srgbClr val="4DACF3"/>
            </a:solidFill>
            <a:ln>
              <a:solidFill>
                <a:srgbClr val="4DACF3"/>
              </a:solidFill>
            </a:ln>
          </p:spPr>
          <p:txBody>
            <a:bodyPr wrap="square" lIns="90150" tIns="45075" rIns="90150" bIns="450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buClr>
                  <a:schemeClr val="lt1"/>
                </a:buClr>
                <a:buSzPct val="25000"/>
                <a:defRPr/>
              </a:pPr>
              <a:r>
                <a:rPr lang="ko-KR" altLang="en-US" sz="1000" dirty="0">
                  <a:solidFill>
                    <a:schemeClr val="lt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저장 완료</a:t>
              </a:r>
              <a:endPara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cxnSp>
          <p:nvCxnSpPr>
            <p:cNvPr id="33" name="Google Shape;73;p7"/>
            <p:cNvCxnSpPr>
              <a:cxnSpLocks/>
            </p:cNvCxnSpPr>
            <p:nvPr/>
          </p:nvCxnSpPr>
          <p:spPr>
            <a:xfrm>
              <a:off x="4744486" y="4144122"/>
              <a:ext cx="303730" cy="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34" name="Google Shape;73;p7"/>
            <p:cNvCxnSpPr>
              <a:cxnSpLocks/>
            </p:cNvCxnSpPr>
            <p:nvPr/>
          </p:nvCxnSpPr>
          <p:spPr>
            <a:xfrm>
              <a:off x="4750985" y="5083690"/>
              <a:ext cx="303730" cy="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35" name="Google Shape;73;p7"/>
            <p:cNvCxnSpPr>
              <a:cxnSpLocks/>
            </p:cNvCxnSpPr>
            <p:nvPr/>
          </p:nvCxnSpPr>
          <p:spPr>
            <a:xfrm>
              <a:off x="3974543" y="5339943"/>
              <a:ext cx="2414" cy="440929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tailEnd type="triangle" w="med" len="med"/>
            </a:ln>
          </p:spPr>
        </p:cxnSp>
        <p:sp>
          <p:nvSpPr>
            <p:cNvPr id="36" name="TextBox 35"/>
            <p:cNvSpPr txBox="1"/>
            <p:nvPr/>
          </p:nvSpPr>
          <p:spPr>
            <a:xfrm>
              <a:off x="3965343" y="5479830"/>
              <a:ext cx="9989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저장기간 </a:t>
              </a:r>
              <a:r>
                <a:rPr lang="en-US" altLang="ko-KR" sz="800" dirty="0"/>
                <a:t>3</a:t>
              </a:r>
              <a:r>
                <a:rPr lang="ko-KR" altLang="en-US" sz="800" dirty="0"/>
                <a:t>년 이후</a:t>
              </a:r>
            </a:p>
          </p:txBody>
        </p:sp>
        <p:sp>
          <p:nvSpPr>
            <p:cNvPr id="37" name="Google Shape;76;p7">
              <a:extLst>
                <a:ext uri="{FF2B5EF4-FFF2-40B4-BE49-F238E27FC236}">
                  <a16:creationId xmlns:a16="http://schemas.microsoft.com/office/drawing/2014/main" id="{0D778630-F787-F5B5-9485-899BFD60B540}"/>
                </a:ext>
              </a:extLst>
            </p:cNvPr>
            <p:cNvSpPr/>
            <p:nvPr/>
          </p:nvSpPr>
          <p:spPr>
            <a:xfrm>
              <a:off x="3199992" y="5785194"/>
              <a:ext cx="1550993" cy="503862"/>
            </a:xfrm>
            <a:prstGeom prst="roundRect">
              <a:avLst>
                <a:gd name="adj" fmla="val 16667"/>
              </a:avLst>
            </a:prstGeom>
            <a:solidFill>
              <a:srgbClr val="4DACF3"/>
            </a:solidFill>
            <a:ln>
              <a:solidFill>
                <a:srgbClr val="4DACF3"/>
              </a:solidFill>
            </a:ln>
          </p:spPr>
          <p:txBody>
            <a:bodyPr wrap="square" lIns="90150" tIns="45075" rIns="90150" bIns="450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buClr>
                  <a:schemeClr val="lt1"/>
                </a:buClr>
                <a:buSzPct val="25000"/>
                <a:defRPr/>
              </a:pPr>
              <a:r>
                <a:rPr lang="ko-KR" altLang="en-US" sz="1000" dirty="0">
                  <a:solidFill>
                    <a:schemeClr val="lt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데이터</a:t>
              </a:r>
              <a:r>
                <a:rPr lang="en-US" altLang="ko-KR" sz="1000" dirty="0">
                  <a:solidFill>
                    <a:schemeClr val="lt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 </a:t>
              </a:r>
              <a:r>
                <a:rPr lang="ko-KR" altLang="en-US" sz="1000" dirty="0">
                  <a:solidFill>
                    <a:schemeClr val="lt1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삭제</a:t>
              </a:r>
              <a:endPara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8" name="Google Shape;76;p7">
            <a:extLst>
              <a:ext uri="{FF2B5EF4-FFF2-40B4-BE49-F238E27FC236}">
                <a16:creationId xmlns:a16="http://schemas.microsoft.com/office/drawing/2014/main" id="{450083D2-B360-4B14-A065-84CFEDCFE394}"/>
              </a:ext>
            </a:extLst>
          </p:cNvPr>
          <p:cNvSpPr/>
          <p:nvPr/>
        </p:nvSpPr>
        <p:spPr>
          <a:xfrm>
            <a:off x="3193493" y="3215020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데이터 처리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39" name="Google Shape;73;p7">
            <a:extLst>
              <a:ext uri="{FF2B5EF4-FFF2-40B4-BE49-F238E27FC236}">
                <a16:creationId xmlns:a16="http://schemas.microsoft.com/office/drawing/2014/main" id="{4F3F34C2-DDCC-42FF-8046-8D2BADBD455F}"/>
              </a:ext>
            </a:extLst>
          </p:cNvPr>
          <p:cNvCxnSpPr>
            <a:cxnSpLocks/>
          </p:cNvCxnSpPr>
          <p:nvPr/>
        </p:nvCxnSpPr>
        <p:spPr>
          <a:xfrm>
            <a:off x="4744486" y="3473562"/>
            <a:ext cx="30373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1521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63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" y="666142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79852" y="1365362"/>
          <a:ext cx="8747241" cy="54239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Data Set Flow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70863759"/>
              </p:ext>
            </p:extLst>
          </p:nvPr>
        </p:nvGraphicFramePr>
        <p:xfrm>
          <a:off x="179515" y="822608"/>
          <a:ext cx="8747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프로세서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Data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작성일자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2023-12-20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이상희</a:t>
                      </a:r>
                      <a:endParaRPr lang="ko-KR" altLang="en-US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Google Shape;76;p7"/>
          <p:cNvSpPr/>
          <p:nvPr/>
        </p:nvSpPr>
        <p:spPr>
          <a:xfrm>
            <a:off x="1383887" y="2356265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가구별 전기 사용량  데이터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수집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(135.380.000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건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</a:p>
        </p:txBody>
      </p:sp>
      <p:sp>
        <p:nvSpPr>
          <p:cNvPr id="50" name="Google Shape;76;p7"/>
          <p:cNvSpPr/>
          <p:nvPr/>
        </p:nvSpPr>
        <p:spPr>
          <a:xfrm>
            <a:off x="5857628" y="2356265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가구 </a:t>
            </a:r>
            <a:r>
              <a:rPr lang="ko-KR" altLang="en-US" sz="1000" dirty="0" err="1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법정동별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분류 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(251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개의 </a:t>
            </a:r>
            <a:r>
              <a:rPr lang="ko-KR" altLang="en-US" sz="1000" dirty="0" err="1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법정동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분류</a:t>
            </a:r>
            <a:r>
              <a:rPr lang="en-US" altLang="ko-KR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0" name="Google Shape;76;p7"/>
          <p:cNvSpPr/>
          <p:nvPr/>
        </p:nvSpPr>
        <p:spPr>
          <a:xfrm>
            <a:off x="3625115" y="2352519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가구별 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전기 사용량 데이터 </a:t>
            </a:r>
            <a:r>
              <a:rPr lang="ko-KR" altLang="en-US" sz="1000" dirty="0" err="1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재수집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(66.152.115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건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9" name="Google Shape;73;p7">
            <a:extLst>
              <a:ext uri="{FF2B5EF4-FFF2-40B4-BE49-F238E27FC236}">
                <a16:creationId xmlns:a16="http://schemas.microsoft.com/office/drawing/2014/main" id="{8C49879E-7290-3B01-3223-AA368B2FC62A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2934880" y="2604156"/>
            <a:ext cx="690235" cy="29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D4727F-D0D5-CA9A-810A-B42A06AFDA35}"/>
              </a:ext>
            </a:extLst>
          </p:cNvPr>
          <p:cNvSpPr txBox="1"/>
          <p:nvPr/>
        </p:nvSpPr>
        <p:spPr>
          <a:xfrm>
            <a:off x="2041003" y="311205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rgbClr val="FF0000"/>
                </a:solidFill>
                <a:latin typeface="+mj-ea"/>
                <a:ea typeface="+mj-ea"/>
              </a:rPr>
              <a:t>결측치</a:t>
            </a:r>
            <a:r>
              <a:rPr lang="en-US" altLang="ko-KR" sz="900" dirty="0" smtClean="0">
                <a:solidFill>
                  <a:srgbClr val="FF0000"/>
                </a:solidFill>
                <a:latin typeface="+mj-ea"/>
                <a:ea typeface="+mj-ea"/>
              </a:rPr>
              <a:t>,</a:t>
            </a:r>
            <a:r>
              <a:rPr lang="ko-KR" altLang="en-US" sz="900" dirty="0" smtClean="0">
                <a:solidFill>
                  <a:srgbClr val="FF0000"/>
                </a:solidFill>
                <a:latin typeface="+mj-ea"/>
                <a:ea typeface="+mj-ea"/>
              </a:rPr>
              <a:t>및 정합성이</a:t>
            </a:r>
            <a:endParaRPr lang="en-US" altLang="ko-KR" sz="9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900" dirty="0" err="1" smtClean="0">
                <a:solidFill>
                  <a:srgbClr val="FF0000"/>
                </a:solidFill>
                <a:latin typeface="+mj-ea"/>
                <a:ea typeface="+mj-ea"/>
              </a:rPr>
              <a:t>맞지않음</a:t>
            </a:r>
            <a:endParaRPr lang="en-US" altLang="ko-KR" sz="9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2" name="Google Shape;76;p7">
            <a:extLst>
              <a:ext uri="{FF2B5EF4-FFF2-40B4-BE49-F238E27FC236}">
                <a16:creationId xmlns:a16="http://schemas.microsoft.com/office/drawing/2014/main" id="{DAC1CFC1-8F7B-6115-63BC-62DA633CF0E1}"/>
              </a:ext>
            </a:extLst>
          </p:cNvPr>
          <p:cNvSpPr/>
          <p:nvPr/>
        </p:nvSpPr>
        <p:spPr>
          <a:xfrm>
            <a:off x="1383887" y="3894608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가구별 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가스 사용량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데이터 수집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(135.380.000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건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</a:p>
        </p:txBody>
      </p:sp>
      <p:sp>
        <p:nvSpPr>
          <p:cNvPr id="23" name="Google Shape;76;p7">
            <a:extLst>
              <a:ext uri="{FF2B5EF4-FFF2-40B4-BE49-F238E27FC236}">
                <a16:creationId xmlns:a16="http://schemas.microsoft.com/office/drawing/2014/main" id="{76F21BED-6397-65A2-4B08-A179D6E09427}"/>
              </a:ext>
            </a:extLst>
          </p:cNvPr>
          <p:cNvSpPr/>
          <p:nvPr/>
        </p:nvSpPr>
        <p:spPr>
          <a:xfrm>
            <a:off x="5857628" y="3894608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가구 </a:t>
            </a:r>
            <a:r>
              <a:rPr lang="ko-KR" altLang="en-US" sz="1000" dirty="0" err="1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법정동별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분류 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(251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개의 </a:t>
            </a:r>
            <a:r>
              <a:rPr lang="ko-KR" altLang="en-US" sz="1000" dirty="0" err="1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법정동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분류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</a:p>
        </p:txBody>
      </p:sp>
      <p:sp>
        <p:nvSpPr>
          <p:cNvPr id="24" name="Google Shape;76;p7">
            <a:extLst>
              <a:ext uri="{FF2B5EF4-FFF2-40B4-BE49-F238E27FC236}">
                <a16:creationId xmlns:a16="http://schemas.microsoft.com/office/drawing/2014/main" id="{390BAA87-C0D9-5CE0-8124-070E1CF186DF}"/>
              </a:ext>
            </a:extLst>
          </p:cNvPr>
          <p:cNvSpPr/>
          <p:nvPr/>
        </p:nvSpPr>
        <p:spPr>
          <a:xfrm>
            <a:off x="3625115" y="3890862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가구별 가스 사용량 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데이터 </a:t>
            </a:r>
            <a:r>
              <a:rPr lang="ko-KR" altLang="en-US" sz="1000" dirty="0" err="1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재수집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(66.152.115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건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2CBF0E-9A2B-A38D-95EC-1EF55952EC7E}"/>
              </a:ext>
            </a:extLst>
          </p:cNvPr>
          <p:cNvSpPr txBox="1"/>
          <p:nvPr/>
        </p:nvSpPr>
        <p:spPr>
          <a:xfrm>
            <a:off x="5857628" y="5943680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  <a:latin typeface="+mj-ea"/>
                <a:ea typeface="+mj-ea"/>
              </a:rPr>
              <a:t>17</a:t>
            </a:r>
            <a:r>
              <a:rPr lang="ko-KR" altLang="en-US" sz="900" dirty="0" smtClean="0">
                <a:solidFill>
                  <a:srgbClr val="FF0000"/>
                </a:solidFill>
                <a:latin typeface="+mj-ea"/>
                <a:ea typeface="+mj-ea"/>
              </a:rPr>
              <a:t>개 지역 </a:t>
            </a:r>
            <a:r>
              <a:rPr lang="ko-KR" altLang="en-US" sz="900" dirty="0" err="1" smtClean="0">
                <a:solidFill>
                  <a:srgbClr val="FF0000"/>
                </a:solidFill>
                <a:latin typeface="+mj-ea"/>
                <a:ea typeface="+mj-ea"/>
              </a:rPr>
              <a:t>산립흡수량</a:t>
            </a:r>
            <a:r>
              <a:rPr lang="ko-KR" altLang="en-US" sz="9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900" dirty="0">
                <a:solidFill>
                  <a:srgbClr val="FF0000"/>
                </a:solidFill>
                <a:latin typeface="+mj-ea"/>
                <a:ea typeface="+mj-ea"/>
              </a:rPr>
              <a:t>데이터 통합</a:t>
            </a:r>
            <a:endParaRPr lang="en-US" altLang="ko-KR" sz="9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3801EA-EAB5-2D72-B19F-5015DBB12AB0}"/>
              </a:ext>
            </a:extLst>
          </p:cNvPr>
          <p:cNvSpPr txBox="1"/>
          <p:nvPr/>
        </p:nvSpPr>
        <p:spPr>
          <a:xfrm>
            <a:off x="4685155" y="3112058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+mj-ea"/>
                <a:ea typeface="+mj-ea"/>
              </a:rPr>
              <a:t>가스</a:t>
            </a:r>
            <a:r>
              <a:rPr lang="en-US" altLang="ko-KR" sz="900" dirty="0" smtClean="0">
                <a:solidFill>
                  <a:srgbClr val="FF0000"/>
                </a:solidFill>
                <a:latin typeface="+mj-ea"/>
                <a:ea typeface="+mj-ea"/>
              </a:rPr>
              <a:t>,</a:t>
            </a:r>
            <a:r>
              <a:rPr lang="ko-KR" altLang="en-US" sz="900" dirty="0" smtClean="0">
                <a:solidFill>
                  <a:srgbClr val="FF0000"/>
                </a:solidFill>
                <a:latin typeface="+mj-ea"/>
                <a:ea typeface="+mj-ea"/>
              </a:rPr>
              <a:t>전기 사용량  </a:t>
            </a:r>
            <a:r>
              <a:rPr lang="en-US" altLang="ko-KR" sz="900" dirty="0" smtClean="0">
                <a:solidFill>
                  <a:srgbClr val="FF0000"/>
                </a:solidFill>
                <a:latin typeface="+mj-ea"/>
                <a:ea typeface="+mj-ea"/>
              </a:rPr>
              <a:t>Toe </a:t>
            </a:r>
            <a:r>
              <a:rPr lang="ko-KR" altLang="en-US" sz="900" dirty="0" err="1" smtClean="0">
                <a:solidFill>
                  <a:srgbClr val="FF0000"/>
                </a:solidFill>
                <a:latin typeface="+mj-ea"/>
                <a:ea typeface="+mj-ea"/>
              </a:rPr>
              <a:t>단위변황후</a:t>
            </a:r>
            <a:endParaRPr lang="en-US" altLang="ko-KR" sz="9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900" dirty="0" smtClean="0">
                <a:solidFill>
                  <a:srgbClr val="FF0000"/>
                </a:solidFill>
                <a:latin typeface="+mj-ea"/>
                <a:ea typeface="+mj-ea"/>
              </a:rPr>
              <a:t>탄소배출량 계산</a:t>
            </a:r>
            <a:endParaRPr lang="en-US" altLang="ko-KR" sz="9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0" name="Google Shape;76;p7">
            <a:extLst>
              <a:ext uri="{FF2B5EF4-FFF2-40B4-BE49-F238E27FC236}">
                <a16:creationId xmlns:a16="http://schemas.microsoft.com/office/drawing/2014/main" id="{CD537B5C-AE37-4E16-7802-9E36AB01BFEB}"/>
              </a:ext>
            </a:extLst>
          </p:cNvPr>
          <p:cNvSpPr/>
          <p:nvPr/>
        </p:nvSpPr>
        <p:spPr>
          <a:xfrm>
            <a:off x="3641324" y="5286688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산림 탄소 </a:t>
            </a:r>
            <a:r>
              <a:rPr lang="ko-KR" altLang="en-US" sz="1000" dirty="0" err="1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흡수량</a:t>
            </a:r>
            <a:endParaRPr lang="en-US" altLang="ko-KR" sz="1000" dirty="0" smtClean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데이터 수집</a:t>
            </a:r>
            <a:endParaRPr lang="en-US" altLang="ko-KR" sz="1000" dirty="0" smtClean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(1832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건</a:t>
            </a:r>
            <a:r>
              <a:rPr lang="en-US" altLang="ko-KR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" name="Google Shape;76;p7">
            <a:extLst>
              <a:ext uri="{FF2B5EF4-FFF2-40B4-BE49-F238E27FC236}">
                <a16:creationId xmlns:a16="http://schemas.microsoft.com/office/drawing/2014/main" id="{8DE7C433-9DBB-7766-D3FD-2A44513C7EC6}"/>
              </a:ext>
            </a:extLst>
          </p:cNvPr>
          <p:cNvSpPr/>
          <p:nvPr/>
        </p:nvSpPr>
        <p:spPr>
          <a:xfrm>
            <a:off x="5857628" y="5286688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지역별 </a:t>
            </a:r>
            <a:r>
              <a:rPr lang="ko-KR" altLang="en-US" sz="1000" dirty="0" err="1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년도별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분류</a:t>
            </a:r>
            <a:endParaRPr lang="en-US" altLang="ko-KR" sz="1000" dirty="0" smtClean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(17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개 지역 분류</a:t>
            </a:r>
            <a:r>
              <a:rPr lang="en-US" altLang="ko-KR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47" name="Google Shape;73;p7">
            <a:extLst>
              <a:ext uri="{FF2B5EF4-FFF2-40B4-BE49-F238E27FC236}">
                <a16:creationId xmlns:a16="http://schemas.microsoft.com/office/drawing/2014/main" id="{BDD42784-0FD1-E483-1ED3-E07799F8CB71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2934880" y="4142793"/>
            <a:ext cx="690235" cy="374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cxnSp>
        <p:nvCxnSpPr>
          <p:cNvPr id="51" name="Google Shape;73;p7">
            <a:extLst>
              <a:ext uri="{FF2B5EF4-FFF2-40B4-BE49-F238E27FC236}">
                <a16:creationId xmlns:a16="http://schemas.microsoft.com/office/drawing/2014/main" id="{4E2C25CC-AC0C-1C08-B717-CF0DD1957EEA}"/>
              </a:ext>
            </a:extLst>
          </p:cNvPr>
          <p:cNvCxnSpPr>
            <a:cxnSpLocks/>
            <a:stCxn id="70" idx="3"/>
            <a:endCxn id="50" idx="1"/>
          </p:cNvCxnSpPr>
          <p:nvPr/>
        </p:nvCxnSpPr>
        <p:spPr>
          <a:xfrm>
            <a:off x="5176108" y="2604450"/>
            <a:ext cx="681520" cy="374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cxnSp>
        <p:nvCxnSpPr>
          <p:cNvPr id="53" name="Google Shape;73;p7">
            <a:extLst>
              <a:ext uri="{FF2B5EF4-FFF2-40B4-BE49-F238E27FC236}">
                <a16:creationId xmlns:a16="http://schemas.microsoft.com/office/drawing/2014/main" id="{26C55FEB-9B15-3347-EF12-986129DCE269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5176108" y="4142793"/>
            <a:ext cx="681520" cy="374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cxnSp>
        <p:nvCxnSpPr>
          <p:cNvPr id="54" name="Google Shape;73;p7">
            <a:extLst>
              <a:ext uri="{FF2B5EF4-FFF2-40B4-BE49-F238E27FC236}">
                <a16:creationId xmlns:a16="http://schemas.microsoft.com/office/drawing/2014/main" id="{6B2E0F28-F655-571A-546D-79C17B54C74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176108" y="5534873"/>
            <a:ext cx="681520" cy="374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55" name="Google Shape;76;p7">
            <a:extLst>
              <a:ext uri="{FF2B5EF4-FFF2-40B4-BE49-F238E27FC236}">
                <a16:creationId xmlns:a16="http://schemas.microsoft.com/office/drawing/2014/main" id="{3F91E444-E9CD-24A0-3397-2DD2AEAE685C}"/>
              </a:ext>
            </a:extLst>
          </p:cNvPr>
          <p:cNvSpPr/>
          <p:nvPr/>
        </p:nvSpPr>
        <p:spPr>
          <a:xfrm>
            <a:off x="8130414" y="3890862"/>
            <a:ext cx="537669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Total</a:t>
            </a: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Data</a:t>
            </a: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Set</a:t>
            </a:r>
          </a:p>
        </p:txBody>
      </p:sp>
      <p:cxnSp>
        <p:nvCxnSpPr>
          <p:cNvPr id="56" name="Google Shape;73;p7">
            <a:extLst>
              <a:ext uri="{FF2B5EF4-FFF2-40B4-BE49-F238E27FC236}">
                <a16:creationId xmlns:a16="http://schemas.microsoft.com/office/drawing/2014/main" id="{863E2F25-884C-2AD5-E3A2-9C019A5D7045}"/>
              </a:ext>
            </a:extLst>
          </p:cNvPr>
          <p:cNvCxnSpPr>
            <a:cxnSpLocks/>
          </p:cNvCxnSpPr>
          <p:nvPr/>
        </p:nvCxnSpPr>
        <p:spPr>
          <a:xfrm>
            <a:off x="7408621" y="2604156"/>
            <a:ext cx="721793" cy="128670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cxnSp>
        <p:nvCxnSpPr>
          <p:cNvPr id="59" name="Google Shape;73;p7">
            <a:extLst>
              <a:ext uri="{FF2B5EF4-FFF2-40B4-BE49-F238E27FC236}">
                <a16:creationId xmlns:a16="http://schemas.microsoft.com/office/drawing/2014/main" id="{03AA88D1-5C52-7375-7366-5894F0177B60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7408621" y="4394724"/>
            <a:ext cx="721793" cy="114389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cxnSp>
        <p:nvCxnSpPr>
          <p:cNvPr id="62" name="Google Shape;73;p7">
            <a:extLst>
              <a:ext uri="{FF2B5EF4-FFF2-40B4-BE49-F238E27FC236}">
                <a16:creationId xmlns:a16="http://schemas.microsoft.com/office/drawing/2014/main" id="{C51C4B93-8397-A7D9-BD63-FD35543E2CFF}"/>
              </a:ext>
            </a:extLst>
          </p:cNvPr>
          <p:cNvCxnSpPr>
            <a:cxnSpLocks/>
          </p:cNvCxnSpPr>
          <p:nvPr/>
        </p:nvCxnSpPr>
        <p:spPr>
          <a:xfrm>
            <a:off x="7408621" y="4142793"/>
            <a:ext cx="721793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9443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" y="666142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860037"/>
              </p:ext>
            </p:extLst>
          </p:nvPr>
        </p:nvGraphicFramePr>
        <p:xfrm>
          <a:off x="179852" y="1365362"/>
          <a:ext cx="8747241" cy="54239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프로세스 </a:t>
                      </a:r>
                      <a:r>
                        <a:rPr lang="en-US" altLang="ko-KR" sz="1600" dirty="0"/>
                        <a:t>Flow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03309552"/>
              </p:ext>
            </p:extLst>
          </p:nvPr>
        </p:nvGraphicFramePr>
        <p:xfrm>
          <a:off x="179515" y="822608"/>
          <a:ext cx="8747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프로세서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작성일자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2023-12-20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이상희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Google Shape;73;p7"/>
          <p:cNvCxnSpPr>
            <a:cxnSpLocks/>
          </p:cNvCxnSpPr>
          <p:nvPr/>
        </p:nvCxnSpPr>
        <p:spPr>
          <a:xfrm>
            <a:off x="3861927" y="3732954"/>
            <a:ext cx="30373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cxnSp>
        <p:nvCxnSpPr>
          <p:cNvPr id="20" name="Google Shape;73;p7"/>
          <p:cNvCxnSpPr>
            <a:cxnSpLocks/>
          </p:cNvCxnSpPr>
          <p:nvPr/>
        </p:nvCxnSpPr>
        <p:spPr>
          <a:xfrm>
            <a:off x="5726627" y="3735477"/>
            <a:ext cx="30373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21" name="Google Shape;76;p7"/>
          <p:cNvSpPr/>
          <p:nvPr/>
        </p:nvSpPr>
        <p:spPr>
          <a:xfrm>
            <a:off x="2310934" y="3456343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로그인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화면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2" name="Google Shape;76;p7"/>
          <p:cNvSpPr/>
          <p:nvPr/>
        </p:nvSpPr>
        <p:spPr>
          <a:xfrm>
            <a:off x="4165657" y="3458866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viewer/manager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권한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선택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8" name="Google Shape;76;p7"/>
          <p:cNvSpPr/>
          <p:nvPr/>
        </p:nvSpPr>
        <p:spPr>
          <a:xfrm>
            <a:off x="6030357" y="3461389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아이디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/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비밀번호 입력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30" name="Google Shape;73;p7"/>
          <p:cNvCxnSpPr>
            <a:cxnSpLocks/>
            <a:endCxn id="31" idx="0"/>
          </p:cNvCxnSpPr>
          <p:nvPr/>
        </p:nvCxnSpPr>
        <p:spPr>
          <a:xfrm>
            <a:off x="6805853" y="3960205"/>
            <a:ext cx="1" cy="29199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31" name="Google Shape;76;p7"/>
          <p:cNvSpPr/>
          <p:nvPr/>
        </p:nvSpPr>
        <p:spPr>
          <a:xfrm>
            <a:off x="6030357" y="4252198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사용자 별 화면 출력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71118" y="4849880"/>
            <a:ext cx="17427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세션 만료 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or </a:t>
            </a:r>
            <a:r>
              <a:rPr lang="ko-KR" altLang="en-US" sz="800" dirty="0" smtClean="0"/>
              <a:t>로그아웃 버튼 </a:t>
            </a:r>
            <a:r>
              <a:rPr lang="ko-KR" altLang="en-US" sz="800" dirty="0" err="1" smtClean="0"/>
              <a:t>클릭시</a:t>
            </a:r>
            <a:endParaRPr lang="ko-KR" altLang="en-US" sz="800" dirty="0"/>
          </a:p>
        </p:txBody>
      </p:sp>
      <p:cxnSp>
        <p:nvCxnSpPr>
          <p:cNvPr id="33" name="Google Shape;73;p7"/>
          <p:cNvCxnSpPr>
            <a:cxnSpLocks/>
          </p:cNvCxnSpPr>
          <p:nvPr/>
        </p:nvCxnSpPr>
        <p:spPr>
          <a:xfrm>
            <a:off x="6805853" y="4747860"/>
            <a:ext cx="0" cy="39540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36" name="Google Shape;76;p7"/>
          <p:cNvSpPr/>
          <p:nvPr/>
        </p:nvSpPr>
        <p:spPr>
          <a:xfrm>
            <a:off x="6030356" y="5173971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로그인 화면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37" name="Google Shape;73;p7"/>
          <p:cNvCxnSpPr>
            <a:cxnSpLocks/>
            <a:stCxn id="28" idx="0"/>
          </p:cNvCxnSpPr>
          <p:nvPr/>
        </p:nvCxnSpPr>
        <p:spPr>
          <a:xfrm flipH="1" flipV="1">
            <a:off x="6805853" y="3161308"/>
            <a:ext cx="1" cy="30008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38" name="Google Shape;76;p7"/>
          <p:cNvSpPr/>
          <p:nvPr/>
        </p:nvSpPr>
        <p:spPr>
          <a:xfrm>
            <a:off x="6030355" y="2663537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입력 정보가 잘못 되었습니다</a:t>
            </a:r>
            <a:r>
              <a:rPr lang="en-US" altLang="ko-KR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알림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71117" y="3217644"/>
            <a:ext cx="7425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잘못 입력 시</a:t>
            </a:r>
          </a:p>
        </p:txBody>
      </p:sp>
    </p:spTree>
    <p:extLst>
      <p:ext uri="{BB962C8B-B14F-4D97-AF65-F5344CB8AC3E}">
        <p14:creationId xmlns:p14="http://schemas.microsoft.com/office/powerpoint/2010/main" val="369091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" y="666142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71573"/>
              </p:ext>
            </p:extLst>
          </p:nvPr>
        </p:nvGraphicFramePr>
        <p:xfrm>
          <a:off x="179852" y="1365362"/>
          <a:ext cx="8747241" cy="54239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프로세스 </a:t>
                      </a:r>
                      <a:r>
                        <a:rPr lang="en-US" altLang="ko-KR" sz="1600" dirty="0"/>
                        <a:t>Flow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83184708"/>
              </p:ext>
            </p:extLst>
          </p:nvPr>
        </p:nvGraphicFramePr>
        <p:xfrm>
          <a:off x="179515" y="822608"/>
          <a:ext cx="8747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프로세서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배출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흡수량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조회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작성일자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2023-12-20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이상희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0" name="Google Shape;73;p7">
            <a:extLst>
              <a:ext uri="{FF2B5EF4-FFF2-40B4-BE49-F238E27FC236}">
                <a16:creationId xmlns:a16="http://schemas.microsoft.com/office/drawing/2014/main" id="{8D139FDD-302A-55F7-2784-DF60BC3755B6}"/>
              </a:ext>
            </a:extLst>
          </p:cNvPr>
          <p:cNvCxnSpPr>
            <a:cxnSpLocks/>
          </p:cNvCxnSpPr>
          <p:nvPr/>
        </p:nvCxnSpPr>
        <p:spPr>
          <a:xfrm>
            <a:off x="7053788" y="116632"/>
            <a:ext cx="159279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23" name="Google Shape;76;p7"/>
          <p:cNvSpPr/>
          <p:nvPr/>
        </p:nvSpPr>
        <p:spPr>
          <a:xfrm>
            <a:off x="2096406" y="4487372"/>
            <a:ext cx="1800000" cy="5076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산림 </a:t>
            </a:r>
            <a:r>
              <a:rPr lang="ko-KR" altLang="en-US" sz="1000" dirty="0" err="1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탄소흡수량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합계</a:t>
            </a:r>
          </a:p>
        </p:txBody>
      </p:sp>
      <p:sp>
        <p:nvSpPr>
          <p:cNvPr id="25" name="Google Shape;76;p7"/>
          <p:cNvSpPr/>
          <p:nvPr/>
        </p:nvSpPr>
        <p:spPr>
          <a:xfrm>
            <a:off x="4350975" y="4487372"/>
            <a:ext cx="1800000" cy="5076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err="1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흡수량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지역별 </a:t>
            </a:r>
            <a:r>
              <a:rPr lang="ko-KR" altLang="en-US" sz="1000" dirty="0" err="1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시작화</a:t>
            </a:r>
            <a:endParaRPr lang="ko-KR" altLang="en-US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7" name="Google Shape;76;p7"/>
          <p:cNvSpPr/>
          <p:nvPr/>
        </p:nvSpPr>
        <p:spPr>
          <a:xfrm>
            <a:off x="6660432" y="3823534"/>
            <a:ext cx="1800000" cy="5076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err="1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년도별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데이터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조회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28" name="Google Shape;73;p7"/>
          <p:cNvCxnSpPr>
            <a:cxnSpLocks/>
            <a:stCxn id="23" idx="3"/>
            <a:endCxn id="25" idx="1"/>
          </p:cNvCxnSpPr>
          <p:nvPr/>
        </p:nvCxnSpPr>
        <p:spPr>
          <a:xfrm>
            <a:off x="3896406" y="4741172"/>
            <a:ext cx="454569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29" name="Google Shape;76;p7"/>
          <p:cNvSpPr/>
          <p:nvPr/>
        </p:nvSpPr>
        <p:spPr>
          <a:xfrm>
            <a:off x="2096406" y="3175200"/>
            <a:ext cx="1800000" cy="5076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탄소배출량 합계</a:t>
            </a:r>
            <a:endParaRPr lang="en-US" altLang="ko-KR" sz="1000" dirty="0" smtClean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en-US" altLang="ko-KR" sz="8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8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전력</a:t>
            </a:r>
            <a:r>
              <a:rPr lang="en-US" altLang="ko-KR" sz="8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 sz="8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가스</a:t>
            </a:r>
            <a:r>
              <a:rPr lang="en-US" altLang="ko-KR" sz="8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 sz="8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수도</a:t>
            </a:r>
            <a:r>
              <a:rPr lang="en-US" altLang="ko-KR" sz="8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  <a:endParaRPr lang="en-US" altLang="ko-KR" sz="8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0" name="Google Shape;76;p7"/>
          <p:cNvSpPr/>
          <p:nvPr/>
        </p:nvSpPr>
        <p:spPr>
          <a:xfrm>
            <a:off x="4350975" y="3178937"/>
            <a:ext cx="1800000" cy="5076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배출량 지역별 시각화</a:t>
            </a:r>
            <a:endParaRPr lang="ko-KR" altLang="en-US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34" name="직선 화살표 연결선 33"/>
          <p:cNvCxnSpPr>
            <a:stCxn id="25" idx="3"/>
            <a:endCxn id="27" idx="1"/>
          </p:cNvCxnSpPr>
          <p:nvPr/>
        </p:nvCxnSpPr>
        <p:spPr>
          <a:xfrm flipV="1">
            <a:off x="6150975" y="4077334"/>
            <a:ext cx="509457" cy="66383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F2CBFF6-1888-1974-4027-3491D3D5B1F5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3896406" y="3429000"/>
            <a:ext cx="454569" cy="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30" idx="3"/>
            <a:endCxn id="27" idx="1"/>
          </p:cNvCxnSpPr>
          <p:nvPr/>
        </p:nvCxnSpPr>
        <p:spPr>
          <a:xfrm>
            <a:off x="6150975" y="3432737"/>
            <a:ext cx="509457" cy="64459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44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" y="666142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79852" y="1365362"/>
          <a:ext cx="8747241" cy="54239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프로세스 </a:t>
                      </a:r>
                      <a:r>
                        <a:rPr lang="en-US" altLang="ko-KR" sz="1600" dirty="0"/>
                        <a:t>Flow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78382937"/>
              </p:ext>
            </p:extLst>
          </p:nvPr>
        </p:nvGraphicFramePr>
        <p:xfrm>
          <a:off x="179515" y="822608"/>
          <a:ext cx="8747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L03-01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프로세서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mbti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작성일자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2023-12-20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이상희</a:t>
                      </a:r>
                      <a:endParaRPr lang="ko-KR" altLang="en-US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76;p7"/>
          <p:cNvSpPr/>
          <p:nvPr/>
        </p:nvSpPr>
        <p:spPr>
          <a:xfrm>
            <a:off x="3822028" y="4163126"/>
            <a:ext cx="1800000" cy="5040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결과값에 따른 </a:t>
            </a:r>
            <a:endParaRPr lang="en-US" altLang="ko-KR" sz="1000" dirty="0" smtClean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환경 </a:t>
            </a:r>
            <a:r>
              <a:rPr lang="en-US" altLang="ko-KR" sz="1000" dirty="0" err="1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mbti</a:t>
            </a:r>
            <a:r>
              <a:rPr lang="en-US" altLang="ko-KR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제공</a:t>
            </a:r>
            <a:endParaRPr lang="ko-KR" altLang="en-US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4" name="Google Shape;76;p7"/>
          <p:cNvSpPr/>
          <p:nvPr/>
        </p:nvSpPr>
        <p:spPr>
          <a:xfrm>
            <a:off x="6227684" y="4163126"/>
            <a:ext cx="1800000" cy="5040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err="1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카카오톡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공유하기</a:t>
            </a:r>
            <a:r>
              <a:rPr lang="en-US" altLang="ko-KR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 sz="1000" dirty="0" err="1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재시작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15" name="Google Shape;73;p7"/>
          <p:cNvCxnSpPr>
            <a:stCxn id="16" idx="3"/>
            <a:endCxn id="13" idx="1"/>
          </p:cNvCxnSpPr>
          <p:nvPr/>
        </p:nvCxnSpPr>
        <p:spPr>
          <a:xfrm flipV="1">
            <a:off x="3216962" y="4415126"/>
            <a:ext cx="605066" cy="239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16" name="Google Shape;76;p7"/>
          <p:cNvSpPr/>
          <p:nvPr/>
        </p:nvSpPr>
        <p:spPr>
          <a:xfrm>
            <a:off x="1416962" y="4165520"/>
            <a:ext cx="1800000" cy="5040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성향 테스트 선택지 제공</a:t>
            </a:r>
            <a:endParaRPr lang="ko-KR" altLang="en-US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17" name="Google Shape;73;p7"/>
          <p:cNvCxnSpPr>
            <a:stCxn id="13" idx="3"/>
            <a:endCxn id="14" idx="1"/>
          </p:cNvCxnSpPr>
          <p:nvPr/>
        </p:nvCxnSpPr>
        <p:spPr>
          <a:xfrm>
            <a:off x="5622028" y="4415126"/>
            <a:ext cx="605656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38" name="Google Shape;76;p7"/>
          <p:cNvSpPr/>
          <p:nvPr/>
        </p:nvSpPr>
        <p:spPr>
          <a:xfrm>
            <a:off x="1416962" y="2521109"/>
            <a:ext cx="1800000" cy="5040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테스트 시작 버튼</a:t>
            </a:r>
            <a:endParaRPr lang="ko-KR" altLang="en-US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39" name="Google Shape;73;p7"/>
          <p:cNvCxnSpPr>
            <a:stCxn id="38" idx="2"/>
            <a:endCxn id="16" idx="0"/>
          </p:cNvCxnSpPr>
          <p:nvPr/>
        </p:nvCxnSpPr>
        <p:spPr>
          <a:xfrm>
            <a:off x="2316962" y="3025109"/>
            <a:ext cx="0" cy="114041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cxnSp>
        <p:nvCxnSpPr>
          <p:cNvPr id="47" name="Google Shape;73;p7"/>
          <p:cNvCxnSpPr>
            <a:stCxn id="16" idx="2"/>
            <a:endCxn id="51" idx="0"/>
          </p:cNvCxnSpPr>
          <p:nvPr/>
        </p:nvCxnSpPr>
        <p:spPr>
          <a:xfrm>
            <a:off x="2316962" y="4669520"/>
            <a:ext cx="984069" cy="64935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51" name="Google Shape;76;p7"/>
          <p:cNvSpPr/>
          <p:nvPr/>
        </p:nvSpPr>
        <p:spPr>
          <a:xfrm>
            <a:off x="2401031" y="5318873"/>
            <a:ext cx="1800000" cy="5040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선택지에 따른 값 계산</a:t>
            </a:r>
            <a:endParaRPr lang="ko-KR" altLang="en-US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54" name="Google Shape;73;p7"/>
          <p:cNvCxnSpPr>
            <a:stCxn id="51" idx="0"/>
            <a:endCxn id="13" idx="2"/>
          </p:cNvCxnSpPr>
          <p:nvPr/>
        </p:nvCxnSpPr>
        <p:spPr>
          <a:xfrm flipV="1">
            <a:off x="3301031" y="4667126"/>
            <a:ext cx="1420997" cy="65174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5946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" y="666142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79852" y="1365362"/>
          <a:ext cx="8747241" cy="54239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프로세스 </a:t>
                      </a:r>
                      <a:r>
                        <a:rPr lang="en-US" altLang="ko-KR" sz="1600" dirty="0"/>
                        <a:t>Flow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44544784"/>
              </p:ext>
            </p:extLst>
          </p:nvPr>
        </p:nvGraphicFramePr>
        <p:xfrm>
          <a:off x="179515" y="822608"/>
          <a:ext cx="8747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프로세서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배출량 시뮬레이터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작성일자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2023-12-20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이상희</a:t>
                      </a:r>
                      <a:endParaRPr lang="ko-KR" altLang="en-US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Google Shape;76;p7"/>
          <p:cNvSpPr/>
          <p:nvPr/>
        </p:nvSpPr>
        <p:spPr>
          <a:xfrm>
            <a:off x="1534045" y="2642855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전기</a:t>
            </a:r>
            <a:r>
              <a:rPr lang="en-US" altLang="ko-KR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가스</a:t>
            </a:r>
            <a:r>
              <a:rPr lang="en-US" altLang="ko-KR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수도</a:t>
            </a:r>
            <a:endParaRPr lang="en-US" altLang="ko-KR" sz="1000" dirty="0" smtClean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사용량 입력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15" name="Google Shape;73;p7"/>
          <p:cNvCxnSpPr>
            <a:cxnSpLocks/>
            <a:stCxn id="46" idx="3"/>
            <a:endCxn id="16" idx="1"/>
          </p:cNvCxnSpPr>
          <p:nvPr/>
        </p:nvCxnSpPr>
        <p:spPr>
          <a:xfrm flipV="1">
            <a:off x="3085038" y="2894606"/>
            <a:ext cx="710286" cy="18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16" name="Google Shape;76;p7"/>
          <p:cNvSpPr/>
          <p:nvPr/>
        </p:nvSpPr>
        <p:spPr>
          <a:xfrm>
            <a:off x="3795324" y="2642675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사용자 정보 입력 및 저장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19" name="Google Shape;73;p7"/>
          <p:cNvCxnSpPr>
            <a:cxnSpLocks/>
            <a:stCxn id="16" idx="3"/>
            <a:endCxn id="21" idx="1"/>
          </p:cNvCxnSpPr>
          <p:nvPr/>
        </p:nvCxnSpPr>
        <p:spPr>
          <a:xfrm>
            <a:off x="5346317" y="2894606"/>
            <a:ext cx="58408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21" name="Google Shape;76;p7"/>
          <p:cNvSpPr/>
          <p:nvPr/>
        </p:nvSpPr>
        <p:spPr>
          <a:xfrm>
            <a:off x="5930397" y="2642675"/>
            <a:ext cx="1540225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사용량 분석 및 사용자의 탄소배출량 </a:t>
            </a:r>
            <a:endParaRPr lang="en-US" altLang="ko-KR" sz="1000" dirty="0" smtClean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다른 가구의 배출량 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20" name="직선 화살표 연결선 19"/>
          <p:cNvCxnSpPr>
            <a:stCxn id="21" idx="2"/>
            <a:endCxn id="27" idx="0"/>
          </p:cNvCxnSpPr>
          <p:nvPr/>
        </p:nvCxnSpPr>
        <p:spPr>
          <a:xfrm>
            <a:off x="6700510" y="3146537"/>
            <a:ext cx="5384" cy="75835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76;p7"/>
          <p:cNvSpPr/>
          <p:nvPr/>
        </p:nvSpPr>
        <p:spPr>
          <a:xfrm>
            <a:off x="5930397" y="3904890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err="1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에너지별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절약 실천방안 제안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0" name="Google Shape;76;p7"/>
          <p:cNvSpPr/>
          <p:nvPr/>
        </p:nvSpPr>
        <p:spPr>
          <a:xfrm>
            <a:off x="2904394" y="3904890"/>
            <a:ext cx="1857581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종합평가</a:t>
            </a:r>
            <a:endParaRPr lang="en-US" altLang="ko-KR" sz="1000" dirty="0" smtClean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현 탄소배출량과 </a:t>
            </a:r>
            <a:r>
              <a:rPr lang="ko-KR" altLang="en-US" sz="1000" dirty="0" err="1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가구평균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배출량</a:t>
            </a:r>
            <a:r>
              <a:rPr lang="en-US" altLang="ko-KR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설정 목표 시각화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41" name="직선 화살표 연결선 40"/>
          <p:cNvCxnSpPr>
            <a:stCxn id="27" idx="1"/>
            <a:endCxn id="40" idx="3"/>
          </p:cNvCxnSpPr>
          <p:nvPr/>
        </p:nvCxnSpPr>
        <p:spPr>
          <a:xfrm flipH="1">
            <a:off x="4761975" y="4156821"/>
            <a:ext cx="1168422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oogle Shape;76;p7"/>
          <p:cNvSpPr/>
          <p:nvPr/>
        </p:nvSpPr>
        <p:spPr>
          <a:xfrm>
            <a:off x="2690596" y="5043955"/>
            <a:ext cx="2285176" cy="671723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endParaRPr lang="en-US" altLang="ko-KR" sz="1000" dirty="0" smtClean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현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탄소배출량과 </a:t>
            </a:r>
            <a:r>
              <a:rPr lang="ko-KR" altLang="en-US" sz="1000" dirty="0" err="1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가구평균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배출량</a:t>
            </a:r>
            <a:r>
              <a:rPr lang="en-US" altLang="ko-KR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선택한 절약 목표 보고서형식으로 시각화 제공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47" name="직선 화살표 연결선 46"/>
          <p:cNvCxnSpPr>
            <a:stCxn id="40" idx="2"/>
            <a:endCxn id="45" idx="0"/>
          </p:cNvCxnSpPr>
          <p:nvPr/>
        </p:nvCxnSpPr>
        <p:spPr>
          <a:xfrm flipH="1">
            <a:off x="3833184" y="4408752"/>
            <a:ext cx="1" cy="63520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Google Shape;76;p7">
            <a:extLst>
              <a:ext uri="{FF2B5EF4-FFF2-40B4-BE49-F238E27FC236}">
                <a16:creationId xmlns:a16="http://schemas.microsoft.com/office/drawing/2014/main" id="{3F91E444-E9CD-24A0-3397-2DD2AEAE685C}"/>
              </a:ext>
            </a:extLst>
          </p:cNvPr>
          <p:cNvSpPr/>
          <p:nvPr/>
        </p:nvSpPr>
        <p:spPr>
          <a:xfrm>
            <a:off x="5890319" y="5127886"/>
            <a:ext cx="1301397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최종 보고서 다운로드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77" name="Google Shape;73;p7"/>
          <p:cNvCxnSpPr>
            <a:cxnSpLocks/>
            <a:stCxn id="45" idx="3"/>
            <a:endCxn id="76" idx="1"/>
          </p:cNvCxnSpPr>
          <p:nvPr/>
        </p:nvCxnSpPr>
        <p:spPr>
          <a:xfrm>
            <a:off x="4975772" y="5379817"/>
            <a:ext cx="914547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79962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" y="666142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79852" y="1365362"/>
          <a:ext cx="8747241" cy="54239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프로세스 </a:t>
                      </a:r>
                      <a:r>
                        <a:rPr lang="en-US" altLang="ko-KR" sz="1600" dirty="0"/>
                        <a:t>Flow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35434291"/>
              </p:ext>
            </p:extLst>
          </p:nvPr>
        </p:nvGraphicFramePr>
        <p:xfrm>
          <a:off x="179515" y="822608"/>
          <a:ext cx="8747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프로세서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예측 모델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작성일자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2023-12-20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이상희</a:t>
                      </a:r>
                      <a:endParaRPr lang="ko-KR" altLang="en-US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Google Shape;73;p7"/>
          <p:cNvCxnSpPr>
            <a:cxnSpLocks/>
            <a:stCxn id="20" idx="3"/>
            <a:endCxn id="21" idx="1"/>
          </p:cNvCxnSpPr>
          <p:nvPr/>
        </p:nvCxnSpPr>
        <p:spPr>
          <a:xfrm>
            <a:off x="2990532" y="4149345"/>
            <a:ext cx="30373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20" name="Google Shape;76;p7"/>
          <p:cNvSpPr/>
          <p:nvPr/>
        </p:nvSpPr>
        <p:spPr>
          <a:xfrm>
            <a:off x="1439539" y="3897414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연도</a:t>
            </a:r>
            <a:r>
              <a:rPr lang="en-US" altLang="ko-KR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시</a:t>
            </a:r>
            <a:r>
              <a:rPr lang="en-US" altLang="ko-KR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군 구 체크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1" name="Google Shape;76;p7"/>
          <p:cNvSpPr/>
          <p:nvPr/>
        </p:nvSpPr>
        <p:spPr>
          <a:xfrm>
            <a:off x="3294262" y="3897414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지역의 평균사용량과 예측 사용량 시각화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2" name="Google Shape;76;p7"/>
          <p:cNvSpPr/>
          <p:nvPr/>
        </p:nvSpPr>
        <p:spPr>
          <a:xfrm>
            <a:off x="5148985" y="3897414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가입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3" name="Google Shape;76;p7"/>
          <p:cNvSpPr/>
          <p:nvPr/>
        </p:nvSpPr>
        <p:spPr>
          <a:xfrm>
            <a:off x="5148986" y="3897414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절약 목표량 설정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4" name="Google Shape;76;p7"/>
          <p:cNvSpPr/>
          <p:nvPr/>
        </p:nvSpPr>
        <p:spPr>
          <a:xfrm>
            <a:off x="7003709" y="3897414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목표량에 따른 탄소포인트제 예측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27" name="Google Shape;73;p7">
            <a:extLst>
              <a:ext uri="{FF2B5EF4-FFF2-40B4-BE49-F238E27FC236}">
                <a16:creationId xmlns:a16="http://schemas.microsoft.com/office/drawing/2014/main" id="{5B225495-172C-46EA-D22A-970F0D86EC40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699979" y="4149339"/>
            <a:ext cx="303727" cy="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cxnSp>
        <p:nvCxnSpPr>
          <p:cNvPr id="28" name="Google Shape;73;p7"/>
          <p:cNvCxnSpPr>
            <a:cxnSpLocks/>
            <a:endCxn id="23" idx="1"/>
          </p:cNvCxnSpPr>
          <p:nvPr/>
        </p:nvCxnSpPr>
        <p:spPr>
          <a:xfrm>
            <a:off x="4842842" y="4149340"/>
            <a:ext cx="306144" cy="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30" name="Google Shape;76;p7"/>
          <p:cNvSpPr/>
          <p:nvPr/>
        </p:nvSpPr>
        <p:spPr>
          <a:xfrm>
            <a:off x="3291849" y="4965463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저장되어있는 </a:t>
            </a:r>
            <a:r>
              <a:rPr lang="ko-KR" altLang="en-US" sz="1000" dirty="0" err="1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정보까지만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출력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31" name="Google Shape;73;p7"/>
          <p:cNvCxnSpPr>
            <a:cxnSpLocks/>
            <a:stCxn id="21" idx="2"/>
            <a:endCxn id="30" idx="0"/>
          </p:cNvCxnSpPr>
          <p:nvPr/>
        </p:nvCxnSpPr>
        <p:spPr>
          <a:xfrm flipH="1">
            <a:off x="4067346" y="4401276"/>
            <a:ext cx="2413" cy="56418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32" name="TextBox 31"/>
          <p:cNvSpPr txBox="1"/>
          <p:nvPr/>
        </p:nvSpPr>
        <p:spPr>
          <a:xfrm>
            <a:off x="2254028" y="4545485"/>
            <a:ext cx="18133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지역평균은</a:t>
            </a:r>
            <a:r>
              <a:rPr lang="ko-KR" altLang="en-US" sz="800" dirty="0" smtClean="0"/>
              <a:t>  저장된 </a:t>
            </a:r>
            <a:r>
              <a:rPr lang="ko-KR" altLang="en-US" sz="800" dirty="0" err="1" smtClean="0"/>
              <a:t>데이터기반</a:t>
            </a:r>
            <a:r>
              <a:rPr lang="ko-KR" altLang="en-US" sz="800" dirty="0" smtClean="0"/>
              <a:t> 출력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7495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" y="666142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619018"/>
              </p:ext>
            </p:extLst>
          </p:nvPr>
        </p:nvGraphicFramePr>
        <p:xfrm>
          <a:off x="179852" y="1365362"/>
          <a:ext cx="8747241" cy="54239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프로세스 </a:t>
                      </a:r>
                      <a:r>
                        <a:rPr lang="en-US" altLang="ko-KR" sz="1600" dirty="0"/>
                        <a:t>Flow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86108057"/>
              </p:ext>
            </p:extLst>
          </p:nvPr>
        </p:nvGraphicFramePr>
        <p:xfrm>
          <a:off x="179515" y="822608"/>
          <a:ext cx="8747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L05-01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프로세서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탄소 중립 솔루션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작성일자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2023-12-20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이상희</a:t>
                      </a:r>
                      <a:endParaRPr lang="ko-KR" altLang="en-US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Google Shape;76;p7"/>
          <p:cNvSpPr/>
          <p:nvPr/>
        </p:nvSpPr>
        <p:spPr>
          <a:xfrm>
            <a:off x="4124810" y="3825403"/>
            <a:ext cx="1476452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로그인 확인후 리턴 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3" name="Google Shape;76;p7"/>
          <p:cNvSpPr/>
          <p:nvPr/>
        </p:nvSpPr>
        <p:spPr>
          <a:xfrm>
            <a:off x="6601194" y="3825403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항목에 맞게 실천일지 페이지로 이동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24" name="직선 화살표 연결선 23"/>
          <p:cNvCxnSpPr>
            <a:cxnSpLocks/>
            <a:stCxn id="22" idx="3"/>
            <a:endCxn id="23" idx="1"/>
          </p:cNvCxnSpPr>
          <p:nvPr/>
        </p:nvCxnSpPr>
        <p:spPr>
          <a:xfrm>
            <a:off x="5601262" y="4077334"/>
            <a:ext cx="999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76;p7">
            <a:extLst>
              <a:ext uri="{FF2B5EF4-FFF2-40B4-BE49-F238E27FC236}">
                <a16:creationId xmlns:a16="http://schemas.microsoft.com/office/drawing/2014/main" id="{998ED376-5628-C1EE-F7AD-3FC0364751C3}"/>
              </a:ext>
            </a:extLst>
          </p:cNvPr>
          <p:cNvSpPr/>
          <p:nvPr/>
        </p:nvSpPr>
        <p:spPr>
          <a:xfrm>
            <a:off x="1573885" y="3825403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탄소 중립을 위한 솔루션 제시 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33" name="Google Shape;73;p7">
            <a:extLst>
              <a:ext uri="{FF2B5EF4-FFF2-40B4-BE49-F238E27FC236}">
                <a16:creationId xmlns:a16="http://schemas.microsoft.com/office/drawing/2014/main" id="{89D03533-261E-3AA2-487D-476919FEB64E}"/>
              </a:ext>
            </a:extLst>
          </p:cNvPr>
          <p:cNvCxnSpPr>
            <a:cxnSpLocks/>
            <a:stCxn id="32" idx="3"/>
            <a:endCxn id="22" idx="1"/>
          </p:cNvCxnSpPr>
          <p:nvPr/>
        </p:nvCxnSpPr>
        <p:spPr>
          <a:xfrm>
            <a:off x="3124878" y="4077334"/>
            <a:ext cx="999932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2302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" y="666142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17674"/>
              </p:ext>
            </p:extLst>
          </p:nvPr>
        </p:nvGraphicFramePr>
        <p:xfrm>
          <a:off x="179852" y="1365362"/>
          <a:ext cx="8747241" cy="54239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프로세스 </a:t>
                      </a:r>
                      <a:r>
                        <a:rPr lang="en-US" altLang="ko-KR" sz="1600" dirty="0"/>
                        <a:t>Flow</a:t>
                      </a:r>
                      <a:endParaRPr lang="ko-KR" altLang="en-US" sz="16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37549055"/>
              </p:ext>
            </p:extLst>
          </p:nvPr>
        </p:nvGraphicFramePr>
        <p:xfrm>
          <a:off x="179515" y="822608"/>
          <a:ext cx="8747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L05-02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+mj-lt"/>
                        </a:rPr>
                        <a:t>프로세서 명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실천 일지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작성일자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2023-12-20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이상희</a:t>
                      </a:r>
                      <a:endParaRPr lang="ko-KR" altLang="en-US" sz="11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Google Shape;76;p7">
            <a:extLst>
              <a:ext uri="{FF2B5EF4-FFF2-40B4-BE49-F238E27FC236}">
                <a16:creationId xmlns:a16="http://schemas.microsoft.com/office/drawing/2014/main" id="{FB38B9DB-C898-54C4-C7AA-1E309BC0FB4D}"/>
              </a:ext>
            </a:extLst>
          </p:cNvPr>
          <p:cNvSpPr/>
          <p:nvPr/>
        </p:nvSpPr>
        <p:spPr>
          <a:xfrm>
            <a:off x="3824387" y="4973306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로그인 </a:t>
            </a:r>
            <a:r>
              <a:rPr lang="en-US" altLang="ko-KR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/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로그인후 리턴</a:t>
            </a:r>
            <a:endParaRPr lang="en-US" altLang="ko-KR"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98BFD2D-7905-3F7A-3C93-C0362247E760}"/>
              </a:ext>
            </a:extLst>
          </p:cNvPr>
          <p:cNvCxnSpPr>
            <a:cxnSpLocks/>
            <a:stCxn id="106" idx="2"/>
            <a:endCxn id="50" idx="0"/>
          </p:cNvCxnSpPr>
          <p:nvPr/>
        </p:nvCxnSpPr>
        <p:spPr>
          <a:xfrm>
            <a:off x="4599883" y="3208212"/>
            <a:ext cx="1" cy="607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oogle Shape;76;p7">
            <a:extLst>
              <a:ext uri="{FF2B5EF4-FFF2-40B4-BE49-F238E27FC236}">
                <a16:creationId xmlns:a16="http://schemas.microsoft.com/office/drawing/2014/main" id="{2B434AAC-97A5-778D-F633-D4995CB4C403}"/>
              </a:ext>
            </a:extLst>
          </p:cNvPr>
          <p:cNvSpPr/>
          <p:nvPr/>
        </p:nvSpPr>
        <p:spPr>
          <a:xfrm>
            <a:off x="1696955" y="2704350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실천일지 목록 조회</a:t>
            </a:r>
            <a:endParaRPr lang="en-US" altLang="ko-KR" sz="1000" dirty="0" smtClean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및 추천</a:t>
            </a:r>
            <a:endParaRPr lang="en-US" altLang="ko-KR" sz="1000" dirty="0" smtClean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0" name="Google Shape;76;p7">
            <a:extLst>
              <a:ext uri="{FF2B5EF4-FFF2-40B4-BE49-F238E27FC236}">
                <a16:creationId xmlns:a16="http://schemas.microsoft.com/office/drawing/2014/main" id="{5444FDF0-856F-1D6F-6B4E-731E3B5B2E3B}"/>
              </a:ext>
            </a:extLst>
          </p:cNvPr>
          <p:cNvSpPr/>
          <p:nvPr/>
        </p:nvSpPr>
        <p:spPr>
          <a:xfrm>
            <a:off x="3824387" y="3815943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게시판 글쓰기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6CF148D-0628-36F7-0061-CA7E95796F6B}"/>
              </a:ext>
            </a:extLst>
          </p:cNvPr>
          <p:cNvCxnSpPr>
            <a:cxnSpLocks/>
            <a:stCxn id="50" idx="2"/>
            <a:endCxn id="44" idx="0"/>
          </p:cNvCxnSpPr>
          <p:nvPr/>
        </p:nvCxnSpPr>
        <p:spPr>
          <a:xfrm>
            <a:off x="4599884" y="4319805"/>
            <a:ext cx="0" cy="65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Google Shape;76;p7">
            <a:extLst>
              <a:ext uri="{FF2B5EF4-FFF2-40B4-BE49-F238E27FC236}">
                <a16:creationId xmlns:a16="http://schemas.microsoft.com/office/drawing/2014/main" id="{5444FDF0-856F-1D6F-6B4E-731E3B5B2E3B}"/>
              </a:ext>
            </a:extLst>
          </p:cNvPr>
          <p:cNvSpPr/>
          <p:nvPr/>
        </p:nvSpPr>
        <p:spPr>
          <a:xfrm>
            <a:off x="6150877" y="3815943"/>
            <a:ext cx="1640324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카테고리 설정 후</a:t>
            </a:r>
            <a:endParaRPr lang="en-US" altLang="ko-KR" sz="1000" dirty="0" smtClean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내용</a:t>
            </a:r>
            <a:r>
              <a:rPr lang="en-US" altLang="ko-KR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이미지 입력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6CF148D-0628-36F7-0061-CA7E95796F6B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>
            <a:off x="5375380" y="4067874"/>
            <a:ext cx="775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356489" y="4547200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로그인  </a:t>
            </a:r>
            <a:r>
              <a:rPr lang="ko-KR" altLang="en-US" sz="800" dirty="0" err="1" smtClean="0"/>
              <a:t>안되어있을시</a:t>
            </a:r>
            <a:endParaRPr lang="ko-KR" altLang="en-US" sz="800" dirty="0"/>
          </a:p>
        </p:txBody>
      </p:sp>
      <p:cxnSp>
        <p:nvCxnSpPr>
          <p:cNvPr id="100" name="Google Shape;73;p7">
            <a:extLst>
              <a:ext uri="{FF2B5EF4-FFF2-40B4-BE49-F238E27FC236}">
                <a16:creationId xmlns:a16="http://schemas.microsoft.com/office/drawing/2014/main" id="{75AAE6CF-F17F-4A21-DA03-0CCA9D993D59}"/>
              </a:ext>
            </a:extLst>
          </p:cNvPr>
          <p:cNvCxnSpPr>
            <a:cxnSpLocks/>
            <a:stCxn id="49" idx="3"/>
            <a:endCxn id="106" idx="1"/>
          </p:cNvCxnSpPr>
          <p:nvPr/>
        </p:nvCxnSpPr>
        <p:spPr>
          <a:xfrm>
            <a:off x="3247948" y="2956281"/>
            <a:ext cx="57643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tailEnd type="triangle" w="med" len="med"/>
          </a:ln>
        </p:spPr>
      </p:cxnSp>
      <p:sp>
        <p:nvSpPr>
          <p:cNvPr id="106" name="Google Shape;76;p7">
            <a:extLst>
              <a:ext uri="{FF2B5EF4-FFF2-40B4-BE49-F238E27FC236}">
                <a16:creationId xmlns:a16="http://schemas.microsoft.com/office/drawing/2014/main" id="{2B434AAC-97A5-778D-F633-D4995CB4C403}"/>
              </a:ext>
            </a:extLst>
          </p:cNvPr>
          <p:cNvSpPr/>
          <p:nvPr/>
        </p:nvSpPr>
        <p:spPr>
          <a:xfrm>
            <a:off x="3824386" y="2704350"/>
            <a:ext cx="1550993" cy="50386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>
            <a:noFill/>
          </a:ln>
        </p:spPr>
        <p:txBody>
          <a:bodyPr wrap="square" lIns="90150" tIns="45075" rIns="90150" bIns="45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작성자</a:t>
            </a:r>
            <a:r>
              <a:rPr lang="en-US" altLang="ko-KR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내용</a:t>
            </a:r>
            <a:r>
              <a:rPr lang="en-US" altLang="ko-KR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제목 검색</a:t>
            </a:r>
            <a:endParaRPr lang="en-US" altLang="ko-KR" sz="1000" dirty="0" smtClean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algn="ctr">
              <a:buClr>
                <a:schemeClr val="lt1"/>
              </a:buClr>
              <a:buSzPct val="25000"/>
              <a:defRPr/>
            </a:pPr>
            <a:r>
              <a:rPr lang="ko-KR" altLang="en-US" sz="1000" dirty="0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및 </a:t>
            </a:r>
            <a:r>
              <a:rPr lang="ko-KR" altLang="en-US" sz="1000" dirty="0" err="1" smtClean="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페이징처리</a:t>
            </a:r>
            <a:endParaRPr sz="1000" dirty="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037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1269</TotalTime>
  <Words>562</Words>
  <Application>Microsoft Office PowerPoint</Application>
  <PresentationFormat>화면 슬라이드 쇼(4:3)</PresentationFormat>
  <Paragraphs>261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302-22</dc:creator>
  <cp:lastModifiedBy>202-26</cp:lastModifiedBy>
  <cp:revision>105</cp:revision>
  <dcterms:created xsi:type="dcterms:W3CDTF">2023-07-31T05:21:00Z</dcterms:created>
  <dcterms:modified xsi:type="dcterms:W3CDTF">2023-12-23T06:16:40Z</dcterms:modified>
</cp:coreProperties>
</file>