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59" r:id="rId1"/>
  </p:sldMasterIdLst>
  <p:notesMasterIdLst>
    <p:notesMasterId r:id="rId14"/>
  </p:notesMasterIdLst>
  <p:sldIdLst>
    <p:sldId id="259" r:id="rId2"/>
    <p:sldId id="375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D4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06D7B2B-4238-4F30-B13F-54B07B6957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>
        <p:scale>
          <a:sx n="75" d="100"/>
          <a:sy n="75" d="100"/>
        </p:scale>
        <p:origin x="1986" y="94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/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/>
            <a:endParaRPr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/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4244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964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446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2757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7880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18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118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288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881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487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7503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;p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화면 정의서</a:t>
            </a:r>
          </a:p>
        </p:txBody>
      </p:sp>
      <p:sp>
        <p:nvSpPr>
          <p:cNvPr id="3" name="Google Shape;17;p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mtClean="0"/>
              <a:t>carina.py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15"/>
          <p:cNvGraphicFramePr/>
          <p:nvPr>
            <p:extLst>
              <p:ext uri="{D42A27DB-BD31-4B8C-83A1-F6EECF244321}">
                <p14:modId xmlns:p14="http://schemas.microsoft.com/office/powerpoint/2010/main" val="2433944969"/>
              </p:ext>
            </p:extLst>
          </p:nvPr>
        </p:nvGraphicFramePr>
        <p:xfrm>
          <a:off x="9120773" y="200804"/>
          <a:ext cx="2872300" cy="6107718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55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7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 smtClean="0"/>
                        <a:t>해당 결과를 </a:t>
                      </a:r>
                      <a:r>
                        <a:rPr lang="en-US" altLang="ko-KR" sz="1100" u="none" strike="noStrike" cap="none" dirty="0" smtClean="0"/>
                        <a:t>PDF </a:t>
                      </a:r>
                      <a:r>
                        <a:rPr lang="ko-KR" altLang="en-US" sz="1100" u="none" strike="noStrike" cap="none" dirty="0" smtClean="0"/>
                        <a:t>형식으로 보여준다</a:t>
                      </a:r>
                      <a:r>
                        <a:rPr lang="en-US" altLang="ko-KR" sz="1100" u="none" strike="noStrike" cap="none" dirty="0" smtClean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0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100" u="none" strike="noStrike" cap="none" dirty="0" smtClean="0"/>
                        <a:t>PDF </a:t>
                      </a:r>
                      <a:r>
                        <a:rPr lang="ko-KR" altLang="en-US" sz="1100" u="none" strike="noStrike" cap="none" dirty="0" smtClean="0"/>
                        <a:t>파일을 다운받을 수 있게 하거나 다시 시뮬레이터 페이지로 돌아갈 수 있도록 한다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75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3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22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22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22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순서도: 연결자 13"/>
          <p:cNvSpPr/>
          <p:nvPr/>
        </p:nvSpPr>
        <p:spPr>
          <a:xfrm>
            <a:off x="5865738" y="-1770797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1</a:t>
            </a:r>
          </a:p>
        </p:txBody>
      </p:sp>
      <p:graphicFrame>
        <p:nvGraphicFramePr>
          <p:cNvPr id="25" name="Google Shape;105;p15"/>
          <p:cNvGraphicFramePr/>
          <p:nvPr>
            <p:extLst/>
          </p:nvPr>
        </p:nvGraphicFramePr>
        <p:xfrm>
          <a:off x="376455" y="200804"/>
          <a:ext cx="8623150" cy="960241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1107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1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20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400" u="none" strike="noStrike" cap="none" dirty="0" smtClean="0">
                          <a:latin typeface="Arial"/>
                          <a:ea typeface="Arial"/>
                          <a:cs typeface="Arial"/>
                        </a:rPr>
                        <a:t>탄소 배출량 시뮬레이터 </a:t>
                      </a:r>
                      <a:endParaRPr lang="en-US" altLang="ko-KR" sz="1400" u="none" strike="noStrike" cap="none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2023-12-23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20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2000" u="none" strike="noStrike" cap="none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simulater</a:t>
                      </a:r>
                      <a:r>
                        <a:rPr lang="en-US" sz="20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endParaRPr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859" y="1286971"/>
            <a:ext cx="5460341" cy="258136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59" y="3868333"/>
            <a:ext cx="5467655" cy="2751542"/>
          </a:xfrm>
          <a:prstGeom prst="rect">
            <a:avLst/>
          </a:prstGeom>
        </p:spPr>
      </p:pic>
      <p:sp>
        <p:nvSpPr>
          <p:cNvPr id="18" name="순서도: 연결자 17"/>
          <p:cNvSpPr/>
          <p:nvPr/>
        </p:nvSpPr>
        <p:spPr>
          <a:xfrm>
            <a:off x="1856178" y="1984252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1</a:t>
            </a:r>
            <a:endParaRPr lang="en-US" altLang="ko-KR" dirty="0">
              <a:solidFill>
                <a:srgbClr val="FF0000"/>
              </a:solidFill>
              <a:ea typeface="맑은 고딕"/>
              <a:cs typeface="Arial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2070835" y="2247479"/>
            <a:ext cx="5218965" cy="3556421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2057541" y="6016464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 smtClean="0">
                <a:solidFill>
                  <a:srgbClr val="FF0000"/>
                </a:solidFill>
                <a:ea typeface="맑은 고딕"/>
                <a:cs typeface="Arial"/>
              </a:rPr>
              <a:t>2</a:t>
            </a:r>
            <a:endParaRPr lang="en-US" altLang="ko-KR" dirty="0">
              <a:solidFill>
                <a:srgbClr val="FF0000"/>
              </a:solidFill>
              <a:ea typeface="맑은 고딕"/>
              <a:cs typeface="Arial"/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2253007" y="6262984"/>
            <a:ext cx="3385793" cy="28092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535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15"/>
          <p:cNvGraphicFramePr/>
          <p:nvPr>
            <p:extLst>
              <p:ext uri="{D42A27DB-BD31-4B8C-83A1-F6EECF244321}">
                <p14:modId xmlns:p14="http://schemas.microsoft.com/office/powerpoint/2010/main" val="1622273889"/>
              </p:ext>
            </p:extLst>
          </p:nvPr>
        </p:nvGraphicFramePr>
        <p:xfrm>
          <a:off x="9120773" y="200804"/>
          <a:ext cx="2872300" cy="6107718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55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7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100" u="none" strike="noStrike" cap="none" dirty="0" err="1" smtClean="0"/>
                        <a:t>Mbti</a:t>
                      </a:r>
                      <a:r>
                        <a:rPr lang="en-US" altLang="ko-KR" sz="1100" u="none" strike="noStrike" cap="none" dirty="0" smtClean="0"/>
                        <a:t> </a:t>
                      </a:r>
                      <a:r>
                        <a:rPr lang="ko-KR" altLang="en-US" sz="1100" u="none" strike="noStrike" cap="none" dirty="0" smtClean="0"/>
                        <a:t>시작하기 버튼을</a:t>
                      </a:r>
                      <a:r>
                        <a:rPr lang="ko-KR" altLang="en-US" sz="1100" u="none" strike="noStrike" cap="none" baseline="0" dirty="0" smtClean="0"/>
                        <a:t> 클릭하면</a:t>
                      </a:r>
                      <a:r>
                        <a:rPr lang="ko-KR" altLang="en-US" sz="1100" u="none" strike="noStrike" cap="none" dirty="0" smtClean="0"/>
                        <a:t> 환경 </a:t>
                      </a:r>
                      <a:r>
                        <a:rPr lang="en-US" altLang="ko-KR" sz="1100" u="none" strike="noStrike" cap="none" dirty="0" err="1" smtClean="0"/>
                        <a:t>mbti</a:t>
                      </a:r>
                      <a:r>
                        <a:rPr lang="ko-KR" altLang="en-US" sz="1100" u="none" strike="noStrike" cap="none" baseline="0" dirty="0" smtClean="0"/>
                        <a:t> 문제들을 보여준다</a:t>
                      </a:r>
                      <a:r>
                        <a:rPr lang="en-US" altLang="ko-KR" sz="1100" u="none" strike="noStrike" cap="none" baseline="0" dirty="0" smtClean="0"/>
                        <a:t>. 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0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100" u="none" strike="noStrike" cap="none" dirty="0" smtClean="0"/>
                        <a:t>10</a:t>
                      </a:r>
                      <a:r>
                        <a:rPr lang="ko-KR" altLang="en-US" sz="1100" u="none" strike="noStrike" cap="none" dirty="0" smtClean="0"/>
                        <a:t>개의 질문에 답하는 항목에 따라 알고리즘을 만들어서 여러</a:t>
                      </a:r>
                      <a:r>
                        <a:rPr lang="ko-KR" altLang="en-US" sz="1100" u="none" strike="noStrike" cap="none" baseline="0" dirty="0" smtClean="0"/>
                        <a:t> 선택지  중 한가지가 나오도록 한다</a:t>
                      </a:r>
                      <a:r>
                        <a:rPr lang="en-US" altLang="ko-KR" sz="1100" u="none" strike="noStrike" cap="none" baseline="0" dirty="0" smtClean="0"/>
                        <a:t>. 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75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3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22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22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22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순서도: 연결자 13"/>
          <p:cNvSpPr/>
          <p:nvPr/>
        </p:nvSpPr>
        <p:spPr>
          <a:xfrm>
            <a:off x="5865738" y="-1770797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1</a:t>
            </a:r>
          </a:p>
        </p:txBody>
      </p:sp>
      <p:graphicFrame>
        <p:nvGraphicFramePr>
          <p:cNvPr id="25" name="Google Shape;105;p15"/>
          <p:cNvGraphicFramePr/>
          <p:nvPr>
            <p:extLst>
              <p:ext uri="{D42A27DB-BD31-4B8C-83A1-F6EECF244321}">
                <p14:modId xmlns:p14="http://schemas.microsoft.com/office/powerpoint/2010/main" val="2394150764"/>
              </p:ext>
            </p:extLst>
          </p:nvPr>
        </p:nvGraphicFramePr>
        <p:xfrm>
          <a:off x="376455" y="200804"/>
          <a:ext cx="8623150" cy="960241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1107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1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20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400" u="none" strike="noStrike" cap="none" dirty="0" smtClean="0">
                          <a:latin typeface="Arial"/>
                          <a:ea typeface="Arial"/>
                          <a:cs typeface="Arial"/>
                        </a:rPr>
                        <a:t>탄소 배출량 시뮬레이터 </a:t>
                      </a:r>
                      <a:endParaRPr lang="en-US" altLang="ko-KR" sz="1400" u="none" strike="noStrike" cap="none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2023-12-23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20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2000" u="none" strike="noStrike" cap="none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mbti</a:t>
                      </a:r>
                      <a:r>
                        <a:rPr lang="en-US" sz="20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endParaRPr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38" y="2542872"/>
            <a:ext cx="4243238" cy="313937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476" y="2538171"/>
            <a:ext cx="4569129" cy="3136935"/>
          </a:xfrm>
          <a:prstGeom prst="rect">
            <a:avLst/>
          </a:prstGeom>
        </p:spPr>
      </p:pic>
      <p:sp>
        <p:nvSpPr>
          <p:cNvPr id="18" name="순서도: 연결자 17"/>
          <p:cNvSpPr/>
          <p:nvPr/>
        </p:nvSpPr>
        <p:spPr>
          <a:xfrm>
            <a:off x="1627437" y="4853500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1</a:t>
            </a:r>
            <a:endParaRPr lang="en-US" altLang="ko-KR" dirty="0">
              <a:solidFill>
                <a:srgbClr val="FF0000"/>
              </a:solidFill>
              <a:ea typeface="맑은 고딕"/>
              <a:cs typeface="Arial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1879600" y="4965701"/>
            <a:ext cx="825500" cy="35559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4659515" y="3853977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 smtClean="0">
                <a:solidFill>
                  <a:srgbClr val="FF0000"/>
                </a:solidFill>
                <a:ea typeface="맑은 고딕"/>
                <a:cs typeface="Arial"/>
              </a:rPr>
              <a:t>2</a:t>
            </a:r>
            <a:endParaRPr lang="en-US" altLang="ko-KR" dirty="0">
              <a:solidFill>
                <a:srgbClr val="FF0000"/>
              </a:solidFill>
              <a:ea typeface="맑은 고딕"/>
              <a:cs typeface="Arial"/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5022143" y="3966178"/>
            <a:ext cx="3385793" cy="28092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413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15"/>
          <p:cNvGraphicFramePr/>
          <p:nvPr>
            <p:extLst>
              <p:ext uri="{D42A27DB-BD31-4B8C-83A1-F6EECF244321}">
                <p14:modId xmlns:p14="http://schemas.microsoft.com/office/powerpoint/2010/main" val="926149567"/>
              </p:ext>
            </p:extLst>
          </p:nvPr>
        </p:nvGraphicFramePr>
        <p:xfrm>
          <a:off x="9120773" y="200804"/>
          <a:ext cx="2872300" cy="6107718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55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7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100" u="none" strike="noStrike" cap="none" dirty="0" smtClean="0"/>
                        <a:t>6</a:t>
                      </a:r>
                      <a:r>
                        <a:rPr lang="ko-KR" altLang="en-US" sz="1100" u="none" strike="noStrike" cap="none" dirty="0" smtClean="0"/>
                        <a:t>개로 나눠진 세부 항목 중 자신이 어디에 속하는지 보여준다</a:t>
                      </a:r>
                      <a:r>
                        <a:rPr lang="en-US" altLang="ko-KR" sz="1100" u="none" strike="noStrike" cap="none" dirty="0" smtClean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0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 smtClean="0"/>
                        <a:t>테스트 </a:t>
                      </a:r>
                      <a:r>
                        <a:rPr lang="ko-KR" altLang="en-US" sz="1100" u="none" strike="noStrike" cap="none" dirty="0" err="1" smtClean="0"/>
                        <a:t>다시하기와</a:t>
                      </a:r>
                      <a:r>
                        <a:rPr lang="ko-KR" altLang="en-US" sz="1100" u="none" strike="noStrike" cap="none" dirty="0" smtClean="0"/>
                        <a:t> 공유하기 버튼을 통해 </a:t>
                      </a:r>
                      <a:r>
                        <a:rPr lang="en-US" altLang="ko-KR" sz="1100" u="none" strike="noStrike" cap="none" dirty="0" err="1" smtClean="0"/>
                        <a:t>sns</a:t>
                      </a:r>
                      <a:r>
                        <a:rPr lang="ko-KR" altLang="en-US" sz="1100" u="none" strike="noStrike" cap="none" dirty="0" smtClean="0"/>
                        <a:t>로 결과를 공유할 수 있도록 한다</a:t>
                      </a:r>
                      <a:r>
                        <a:rPr lang="en-US" altLang="ko-KR" sz="1100" u="none" strike="noStrike" cap="none" dirty="0" smtClean="0"/>
                        <a:t>. 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75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3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22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22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22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5" name="Google Shape;105;p15"/>
          <p:cNvGraphicFramePr/>
          <p:nvPr>
            <p:extLst/>
          </p:nvPr>
        </p:nvGraphicFramePr>
        <p:xfrm>
          <a:off x="376455" y="200804"/>
          <a:ext cx="8623150" cy="960241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1107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1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20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400" u="none" strike="noStrike" cap="none" dirty="0" smtClean="0">
                          <a:latin typeface="Arial"/>
                          <a:ea typeface="Arial"/>
                          <a:cs typeface="Arial"/>
                        </a:rPr>
                        <a:t>탄소 배출량 시뮬레이터 </a:t>
                      </a:r>
                      <a:endParaRPr lang="en-US" altLang="ko-KR" sz="1400" u="none" strike="noStrike" cap="none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2023-12-23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20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2000" u="none" strike="noStrike" cap="none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mbti</a:t>
                      </a:r>
                      <a:r>
                        <a:rPr lang="en-US" sz="20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endParaRPr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858" y="1225535"/>
            <a:ext cx="4870040" cy="445471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858" y="5680247"/>
            <a:ext cx="4870040" cy="1113262"/>
          </a:xfrm>
          <a:prstGeom prst="rect">
            <a:avLst/>
          </a:prstGeom>
        </p:spPr>
      </p:pic>
      <p:sp>
        <p:nvSpPr>
          <p:cNvPr id="18" name="순서도: 연결자 17"/>
          <p:cNvSpPr/>
          <p:nvPr/>
        </p:nvSpPr>
        <p:spPr>
          <a:xfrm>
            <a:off x="2704671" y="1544075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1</a:t>
            </a:r>
            <a:endParaRPr lang="en-US" altLang="ko-KR" dirty="0">
              <a:solidFill>
                <a:srgbClr val="FF0000"/>
              </a:solidFill>
              <a:ea typeface="맑은 고딕"/>
              <a:cs typeface="Arial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3006716" y="1676400"/>
            <a:ext cx="3648084" cy="26162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2805353" y="5786533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 smtClean="0">
                <a:solidFill>
                  <a:srgbClr val="FF0000"/>
                </a:solidFill>
                <a:ea typeface="맑은 고딕"/>
                <a:cs typeface="Arial"/>
              </a:rPr>
              <a:t>2</a:t>
            </a:r>
            <a:endParaRPr lang="en-US" altLang="ko-KR" dirty="0">
              <a:solidFill>
                <a:srgbClr val="FF0000"/>
              </a:solidFill>
              <a:ea typeface="맑은 고딕"/>
              <a:cs typeface="Arial"/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3167981" y="5898734"/>
            <a:ext cx="3385793" cy="60366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39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15"/>
          <p:cNvGraphicFramePr/>
          <p:nvPr>
            <p:extLst>
              <p:ext uri="{D42A27DB-BD31-4B8C-83A1-F6EECF244321}">
                <p14:modId xmlns:p14="http://schemas.microsoft.com/office/powerpoint/2010/main" val="1338460339"/>
              </p:ext>
            </p:extLst>
          </p:nvPr>
        </p:nvGraphicFramePr>
        <p:xfrm>
          <a:off x="9120773" y="200804"/>
          <a:ext cx="2872300" cy="6107718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55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7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 smtClean="0"/>
                        <a:t>네이버 뉴스 </a:t>
                      </a:r>
                      <a:r>
                        <a:rPr lang="en-US" altLang="ko-KR" sz="1100" u="none" strike="noStrike" cap="none" dirty="0" err="1" smtClean="0"/>
                        <a:t>api</a:t>
                      </a:r>
                      <a:r>
                        <a:rPr lang="ko-KR" altLang="en-US" sz="1100" u="none" strike="noStrike" cap="none" dirty="0" err="1" smtClean="0"/>
                        <a:t>를</a:t>
                      </a:r>
                      <a:r>
                        <a:rPr lang="ko-KR" altLang="en-US" sz="1100" u="none" strike="noStrike" cap="none" dirty="0" smtClean="0"/>
                        <a:t> 이용하여 환경과 관련된 기사들을</a:t>
                      </a:r>
                      <a:r>
                        <a:rPr lang="ko-KR" altLang="en-US" sz="1100" u="none" strike="noStrike" cap="none" baseline="0" dirty="0" smtClean="0"/>
                        <a:t> 매일 업데이트 한다</a:t>
                      </a:r>
                      <a:r>
                        <a:rPr lang="en-US" altLang="ko-KR" sz="1100" u="none" strike="noStrike" cap="none" baseline="0" dirty="0" smtClean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0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100" u="none" strike="noStrike" cap="none" dirty="0" smtClean="0"/>
                        <a:t>More</a:t>
                      </a:r>
                      <a:r>
                        <a:rPr lang="en-US" altLang="ko-KR" sz="1100" u="none" strike="noStrike" cap="none" baseline="0" dirty="0" smtClean="0"/>
                        <a:t> </a:t>
                      </a:r>
                      <a:r>
                        <a:rPr lang="ko-KR" altLang="en-US" sz="1100" u="none" strike="noStrike" cap="none" baseline="0" dirty="0" smtClean="0"/>
                        <a:t>버튼을 눌렀을 경우 해당 기사 페이지로 이동한다</a:t>
                      </a:r>
                      <a:r>
                        <a:rPr lang="en-US" altLang="ko-KR" sz="1100" u="none" strike="noStrike" cap="none" baseline="0" dirty="0" smtClean="0"/>
                        <a:t>. 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75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3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22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22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22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순서도: 연결자 13"/>
          <p:cNvSpPr/>
          <p:nvPr/>
        </p:nvSpPr>
        <p:spPr>
          <a:xfrm>
            <a:off x="8293628" y="4455727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1</a:t>
            </a:r>
          </a:p>
        </p:txBody>
      </p:sp>
      <p:graphicFrame>
        <p:nvGraphicFramePr>
          <p:cNvPr id="25" name="Google Shape;105;p15"/>
          <p:cNvGraphicFramePr/>
          <p:nvPr>
            <p:extLst>
              <p:ext uri="{D42A27DB-BD31-4B8C-83A1-F6EECF244321}">
                <p14:modId xmlns:p14="http://schemas.microsoft.com/office/powerpoint/2010/main" val="1315486033"/>
              </p:ext>
            </p:extLst>
          </p:nvPr>
        </p:nvGraphicFramePr>
        <p:xfrm>
          <a:off x="376455" y="200804"/>
          <a:ext cx="8623150" cy="960241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1107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1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20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400" u="none" strike="noStrike" cap="none" dirty="0" smtClean="0">
                          <a:latin typeface="Arial"/>
                          <a:ea typeface="Arial"/>
                          <a:cs typeface="Arial"/>
                        </a:rPr>
                        <a:t>환경 뉴스 </a:t>
                      </a:r>
                      <a:endParaRPr lang="en-US" altLang="ko-KR" sz="1400" u="none" strike="noStrike" cap="none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2023-12-23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20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/news</a:t>
                      </a:r>
                      <a:endParaRPr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55" y="1478894"/>
            <a:ext cx="8623150" cy="4297619"/>
          </a:xfrm>
          <a:prstGeom prst="rect">
            <a:avLst/>
          </a:prstGeom>
        </p:spPr>
      </p:pic>
      <p:sp>
        <p:nvSpPr>
          <p:cNvPr id="13" name="순서도: 처리 12"/>
          <p:cNvSpPr/>
          <p:nvPr/>
        </p:nvSpPr>
        <p:spPr>
          <a:xfrm>
            <a:off x="517294" y="1652629"/>
            <a:ext cx="2288968" cy="151624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" name="순서도: 연결자 25"/>
          <p:cNvSpPr/>
          <p:nvPr/>
        </p:nvSpPr>
        <p:spPr>
          <a:xfrm>
            <a:off x="1050883" y="2584484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2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1252246" y="2808885"/>
            <a:ext cx="781505" cy="14411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8" name="순서도: 연결자 17"/>
          <p:cNvSpPr/>
          <p:nvPr/>
        </p:nvSpPr>
        <p:spPr>
          <a:xfrm>
            <a:off x="315931" y="1488798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1</a:t>
            </a:r>
            <a:endParaRPr lang="en-US" altLang="ko-KR" dirty="0">
              <a:solidFill>
                <a:srgbClr val="FF0000"/>
              </a:solidFill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547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15"/>
          <p:cNvGraphicFramePr/>
          <p:nvPr>
            <p:extLst>
              <p:ext uri="{D42A27DB-BD31-4B8C-83A1-F6EECF244321}">
                <p14:modId xmlns:p14="http://schemas.microsoft.com/office/powerpoint/2010/main" val="2003832790"/>
              </p:ext>
            </p:extLst>
          </p:nvPr>
        </p:nvGraphicFramePr>
        <p:xfrm>
          <a:off x="9120773" y="200804"/>
          <a:ext cx="2872300" cy="6107718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55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7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 smtClean="0"/>
                        <a:t>제목</a:t>
                      </a:r>
                      <a:r>
                        <a:rPr lang="en-US" altLang="ko-KR" sz="1100" u="none" strike="noStrike" cap="none" baseline="0" dirty="0" smtClean="0"/>
                        <a:t> </a:t>
                      </a:r>
                      <a:r>
                        <a:rPr lang="ko-KR" altLang="en-US" sz="1100" u="none" strike="noStrike" cap="none" baseline="0" dirty="0" smtClean="0"/>
                        <a:t>작성자 내용으로 실천 일지 게시판을 검색할 수 있다</a:t>
                      </a:r>
                      <a:r>
                        <a:rPr lang="en-US" altLang="ko-KR" sz="1100" u="none" strike="noStrike" cap="none" baseline="0" dirty="0" smtClean="0"/>
                        <a:t>. 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0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 smtClean="0"/>
                        <a:t>실천일지 게시판 번호 </a:t>
                      </a:r>
                      <a:r>
                        <a:rPr lang="en-US" altLang="ko-KR" sz="1100" u="none" strike="noStrike" cap="none" dirty="0" smtClean="0"/>
                        <a:t>/ </a:t>
                      </a:r>
                      <a:r>
                        <a:rPr lang="ko-KR" altLang="en-US" sz="1100" u="none" strike="noStrike" cap="none" dirty="0" smtClean="0"/>
                        <a:t>제목 </a:t>
                      </a:r>
                      <a:r>
                        <a:rPr lang="en-US" altLang="ko-KR" sz="1100" u="none" strike="noStrike" cap="none" dirty="0" smtClean="0"/>
                        <a:t>/ </a:t>
                      </a:r>
                      <a:r>
                        <a:rPr lang="ko-KR" altLang="en-US" sz="1100" u="none" strike="noStrike" cap="none" dirty="0" smtClean="0"/>
                        <a:t>작성자</a:t>
                      </a:r>
                      <a:r>
                        <a:rPr lang="en-US" altLang="ko-KR" sz="1100" u="none" strike="noStrike" cap="none" baseline="0" dirty="0" smtClean="0"/>
                        <a:t> / </a:t>
                      </a:r>
                      <a:r>
                        <a:rPr lang="ko-KR" altLang="en-US" sz="1100" u="none" strike="noStrike" cap="none" baseline="0" dirty="0" smtClean="0"/>
                        <a:t>등록일 </a:t>
                      </a:r>
                      <a:r>
                        <a:rPr lang="en-US" altLang="ko-KR" sz="1100" u="none" strike="noStrike" cap="none" baseline="0" dirty="0" smtClean="0"/>
                        <a:t>/ </a:t>
                      </a:r>
                      <a:r>
                        <a:rPr lang="ko-KR" altLang="en-US" sz="1100" u="none" strike="noStrike" cap="none" baseline="0" dirty="0" smtClean="0"/>
                        <a:t>조회수 를 나타내고 클릭했을 경우 해당 게시물로 이동한다</a:t>
                      </a:r>
                      <a:r>
                        <a:rPr lang="en-US" altLang="ko-KR" sz="1100" u="none" strike="noStrike" cap="none" baseline="0" dirty="0" smtClean="0"/>
                        <a:t>. 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75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3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 smtClean="0"/>
                        <a:t>실천 일지 사진 및 내용을 보여준다</a:t>
                      </a:r>
                      <a:r>
                        <a:rPr lang="en-US" altLang="ko-KR" sz="1100" u="none" strike="noStrike" cap="none" dirty="0" smtClean="0"/>
                        <a:t>.</a:t>
                      </a:r>
                      <a:endParaRPr lang="en-US" altLang="ko-KR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22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22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22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순서도: 연결자 13"/>
          <p:cNvSpPr/>
          <p:nvPr/>
        </p:nvSpPr>
        <p:spPr>
          <a:xfrm>
            <a:off x="5865738" y="-1770797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endParaRPr lang="en-US" altLang="ko-KR" dirty="0">
              <a:solidFill>
                <a:srgbClr val="FF0000"/>
              </a:solidFill>
              <a:ea typeface="맑은 고딕"/>
              <a:cs typeface="Arial"/>
            </a:endParaRPr>
          </a:p>
        </p:txBody>
      </p:sp>
      <p:graphicFrame>
        <p:nvGraphicFramePr>
          <p:cNvPr id="25" name="Google Shape;105;p15"/>
          <p:cNvGraphicFramePr/>
          <p:nvPr>
            <p:extLst>
              <p:ext uri="{D42A27DB-BD31-4B8C-83A1-F6EECF244321}">
                <p14:modId xmlns:p14="http://schemas.microsoft.com/office/powerpoint/2010/main" val="4229167551"/>
              </p:ext>
            </p:extLst>
          </p:nvPr>
        </p:nvGraphicFramePr>
        <p:xfrm>
          <a:off x="376455" y="200804"/>
          <a:ext cx="8623150" cy="960241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1107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1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20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400" u="none" strike="noStrike" cap="none" dirty="0" smtClean="0">
                          <a:latin typeface="Arial"/>
                          <a:ea typeface="Arial"/>
                          <a:cs typeface="Arial"/>
                        </a:rPr>
                        <a:t>실천 일지</a:t>
                      </a:r>
                      <a:endParaRPr lang="en-US" altLang="ko-KR" sz="1400" u="none" strike="noStrike" cap="none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2023-12-23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20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2000" u="none" strike="noStrike" cap="none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actboard</a:t>
                      </a:r>
                      <a:r>
                        <a:rPr lang="en-US" sz="20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, /</a:t>
                      </a:r>
                      <a:r>
                        <a:rPr lang="en-US" sz="2000" u="none" strike="noStrike" cap="none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actboard</a:t>
                      </a:r>
                      <a:endParaRPr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55" y="1498428"/>
            <a:ext cx="5686464" cy="481009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788" y="1498428"/>
            <a:ext cx="2414481" cy="4810094"/>
          </a:xfrm>
          <a:prstGeom prst="rect">
            <a:avLst/>
          </a:prstGeom>
        </p:spPr>
      </p:pic>
      <p:sp>
        <p:nvSpPr>
          <p:cNvPr id="18" name="순서도: 연결자 17"/>
          <p:cNvSpPr/>
          <p:nvPr/>
        </p:nvSpPr>
        <p:spPr>
          <a:xfrm>
            <a:off x="382378" y="1428349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1</a:t>
            </a:r>
            <a:endParaRPr lang="en-US" altLang="ko-KR" dirty="0">
              <a:solidFill>
                <a:srgbClr val="FF0000"/>
              </a:solidFill>
              <a:ea typeface="맑은 고딕"/>
              <a:cs typeface="Arial"/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583741" y="1709241"/>
            <a:ext cx="5281997" cy="13532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3" name="순서도: 처리 12"/>
          <p:cNvSpPr/>
          <p:nvPr/>
        </p:nvSpPr>
        <p:spPr>
          <a:xfrm>
            <a:off x="648254" y="2811779"/>
            <a:ext cx="5080199" cy="38749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" name="순서도: 연결자 25"/>
          <p:cNvSpPr/>
          <p:nvPr/>
        </p:nvSpPr>
        <p:spPr>
          <a:xfrm>
            <a:off x="396226" y="2683844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2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6431511" y="2513414"/>
            <a:ext cx="2033034" cy="3420661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0" name="순서도: 연결자 19"/>
          <p:cNvSpPr/>
          <p:nvPr/>
        </p:nvSpPr>
        <p:spPr>
          <a:xfrm>
            <a:off x="6230148" y="2286012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 smtClean="0">
                <a:solidFill>
                  <a:srgbClr val="FF0000"/>
                </a:solidFill>
                <a:ea typeface="맑은 고딕"/>
                <a:cs typeface="Arial"/>
              </a:rPr>
              <a:t>3</a:t>
            </a:r>
            <a:endParaRPr lang="en-US" altLang="ko-KR" dirty="0">
              <a:solidFill>
                <a:srgbClr val="FF0000"/>
              </a:solidFill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567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15"/>
          <p:cNvGraphicFramePr/>
          <p:nvPr>
            <p:extLst>
              <p:ext uri="{D42A27DB-BD31-4B8C-83A1-F6EECF244321}">
                <p14:modId xmlns:p14="http://schemas.microsoft.com/office/powerpoint/2010/main" val="3416653109"/>
              </p:ext>
            </p:extLst>
          </p:nvPr>
        </p:nvGraphicFramePr>
        <p:xfrm>
          <a:off x="9120773" y="200804"/>
          <a:ext cx="2872300" cy="6107718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55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7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 smtClean="0"/>
                        <a:t>사용자에게 연도 </a:t>
                      </a:r>
                      <a:r>
                        <a:rPr lang="en-US" altLang="ko-KR" sz="1100" u="none" strike="noStrike" cap="none" dirty="0" smtClean="0"/>
                        <a:t>, </a:t>
                      </a:r>
                      <a:r>
                        <a:rPr lang="ko-KR" altLang="en-US" sz="1100" u="none" strike="noStrike" cap="none" dirty="0" smtClean="0"/>
                        <a:t>지역</a:t>
                      </a:r>
                      <a:r>
                        <a:rPr lang="en-US" altLang="ko-KR" sz="1100" u="none" strike="noStrike" cap="none" dirty="0" smtClean="0"/>
                        <a:t>(</a:t>
                      </a:r>
                      <a:r>
                        <a:rPr lang="ko-KR" altLang="en-US" sz="1100" u="none" strike="noStrike" cap="none" dirty="0" smtClean="0"/>
                        <a:t>시</a:t>
                      </a:r>
                      <a:r>
                        <a:rPr lang="en-US" altLang="ko-KR" sz="1100" u="none" strike="noStrike" cap="none" dirty="0" smtClean="0"/>
                        <a:t>,</a:t>
                      </a:r>
                      <a:r>
                        <a:rPr lang="ko-KR" altLang="en-US" sz="1100" u="none" strike="noStrike" cap="none" dirty="0" smtClean="0"/>
                        <a:t>도</a:t>
                      </a:r>
                      <a:r>
                        <a:rPr lang="en-US" altLang="ko-KR" sz="1100" u="none" strike="noStrike" cap="none" dirty="0" smtClean="0"/>
                        <a:t>)</a:t>
                      </a:r>
                      <a:r>
                        <a:rPr lang="en-US" altLang="ko-KR" sz="1100" u="none" strike="noStrike" cap="none" baseline="0" dirty="0" smtClean="0"/>
                        <a:t> , </a:t>
                      </a:r>
                      <a:r>
                        <a:rPr lang="ko-KR" altLang="en-US" sz="1100" u="none" strike="noStrike" cap="none" baseline="0" dirty="0" smtClean="0"/>
                        <a:t>지역</a:t>
                      </a:r>
                      <a:r>
                        <a:rPr lang="en-US" altLang="ko-KR" sz="1100" u="none" strike="noStrike" cap="none" baseline="0" dirty="0" smtClean="0"/>
                        <a:t>(</a:t>
                      </a:r>
                      <a:r>
                        <a:rPr lang="ko-KR" altLang="en-US" sz="1100" u="none" strike="noStrike" cap="none" baseline="0" dirty="0" smtClean="0"/>
                        <a:t>군</a:t>
                      </a:r>
                      <a:r>
                        <a:rPr lang="en-US" altLang="ko-KR" sz="1100" u="none" strike="noStrike" cap="none" baseline="0" dirty="0" smtClean="0"/>
                        <a:t>,</a:t>
                      </a:r>
                      <a:r>
                        <a:rPr lang="ko-KR" altLang="en-US" sz="1100" u="none" strike="noStrike" cap="none" baseline="0" dirty="0" smtClean="0"/>
                        <a:t>구</a:t>
                      </a:r>
                      <a:r>
                        <a:rPr lang="en-US" altLang="ko-KR" sz="1100" u="none" strike="noStrike" cap="none" baseline="0" dirty="0" smtClean="0"/>
                        <a:t>) </a:t>
                      </a:r>
                      <a:r>
                        <a:rPr lang="ko-KR" altLang="en-US" sz="1100" u="none" strike="noStrike" cap="none" baseline="0" dirty="0" smtClean="0"/>
                        <a:t>별로 선택하게 하여 해당 지역의 전력량을 알아보게 한다</a:t>
                      </a:r>
                      <a:r>
                        <a:rPr lang="en-US" altLang="ko-KR" sz="1100" u="none" strike="noStrike" cap="none" baseline="0" dirty="0" smtClean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0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 smtClean="0"/>
                        <a:t>선택한 지역의 전력 사용량을 보여주고 모델로 </a:t>
                      </a:r>
                      <a:r>
                        <a:rPr lang="ko-KR" altLang="en-US" sz="1100" u="none" strike="noStrike" cap="none" dirty="0" err="1" smtClean="0"/>
                        <a:t>예측량을</a:t>
                      </a:r>
                      <a:r>
                        <a:rPr lang="ko-KR" altLang="en-US" sz="1100" u="none" strike="noStrike" cap="none" dirty="0" smtClean="0"/>
                        <a:t> 보여준다</a:t>
                      </a:r>
                      <a:r>
                        <a:rPr lang="en-US" altLang="ko-KR" sz="1100" u="none" strike="noStrike" cap="none" dirty="0" smtClean="0"/>
                        <a:t>. 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75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3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 smtClean="0"/>
                        <a:t>사용자에게 목표 전력 감축</a:t>
                      </a:r>
                      <a:r>
                        <a:rPr lang="ko-KR" altLang="en-US" sz="1100" u="none" strike="noStrike" cap="none" baseline="0" dirty="0" smtClean="0"/>
                        <a:t> 퍼센트를</a:t>
                      </a:r>
                      <a:r>
                        <a:rPr lang="ko-KR" altLang="en-US" sz="1100" u="none" strike="noStrike" cap="none" dirty="0" smtClean="0"/>
                        <a:t> 정하게 하여 실질적으로 감축해야 할 전력량과 대략적으로 받을 수 있는 탄소포인트를 알려준다</a:t>
                      </a:r>
                      <a:r>
                        <a:rPr lang="en-US" altLang="ko-KR" sz="1100" u="none" strike="noStrike" cap="none" dirty="0" smtClean="0"/>
                        <a:t>.</a:t>
                      </a:r>
                      <a:endParaRPr lang="en-US" altLang="ko-KR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22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22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22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5" name="Google Shape;105;p15"/>
          <p:cNvGraphicFramePr/>
          <p:nvPr>
            <p:extLst>
              <p:ext uri="{D42A27DB-BD31-4B8C-83A1-F6EECF244321}">
                <p14:modId xmlns:p14="http://schemas.microsoft.com/office/powerpoint/2010/main" val="696429642"/>
              </p:ext>
            </p:extLst>
          </p:nvPr>
        </p:nvGraphicFramePr>
        <p:xfrm>
          <a:off x="376455" y="200804"/>
          <a:ext cx="8623150" cy="960241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1107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1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20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400" u="none" strike="noStrike" cap="none" dirty="0" smtClean="0">
                          <a:latin typeface="Arial"/>
                          <a:ea typeface="Arial"/>
                          <a:cs typeface="Arial"/>
                        </a:rPr>
                        <a:t>전력 예측 모델</a:t>
                      </a:r>
                      <a:endParaRPr lang="en-US" altLang="ko-KR" sz="1400" u="none" strike="noStrike" cap="none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2023-12-23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20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2000" u="none" strike="noStrike" cap="none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powerPrediction</a:t>
                      </a:r>
                      <a:r>
                        <a:rPr lang="en-US" sz="20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endParaRPr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780" y="1258429"/>
            <a:ext cx="6696879" cy="328499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779" y="4188521"/>
            <a:ext cx="6696880" cy="2298004"/>
          </a:xfrm>
          <a:prstGeom prst="rect">
            <a:avLst/>
          </a:prstGeom>
        </p:spPr>
      </p:pic>
      <p:sp>
        <p:nvSpPr>
          <p:cNvPr id="13" name="순서도: 처리 12"/>
          <p:cNvSpPr/>
          <p:nvPr/>
        </p:nvSpPr>
        <p:spPr>
          <a:xfrm>
            <a:off x="2811505" y="1732883"/>
            <a:ext cx="3503570" cy="429291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8" name="순서도: 연결자 17"/>
          <p:cNvSpPr/>
          <p:nvPr/>
        </p:nvSpPr>
        <p:spPr>
          <a:xfrm>
            <a:off x="2509460" y="1620682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1</a:t>
            </a:r>
            <a:endParaRPr lang="en-US" altLang="ko-KR" dirty="0">
              <a:solidFill>
                <a:srgbClr val="FF0000"/>
              </a:solidFill>
              <a:ea typeface="맑은 고딕"/>
              <a:cs typeface="Arial"/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2610141" y="2319538"/>
            <a:ext cx="3914484" cy="186898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" name="순서도: 연결자 25"/>
          <p:cNvSpPr/>
          <p:nvPr/>
        </p:nvSpPr>
        <p:spPr>
          <a:xfrm>
            <a:off x="2334100" y="2202836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2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162175" y="4629399"/>
            <a:ext cx="4733925" cy="1104651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0" name="순서도: 연결자 19"/>
          <p:cNvSpPr/>
          <p:nvPr/>
        </p:nvSpPr>
        <p:spPr>
          <a:xfrm>
            <a:off x="1900228" y="4474212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 smtClean="0">
                <a:solidFill>
                  <a:srgbClr val="FF0000"/>
                </a:solidFill>
                <a:ea typeface="맑은 고딕"/>
                <a:cs typeface="Arial"/>
              </a:rPr>
              <a:t>3</a:t>
            </a:r>
            <a:endParaRPr lang="en-US" altLang="ko-KR" dirty="0">
              <a:solidFill>
                <a:srgbClr val="FF0000"/>
              </a:solidFill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049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15"/>
          <p:cNvGraphicFramePr/>
          <p:nvPr>
            <p:extLst>
              <p:ext uri="{D42A27DB-BD31-4B8C-83A1-F6EECF244321}">
                <p14:modId xmlns:p14="http://schemas.microsoft.com/office/powerpoint/2010/main" val="2204650248"/>
              </p:ext>
            </p:extLst>
          </p:nvPr>
        </p:nvGraphicFramePr>
        <p:xfrm>
          <a:off x="9120773" y="200804"/>
          <a:ext cx="2872300" cy="6107718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55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7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 smtClean="0"/>
                        <a:t>사용자에게 전기 가스 수도 탭을 눌러 해당 항목을 선택하게 한다</a:t>
                      </a:r>
                      <a:r>
                        <a:rPr lang="en-US" altLang="ko-KR" sz="1100" u="none" strike="noStrike" cap="none" dirty="0" smtClean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0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 smtClean="0"/>
                        <a:t>전기 가스 수도 사용량을 입력하게 하여 탄소 배출량과 나무로 환산했을 때의 값을 알려준다</a:t>
                      </a:r>
                      <a:r>
                        <a:rPr lang="en-US" altLang="ko-KR" sz="1100" u="none" strike="noStrike" cap="none" dirty="0" smtClean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75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3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22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22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22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순서도: 연결자 13"/>
          <p:cNvSpPr/>
          <p:nvPr/>
        </p:nvSpPr>
        <p:spPr>
          <a:xfrm>
            <a:off x="5865738" y="-1770797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1</a:t>
            </a:r>
          </a:p>
        </p:txBody>
      </p:sp>
      <p:graphicFrame>
        <p:nvGraphicFramePr>
          <p:cNvPr id="25" name="Google Shape;105;p15"/>
          <p:cNvGraphicFramePr/>
          <p:nvPr>
            <p:extLst>
              <p:ext uri="{D42A27DB-BD31-4B8C-83A1-F6EECF244321}">
                <p14:modId xmlns:p14="http://schemas.microsoft.com/office/powerpoint/2010/main" val="3437449609"/>
              </p:ext>
            </p:extLst>
          </p:nvPr>
        </p:nvGraphicFramePr>
        <p:xfrm>
          <a:off x="376455" y="200804"/>
          <a:ext cx="8623150" cy="960241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1107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1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20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400" u="none" strike="noStrike" cap="none" dirty="0" smtClean="0">
                          <a:latin typeface="Arial"/>
                          <a:ea typeface="Arial"/>
                          <a:cs typeface="Arial"/>
                        </a:rPr>
                        <a:t>탄소 배출량 시뮬레이터 </a:t>
                      </a:r>
                      <a:endParaRPr lang="en-US" altLang="ko-KR" sz="1400" u="none" strike="noStrike" cap="none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2023-12-23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20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2000" u="none" strike="noStrike" cap="none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simulater</a:t>
                      </a:r>
                      <a:r>
                        <a:rPr lang="en-US" sz="20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endParaRPr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388" y="1353872"/>
            <a:ext cx="6524462" cy="4862997"/>
          </a:xfrm>
          <a:prstGeom prst="rect">
            <a:avLst/>
          </a:prstGeom>
        </p:spPr>
      </p:pic>
      <p:sp>
        <p:nvSpPr>
          <p:cNvPr id="13" name="순서도: 처리 12"/>
          <p:cNvSpPr/>
          <p:nvPr/>
        </p:nvSpPr>
        <p:spPr>
          <a:xfrm>
            <a:off x="4107003" y="1438374"/>
            <a:ext cx="1758736" cy="429291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8" name="순서도: 연결자 17"/>
          <p:cNvSpPr/>
          <p:nvPr/>
        </p:nvSpPr>
        <p:spPr>
          <a:xfrm>
            <a:off x="3845056" y="1326173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1</a:t>
            </a:r>
            <a:endParaRPr lang="en-US" altLang="ko-KR" dirty="0">
              <a:solidFill>
                <a:srgbClr val="FF0000"/>
              </a:solidFill>
              <a:ea typeface="맑은 고딕"/>
              <a:cs typeface="Arial"/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1988495" y="1935182"/>
            <a:ext cx="6098230" cy="322714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" name="순서도: 연결자 25"/>
          <p:cNvSpPr/>
          <p:nvPr/>
        </p:nvSpPr>
        <p:spPr>
          <a:xfrm>
            <a:off x="1738778" y="1695771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3291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15"/>
          <p:cNvGraphicFramePr/>
          <p:nvPr>
            <p:extLst>
              <p:ext uri="{D42A27DB-BD31-4B8C-83A1-F6EECF244321}">
                <p14:modId xmlns:p14="http://schemas.microsoft.com/office/powerpoint/2010/main" val="2697410063"/>
              </p:ext>
            </p:extLst>
          </p:nvPr>
        </p:nvGraphicFramePr>
        <p:xfrm>
          <a:off x="9120773" y="200804"/>
          <a:ext cx="2872300" cy="6107718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55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7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 smtClean="0"/>
                        <a:t>사용자에게 나의 정보</a:t>
                      </a:r>
                      <a:r>
                        <a:rPr lang="en-US" altLang="ko-KR" sz="1100" u="none" strike="noStrike" cap="none" dirty="0" smtClean="0"/>
                        <a:t>,</a:t>
                      </a:r>
                      <a:r>
                        <a:rPr lang="en-US" altLang="ko-KR" sz="1100" u="none" strike="noStrike" cap="none" baseline="0" dirty="0" smtClean="0"/>
                        <a:t> </a:t>
                      </a:r>
                      <a:r>
                        <a:rPr lang="ko-KR" altLang="en-US" sz="1100" u="none" strike="noStrike" cap="none" baseline="0" dirty="0" smtClean="0"/>
                        <a:t>사용량 분석</a:t>
                      </a:r>
                      <a:r>
                        <a:rPr lang="en-US" altLang="ko-KR" sz="1100" u="none" strike="noStrike" cap="none" baseline="0" dirty="0" smtClean="0"/>
                        <a:t>, </a:t>
                      </a:r>
                      <a:r>
                        <a:rPr lang="ko-KR" altLang="en-US" sz="1100" u="none" strike="noStrike" cap="none" baseline="0" dirty="0" smtClean="0"/>
                        <a:t>실천 목표</a:t>
                      </a:r>
                      <a:r>
                        <a:rPr lang="en-US" altLang="ko-KR" sz="1100" u="none" strike="noStrike" cap="none" baseline="0" dirty="0" smtClean="0"/>
                        <a:t>, </a:t>
                      </a:r>
                      <a:r>
                        <a:rPr lang="ko-KR" altLang="en-US" sz="1100" u="none" strike="noStrike" cap="none" baseline="0" dirty="0" smtClean="0"/>
                        <a:t>종합 평가 </a:t>
                      </a:r>
                      <a:r>
                        <a:rPr lang="ko-KR" altLang="en-US" sz="1100" u="none" strike="noStrike" cap="none" dirty="0" smtClean="0"/>
                        <a:t>탭을 눌러 해당 항목을 선택하게 한다</a:t>
                      </a:r>
                      <a:r>
                        <a:rPr lang="en-US" altLang="ko-KR" sz="1100" u="none" strike="noStrike" cap="none" dirty="0" smtClean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0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 smtClean="0"/>
                        <a:t>이름과 주거 형태</a:t>
                      </a:r>
                      <a:r>
                        <a:rPr lang="en-US" altLang="ko-KR" sz="1100" u="none" strike="noStrike" cap="none" dirty="0" smtClean="0"/>
                        <a:t>, </a:t>
                      </a:r>
                      <a:r>
                        <a:rPr lang="ko-KR" altLang="en-US" sz="1100" u="none" strike="noStrike" cap="none" dirty="0" smtClean="0"/>
                        <a:t>거주 면적</a:t>
                      </a:r>
                      <a:r>
                        <a:rPr lang="en-US" altLang="ko-KR" sz="1100" u="none" strike="noStrike" cap="none" dirty="0" smtClean="0"/>
                        <a:t>, </a:t>
                      </a:r>
                      <a:r>
                        <a:rPr lang="ko-KR" altLang="en-US" sz="1100" u="none" strike="noStrike" cap="none" dirty="0" smtClean="0"/>
                        <a:t>거주 인원 선택하게 하여 </a:t>
                      </a:r>
                      <a:r>
                        <a:rPr lang="ko-KR" altLang="en-US" sz="1100" u="none" strike="noStrike" cap="none" dirty="0" err="1" smtClean="0"/>
                        <a:t>대조군을</a:t>
                      </a:r>
                      <a:r>
                        <a:rPr lang="ko-KR" altLang="en-US" sz="1100" u="none" strike="noStrike" cap="none" dirty="0" smtClean="0"/>
                        <a:t> 선택하게 한다</a:t>
                      </a:r>
                      <a:r>
                        <a:rPr lang="en-US" altLang="ko-KR" sz="1100" u="none" strike="noStrike" cap="none" dirty="0" smtClean="0"/>
                        <a:t>.</a:t>
                      </a:r>
                      <a:r>
                        <a:rPr lang="en-US" altLang="ko-KR" sz="1100" u="none" strike="noStrike" cap="none" baseline="0" dirty="0" smtClean="0"/>
                        <a:t> 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75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3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22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22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22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5" name="Google Shape;105;p15"/>
          <p:cNvGraphicFramePr/>
          <p:nvPr>
            <p:extLst/>
          </p:nvPr>
        </p:nvGraphicFramePr>
        <p:xfrm>
          <a:off x="376455" y="200804"/>
          <a:ext cx="8623150" cy="960241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1107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1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20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400" u="none" strike="noStrike" cap="none" dirty="0" smtClean="0">
                          <a:latin typeface="Arial"/>
                          <a:ea typeface="Arial"/>
                          <a:cs typeface="Arial"/>
                        </a:rPr>
                        <a:t>탄소 배출량 시뮬레이터 </a:t>
                      </a:r>
                      <a:endParaRPr lang="en-US" altLang="ko-KR" sz="1400" u="none" strike="noStrike" cap="none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2023-12-23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20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2000" u="none" strike="noStrike" cap="none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simulater</a:t>
                      </a:r>
                      <a:r>
                        <a:rPr lang="en-US" sz="20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endParaRPr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56" y="1261673"/>
            <a:ext cx="7310893" cy="5247622"/>
          </a:xfrm>
          <a:prstGeom prst="rect">
            <a:avLst/>
          </a:prstGeom>
        </p:spPr>
      </p:pic>
      <p:sp>
        <p:nvSpPr>
          <p:cNvPr id="13" name="순서도: 처리 12"/>
          <p:cNvSpPr/>
          <p:nvPr/>
        </p:nvSpPr>
        <p:spPr>
          <a:xfrm>
            <a:off x="1325703" y="1383782"/>
            <a:ext cx="4646472" cy="302143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2" name="순서도: 처리 11"/>
          <p:cNvSpPr/>
          <p:nvPr/>
        </p:nvSpPr>
        <p:spPr>
          <a:xfrm>
            <a:off x="1325704" y="1935181"/>
            <a:ext cx="6827696" cy="4456093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" name="순서도: 연결자 25"/>
          <p:cNvSpPr/>
          <p:nvPr/>
        </p:nvSpPr>
        <p:spPr>
          <a:xfrm>
            <a:off x="1043141" y="1822981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 smtClean="0">
                <a:solidFill>
                  <a:srgbClr val="FF0000"/>
                </a:solidFill>
                <a:ea typeface="맑은 고딕"/>
                <a:cs typeface="Arial"/>
              </a:rPr>
              <a:t>2</a:t>
            </a:r>
            <a:endParaRPr lang="en-US" altLang="ko-KR" dirty="0">
              <a:solidFill>
                <a:srgbClr val="FF0000"/>
              </a:solidFill>
              <a:ea typeface="맑은 고딕"/>
              <a:cs typeface="Arial"/>
            </a:endParaRPr>
          </a:p>
        </p:txBody>
      </p:sp>
      <p:sp>
        <p:nvSpPr>
          <p:cNvPr id="18" name="순서도: 연결자 17"/>
          <p:cNvSpPr/>
          <p:nvPr/>
        </p:nvSpPr>
        <p:spPr>
          <a:xfrm>
            <a:off x="1063756" y="1261673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1</a:t>
            </a:r>
            <a:endParaRPr lang="en-US" altLang="ko-KR" dirty="0">
              <a:solidFill>
                <a:srgbClr val="FF0000"/>
              </a:solidFill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89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15"/>
          <p:cNvGraphicFramePr/>
          <p:nvPr>
            <p:extLst>
              <p:ext uri="{D42A27DB-BD31-4B8C-83A1-F6EECF244321}">
                <p14:modId xmlns:p14="http://schemas.microsoft.com/office/powerpoint/2010/main" val="4281219337"/>
              </p:ext>
            </p:extLst>
          </p:nvPr>
        </p:nvGraphicFramePr>
        <p:xfrm>
          <a:off x="9120773" y="200804"/>
          <a:ext cx="2872300" cy="6107718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55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7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 err="1" smtClean="0"/>
                        <a:t>입력받은</a:t>
                      </a:r>
                      <a:r>
                        <a:rPr lang="ko-KR" altLang="en-US" sz="1100" u="none" strike="noStrike" cap="none" dirty="0" smtClean="0"/>
                        <a:t> 데이터를 바탕으로 다른 집과의 비교 데이터를 차트로 보여준다</a:t>
                      </a:r>
                      <a:r>
                        <a:rPr lang="en-US" altLang="ko-KR" sz="1100" u="none" strike="noStrike" cap="none" dirty="0" smtClean="0"/>
                        <a:t>. 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0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75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3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22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22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22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순서도: 연결자 13"/>
          <p:cNvSpPr/>
          <p:nvPr/>
        </p:nvSpPr>
        <p:spPr>
          <a:xfrm>
            <a:off x="5865738" y="-1770797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1</a:t>
            </a:r>
          </a:p>
        </p:txBody>
      </p:sp>
      <p:graphicFrame>
        <p:nvGraphicFramePr>
          <p:cNvPr id="25" name="Google Shape;105;p15"/>
          <p:cNvGraphicFramePr/>
          <p:nvPr>
            <p:extLst/>
          </p:nvPr>
        </p:nvGraphicFramePr>
        <p:xfrm>
          <a:off x="376455" y="200804"/>
          <a:ext cx="8623150" cy="960241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1107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1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20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400" u="none" strike="noStrike" cap="none" dirty="0" smtClean="0">
                          <a:latin typeface="Arial"/>
                          <a:ea typeface="Arial"/>
                          <a:cs typeface="Arial"/>
                        </a:rPr>
                        <a:t>탄소 배출량 시뮬레이터 </a:t>
                      </a:r>
                      <a:endParaRPr lang="en-US" altLang="ko-KR" sz="1400" u="none" strike="noStrike" cap="none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2023-12-23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20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2000" u="none" strike="noStrike" cap="none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simulater</a:t>
                      </a:r>
                      <a:r>
                        <a:rPr lang="en-US" sz="20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endParaRPr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51" y="1336040"/>
            <a:ext cx="8554453" cy="4962321"/>
          </a:xfrm>
          <a:prstGeom prst="rect">
            <a:avLst/>
          </a:prstGeom>
        </p:spPr>
      </p:pic>
      <p:sp>
        <p:nvSpPr>
          <p:cNvPr id="12" name="순서도: 처리 11"/>
          <p:cNvSpPr/>
          <p:nvPr/>
        </p:nvSpPr>
        <p:spPr>
          <a:xfrm>
            <a:off x="792303" y="2017264"/>
            <a:ext cx="7770671" cy="414541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8" name="순서도: 연결자 17"/>
          <p:cNvSpPr/>
          <p:nvPr/>
        </p:nvSpPr>
        <p:spPr>
          <a:xfrm>
            <a:off x="530355" y="1792863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1</a:t>
            </a:r>
            <a:endParaRPr lang="en-US" altLang="ko-KR" dirty="0">
              <a:solidFill>
                <a:srgbClr val="FF0000"/>
              </a:solidFill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2515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15"/>
          <p:cNvGraphicFramePr/>
          <p:nvPr>
            <p:extLst>
              <p:ext uri="{D42A27DB-BD31-4B8C-83A1-F6EECF244321}">
                <p14:modId xmlns:p14="http://schemas.microsoft.com/office/powerpoint/2010/main" val="2876406703"/>
              </p:ext>
            </p:extLst>
          </p:nvPr>
        </p:nvGraphicFramePr>
        <p:xfrm>
          <a:off x="9120773" y="200804"/>
          <a:ext cx="2872300" cy="6107718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55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7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 err="1" smtClean="0"/>
                        <a:t>입력받은</a:t>
                      </a:r>
                      <a:r>
                        <a:rPr lang="ko-KR" altLang="en-US" sz="1100" u="none" strike="noStrike" cap="none" dirty="0" smtClean="0"/>
                        <a:t> 데이터를 바탕으로 다른 집과의 비교 데이터를 차트로 보여준다</a:t>
                      </a:r>
                      <a:r>
                        <a:rPr lang="en-US" altLang="ko-KR" sz="1100" u="none" strike="noStrike" cap="none" dirty="0" smtClean="0"/>
                        <a:t>. 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0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 smtClean="0"/>
                        <a:t>전기 </a:t>
                      </a:r>
                      <a:r>
                        <a:rPr lang="en-US" altLang="ko-KR" sz="1100" u="none" strike="noStrike" cap="none" dirty="0" smtClean="0"/>
                        <a:t>/</a:t>
                      </a:r>
                      <a:r>
                        <a:rPr lang="en-US" altLang="ko-KR" sz="1100" u="none" strike="noStrike" cap="none" baseline="0" dirty="0" smtClean="0"/>
                        <a:t> </a:t>
                      </a:r>
                      <a:r>
                        <a:rPr lang="ko-KR" altLang="en-US" sz="1100" u="none" strike="noStrike" cap="none" baseline="0" dirty="0" smtClean="0"/>
                        <a:t>가스 </a:t>
                      </a:r>
                      <a:r>
                        <a:rPr lang="en-US" altLang="ko-KR" sz="1100" u="none" strike="noStrike" cap="none" baseline="0" dirty="0" smtClean="0"/>
                        <a:t>/ </a:t>
                      </a:r>
                      <a:r>
                        <a:rPr lang="ko-KR" altLang="en-US" sz="1100" u="none" strike="noStrike" cap="none" baseline="0" dirty="0" smtClean="0"/>
                        <a:t>수도 별로 솔루션을 제시한다</a:t>
                      </a:r>
                      <a:r>
                        <a:rPr lang="en-US" altLang="ko-KR" sz="1100" u="none" strike="noStrike" cap="none" baseline="0" dirty="0" smtClean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75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3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 smtClean="0"/>
                        <a:t>솔루션</a:t>
                      </a:r>
                      <a:r>
                        <a:rPr lang="ko-KR" altLang="en-US" sz="1100" u="none" strike="noStrike" cap="none" baseline="0" dirty="0" smtClean="0"/>
                        <a:t> 별로 실천했을 때 실제로 얻을 수 있는 효과에 대해서 보여주고</a:t>
                      </a:r>
                      <a:r>
                        <a:rPr lang="en-US" altLang="ko-KR" sz="1100" u="none" strike="noStrike" cap="none" baseline="0" dirty="0" smtClean="0"/>
                        <a:t>, </a:t>
                      </a:r>
                      <a:r>
                        <a:rPr lang="ko-KR" altLang="en-US" sz="1100" u="none" strike="noStrike" cap="none" baseline="0" dirty="0" smtClean="0"/>
                        <a:t>평균 데이터를 보여준다</a:t>
                      </a:r>
                      <a:r>
                        <a:rPr lang="en-US" altLang="ko-KR" sz="1100" u="none" strike="noStrike" cap="none" baseline="0" dirty="0" smtClean="0"/>
                        <a:t>.</a:t>
                      </a:r>
                      <a:endParaRPr lang="en-US" altLang="ko-KR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22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22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22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순서도: 연결자 13"/>
          <p:cNvSpPr/>
          <p:nvPr/>
        </p:nvSpPr>
        <p:spPr>
          <a:xfrm>
            <a:off x="5865738" y="-1770797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1</a:t>
            </a:r>
          </a:p>
        </p:txBody>
      </p:sp>
      <p:graphicFrame>
        <p:nvGraphicFramePr>
          <p:cNvPr id="25" name="Google Shape;105;p15"/>
          <p:cNvGraphicFramePr/>
          <p:nvPr>
            <p:extLst/>
          </p:nvPr>
        </p:nvGraphicFramePr>
        <p:xfrm>
          <a:off x="376455" y="200804"/>
          <a:ext cx="8623150" cy="960241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1107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1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20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400" u="none" strike="noStrike" cap="none" dirty="0" smtClean="0">
                          <a:latin typeface="Arial"/>
                          <a:ea typeface="Arial"/>
                          <a:cs typeface="Arial"/>
                        </a:rPr>
                        <a:t>탄소 배출량 시뮬레이터 </a:t>
                      </a:r>
                      <a:endParaRPr lang="en-US" altLang="ko-KR" sz="1400" u="none" strike="noStrike" cap="none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2023-12-23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20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2000" u="none" strike="noStrike" cap="none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simulater</a:t>
                      </a:r>
                      <a:r>
                        <a:rPr lang="en-US" sz="20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endParaRPr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63" y="1316990"/>
            <a:ext cx="4622149" cy="2681245"/>
          </a:xfrm>
          <a:prstGeom prst="rect">
            <a:avLst/>
          </a:prstGeom>
        </p:spPr>
      </p:pic>
      <p:sp>
        <p:nvSpPr>
          <p:cNvPr id="18" name="순서도: 연결자 17"/>
          <p:cNvSpPr/>
          <p:nvPr/>
        </p:nvSpPr>
        <p:spPr>
          <a:xfrm>
            <a:off x="2205298" y="1402338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1</a:t>
            </a:r>
            <a:endParaRPr lang="en-US" altLang="ko-KR" dirty="0">
              <a:solidFill>
                <a:srgbClr val="FF0000"/>
              </a:solidFill>
              <a:ea typeface="맑은 고딕"/>
              <a:cs typeface="Arial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62" y="3998235"/>
            <a:ext cx="4622149" cy="2540386"/>
          </a:xfrm>
          <a:prstGeom prst="rect">
            <a:avLst/>
          </a:prstGeom>
        </p:spPr>
      </p:pic>
      <p:sp>
        <p:nvSpPr>
          <p:cNvPr id="12" name="순서도: 처리 11"/>
          <p:cNvSpPr/>
          <p:nvPr/>
        </p:nvSpPr>
        <p:spPr>
          <a:xfrm>
            <a:off x="2470885" y="1626739"/>
            <a:ext cx="4434289" cy="237149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순서도: 처리 8"/>
          <p:cNvSpPr/>
          <p:nvPr/>
        </p:nvSpPr>
        <p:spPr>
          <a:xfrm>
            <a:off x="2470885" y="4772024"/>
            <a:ext cx="1377215" cy="166687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2205297" y="4659823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 smtClean="0">
                <a:solidFill>
                  <a:srgbClr val="FF0000"/>
                </a:solidFill>
                <a:ea typeface="맑은 고딕"/>
                <a:cs typeface="Arial"/>
              </a:rPr>
              <a:t>2</a:t>
            </a:r>
            <a:endParaRPr lang="en-US" altLang="ko-KR" dirty="0">
              <a:solidFill>
                <a:srgbClr val="FF0000"/>
              </a:solidFill>
              <a:ea typeface="맑은 고딕"/>
              <a:cs typeface="Arial"/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4691698" y="4373781"/>
            <a:ext cx="1956752" cy="1934741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" name="순서도: 연결자 14"/>
          <p:cNvSpPr/>
          <p:nvPr/>
        </p:nvSpPr>
        <p:spPr>
          <a:xfrm>
            <a:off x="4409702" y="4307984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3</a:t>
            </a:r>
            <a:endParaRPr lang="en-US" altLang="ko-KR" dirty="0">
              <a:solidFill>
                <a:srgbClr val="FF0000"/>
              </a:solidFill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0802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15"/>
          <p:cNvGraphicFramePr/>
          <p:nvPr>
            <p:extLst>
              <p:ext uri="{D42A27DB-BD31-4B8C-83A1-F6EECF244321}">
                <p14:modId xmlns:p14="http://schemas.microsoft.com/office/powerpoint/2010/main" val="3814200645"/>
              </p:ext>
            </p:extLst>
          </p:nvPr>
        </p:nvGraphicFramePr>
        <p:xfrm>
          <a:off x="9120773" y="200804"/>
          <a:ext cx="2872300" cy="6107718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55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7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 smtClean="0"/>
                        <a:t>이산화탄소 총 배출량과 목표량을 보여주고 종합평가를 내려준다</a:t>
                      </a:r>
                      <a:r>
                        <a:rPr lang="en-US" altLang="ko-KR" sz="1100" u="none" strike="noStrike" cap="none" dirty="0" smtClean="0"/>
                        <a:t>. 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0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 smtClean="0"/>
                        <a:t>전기 </a:t>
                      </a:r>
                      <a:r>
                        <a:rPr lang="en-US" altLang="ko-KR" sz="1100" u="none" strike="noStrike" cap="none" dirty="0" smtClean="0"/>
                        <a:t>/</a:t>
                      </a:r>
                      <a:r>
                        <a:rPr lang="en-US" altLang="ko-KR" sz="1100" u="none" strike="noStrike" cap="none" baseline="0" dirty="0" smtClean="0"/>
                        <a:t> </a:t>
                      </a:r>
                      <a:r>
                        <a:rPr lang="ko-KR" altLang="en-US" sz="1100" u="none" strike="noStrike" cap="none" baseline="0" dirty="0" smtClean="0"/>
                        <a:t>가스 </a:t>
                      </a:r>
                      <a:r>
                        <a:rPr lang="en-US" altLang="ko-KR" sz="1100" u="none" strike="noStrike" cap="none" baseline="0" dirty="0" smtClean="0"/>
                        <a:t>/ </a:t>
                      </a:r>
                      <a:r>
                        <a:rPr lang="ko-KR" altLang="en-US" sz="1100" u="none" strike="noStrike" cap="none" baseline="0" dirty="0" smtClean="0"/>
                        <a:t>수도 별로 다른 집과 비교하여 얼마나 더 쓰고 있는지 시각적으로 보여준다</a:t>
                      </a:r>
                      <a:r>
                        <a:rPr lang="en-US" altLang="ko-KR" sz="1100" u="none" strike="noStrike" cap="none" baseline="0" dirty="0" smtClean="0"/>
                        <a:t>. 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75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3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 smtClean="0"/>
                        <a:t>해당 결과를 보고서로 다운받을 수 있도록 한다</a:t>
                      </a:r>
                      <a:r>
                        <a:rPr lang="en-US" altLang="ko-KR" sz="1100" u="none" strike="noStrike" cap="none" dirty="0" smtClean="0"/>
                        <a:t>. </a:t>
                      </a:r>
                      <a:endParaRPr lang="en-US" altLang="ko-KR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22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22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22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순서도: 연결자 13"/>
          <p:cNvSpPr/>
          <p:nvPr/>
        </p:nvSpPr>
        <p:spPr>
          <a:xfrm>
            <a:off x="5865738" y="-1770797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1</a:t>
            </a:r>
          </a:p>
        </p:txBody>
      </p:sp>
      <p:graphicFrame>
        <p:nvGraphicFramePr>
          <p:cNvPr id="25" name="Google Shape;105;p15"/>
          <p:cNvGraphicFramePr/>
          <p:nvPr>
            <p:extLst/>
          </p:nvPr>
        </p:nvGraphicFramePr>
        <p:xfrm>
          <a:off x="376455" y="200804"/>
          <a:ext cx="8623150" cy="960241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1107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1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20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400" u="none" strike="noStrike" cap="none" dirty="0" smtClean="0">
                          <a:latin typeface="Arial"/>
                          <a:ea typeface="Arial"/>
                          <a:cs typeface="Arial"/>
                        </a:rPr>
                        <a:t>탄소 배출량 시뮬레이터 </a:t>
                      </a:r>
                      <a:endParaRPr lang="en-US" altLang="ko-KR" sz="1400" u="none" strike="noStrike" cap="none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2023-12-23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20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2000" u="none" strike="noStrike" cap="none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simulater</a:t>
                      </a:r>
                      <a:r>
                        <a:rPr lang="en-US" sz="20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endParaRPr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178" y="1298066"/>
            <a:ext cx="5840022" cy="5232576"/>
          </a:xfrm>
          <a:prstGeom prst="rect">
            <a:avLst/>
          </a:prstGeom>
        </p:spPr>
      </p:pic>
      <p:sp>
        <p:nvSpPr>
          <p:cNvPr id="18" name="순서도: 연결자 17"/>
          <p:cNvSpPr/>
          <p:nvPr/>
        </p:nvSpPr>
        <p:spPr>
          <a:xfrm>
            <a:off x="1856178" y="1984252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1</a:t>
            </a:r>
            <a:endParaRPr lang="en-US" altLang="ko-KR" dirty="0">
              <a:solidFill>
                <a:srgbClr val="FF0000"/>
              </a:solidFill>
              <a:ea typeface="맑은 고딕"/>
              <a:cs typeface="Arial"/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4286250" y="2165687"/>
            <a:ext cx="3200400" cy="2718537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순서도: 처리 8"/>
          <p:cNvSpPr/>
          <p:nvPr/>
        </p:nvSpPr>
        <p:spPr>
          <a:xfrm>
            <a:off x="2070835" y="2247479"/>
            <a:ext cx="2130025" cy="263674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4121764" y="1872052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 smtClean="0">
                <a:solidFill>
                  <a:srgbClr val="FF0000"/>
                </a:solidFill>
                <a:ea typeface="맑은 고딕"/>
                <a:cs typeface="Arial"/>
              </a:rPr>
              <a:t>2</a:t>
            </a:r>
            <a:endParaRPr lang="en-US" altLang="ko-KR" dirty="0">
              <a:solidFill>
                <a:srgbClr val="FF0000"/>
              </a:solidFill>
              <a:ea typeface="맑은 고딕"/>
              <a:cs typeface="Arial"/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4462807" y="5010150"/>
            <a:ext cx="2861917" cy="129837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" name="순서도: 연결자 14"/>
          <p:cNvSpPr/>
          <p:nvPr/>
        </p:nvSpPr>
        <p:spPr>
          <a:xfrm>
            <a:off x="4200860" y="4953458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3</a:t>
            </a:r>
            <a:endParaRPr lang="en-US" altLang="ko-KR" dirty="0">
              <a:solidFill>
                <a:srgbClr val="FF0000"/>
              </a:solidFill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803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577</Words>
  <Application>Microsoft Office PowerPoint</Application>
  <PresentationFormat>와이드스크린</PresentationFormat>
  <Paragraphs>213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맑은 고딕</vt:lpstr>
      <vt:lpstr>맑은 고딕</vt:lpstr>
      <vt:lpstr>Office 테마</vt:lpstr>
      <vt:lpstr>화면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송유하</dc:creator>
  <cp:lastModifiedBy>202-15</cp:lastModifiedBy>
  <cp:revision>115</cp:revision>
  <dcterms:modified xsi:type="dcterms:W3CDTF">2023-12-23T05:26:14Z</dcterms:modified>
  <cp:version/>
</cp:coreProperties>
</file>