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4" r:id="rId2"/>
  </p:sldIdLst>
  <p:sldSz cx="9144000" cy="6858000" type="screen4x3"/>
  <p:notesSz cx="6797675" cy="9926638"/>
  <p:defaultTextStyle>
    <a:defPPr>
      <a:defRPr lang="ko-KR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99CC00"/>
    <a:srgbClr val="90BCD0"/>
    <a:srgbClr val="ABD5D3"/>
    <a:srgbClr val="00CCFF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727" autoAdjust="0"/>
  </p:normalViewPr>
  <p:slideViewPr>
    <p:cSldViewPr>
      <p:cViewPr>
        <p:scale>
          <a:sx n="124" d="100"/>
          <a:sy n="124" d="100"/>
        </p:scale>
        <p:origin x="-130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7F639F5-BE75-4A75-88B3-E77A089546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048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A06E163-2BD1-4BF3-96C1-9BDC673A00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411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CBEA5-34ED-401D-BA51-AF57F1F09E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0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A1977-5D3A-45BD-AC4F-D7FC3919A1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06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5398-9413-45AA-BE01-6867A7D5D0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550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36DC1-7725-4A01-9C30-1CA0B2FA6A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9DBE-F6E6-473C-A731-18BA5A8702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91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4F884-77F9-44B9-A156-ED456CCF27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31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6908A-3DF2-4B93-9CEF-5F0B6F953B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58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19394-DB61-4E5A-9AD0-B5A74A11B4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87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D215D-6BBA-4E10-91D5-370475C098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664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C749-B635-47C8-A77B-A640CC7FC7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480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E46C2-E635-4539-854E-BEF9EC7EAC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475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29BF9681-C9CB-44EA-A38F-39DA2571AF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08513" y="2540000"/>
            <a:ext cx="11096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L1 COMP       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solidFill>
                  <a:schemeClr val="hlink"/>
                </a:solidFill>
                <a:ea typeface="돋움" pitchFamily="50" charset="-127"/>
              </a:rPr>
              <a:t>1080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L2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L3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solidFill>
                  <a:schemeClr val="hlink"/>
                </a:solidFill>
                <a:ea typeface="돋움" pitchFamily="50" charset="-127"/>
              </a:rPr>
              <a:t>2116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L4    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L5          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solidFill>
                  <a:schemeClr val="hlink"/>
                </a:solidFill>
                <a:ea typeface="돋움" pitchFamily="50" charset="-127"/>
              </a:rPr>
              <a:t>1080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L6 SOLD </a:t>
            </a: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863850" y="3294063"/>
            <a:ext cx="1752600" cy="374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ko-KR" sz="1600" b="1">
                <a:ea typeface="돋움" pitchFamily="50" charset="-127"/>
              </a:rPr>
              <a:t>0.5 T</a:t>
            </a:r>
            <a:endParaRPr lang="en-US" altLang="ko-KR" sz="1600">
              <a:ea typeface="돋움" pitchFamily="50" charset="-127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184525" y="3668713"/>
            <a:ext cx="309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940050" y="3059113"/>
            <a:ext cx="1600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2054" name="AutoShape 7"/>
          <p:cNvSpPr>
            <a:spLocks noChangeArrowheads="1"/>
          </p:cNvSpPr>
          <p:nvPr/>
        </p:nvSpPr>
        <p:spPr bwMode="auto">
          <a:xfrm>
            <a:off x="2863850" y="4119563"/>
            <a:ext cx="1752600" cy="374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ko-KR" sz="1600" b="1">
                <a:ea typeface="돋움" pitchFamily="50" charset="-127"/>
              </a:rPr>
              <a:t>0.5 T</a:t>
            </a:r>
            <a:endParaRPr lang="en-US" altLang="ko-KR" sz="1600">
              <a:ea typeface="돋움" pitchFamily="50" charset="-127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2863850" y="3297238"/>
            <a:ext cx="1752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2863850" y="4505325"/>
            <a:ext cx="1752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2271713" y="2525713"/>
            <a:ext cx="647700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0.5 oz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   1 oz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   1 oz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    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   1 oz 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   1 oz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0.5 oz   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940050" y="3897313"/>
            <a:ext cx="1600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grpSp>
        <p:nvGrpSpPr>
          <p:cNvPr id="2059" name="Group 12"/>
          <p:cNvGrpSpPr>
            <a:grpSpLocks/>
          </p:cNvGrpSpPr>
          <p:nvPr/>
        </p:nvGrpSpPr>
        <p:grpSpPr bwMode="auto">
          <a:xfrm>
            <a:off x="31750" y="3802063"/>
            <a:ext cx="2595563" cy="2363787"/>
            <a:chOff x="0" y="2352"/>
            <a:chExt cx="1635" cy="1489"/>
          </a:xfrm>
        </p:grpSpPr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V="1">
              <a:off x="771" y="2881"/>
              <a:ext cx="52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2114" name="AutoShape 14"/>
            <p:cNvSpPr>
              <a:spLocks noChangeArrowheads="1"/>
            </p:cNvSpPr>
            <p:nvPr/>
          </p:nvSpPr>
          <p:spPr bwMode="auto">
            <a:xfrm>
              <a:off x="723" y="2717"/>
              <a:ext cx="624" cy="9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/>
                <a:t>THIN CORE</a:t>
              </a:r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723" y="3053"/>
              <a:ext cx="6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963" y="3005"/>
              <a:ext cx="14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2117" name="Text Box 17"/>
            <p:cNvSpPr txBox="1">
              <a:spLocks noChangeArrowheads="1"/>
            </p:cNvSpPr>
            <p:nvPr/>
          </p:nvSpPr>
          <p:spPr bwMode="auto">
            <a:xfrm>
              <a:off x="51" y="2535"/>
              <a:ext cx="158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kumimoji="1" sz="12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000"/>
                <a:t>P.S.R Coating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000"/>
                <a:t>THIN CORE  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000"/>
                <a:t>PREPREG      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000"/>
                <a:t>COPPER        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AutoNum type="arabicPlain" startAt="1080"/>
              </a:pPr>
              <a:r>
                <a:rPr lang="en-US" altLang="ko-KR" sz="1000">
                  <a:sym typeface="Wingdings" pitchFamily="2" charset="2"/>
                </a:rPr>
                <a:t>      0.06~0.07mm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AutoNum type="arabicPlain" startAt="2116"/>
              </a:pPr>
              <a:r>
                <a:rPr lang="en-US" altLang="ko-KR" sz="1000">
                  <a:sym typeface="Wingdings" pitchFamily="2" charset="2"/>
                </a:rPr>
                <a:t>      0.11~0.12mm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AutoNum type="arabicPlain" startAt="7628"/>
              </a:pPr>
              <a:r>
                <a:rPr lang="en-US" altLang="ko-KR" sz="1000">
                  <a:sym typeface="Wingdings" pitchFamily="2" charset="2"/>
                </a:rPr>
                <a:t>      0.17~0.18mm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000"/>
                <a:t>7628HRC   </a:t>
              </a:r>
              <a:r>
                <a:rPr lang="en-US" altLang="ko-KR" sz="1000">
                  <a:sym typeface="Wingdings" pitchFamily="2" charset="2"/>
                </a:rPr>
                <a:t> 0.19~0.20mm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000">
                  <a:sym typeface="Wingdings" pitchFamily="2" charset="2"/>
                </a:rPr>
                <a:t>0.5 Oz</a:t>
              </a:r>
              <a:r>
                <a:rPr lang="ko-KR" altLang="en-US" sz="1000">
                  <a:sym typeface="Wingdings" pitchFamily="2" charset="2"/>
                </a:rPr>
                <a:t>는 약 </a:t>
              </a:r>
              <a:r>
                <a:rPr lang="en-US" altLang="ko-KR" sz="1000">
                  <a:sym typeface="Wingdings" pitchFamily="2" charset="2"/>
                </a:rPr>
                <a:t>0.018mm 1 Oz</a:t>
              </a:r>
              <a:r>
                <a:rPr lang="ko-KR" altLang="en-US" sz="1000">
                  <a:sym typeface="Wingdings" pitchFamily="2" charset="2"/>
                </a:rPr>
                <a:t>는 약 </a:t>
              </a:r>
              <a:r>
                <a:rPr lang="en-US" altLang="ko-KR" sz="1000">
                  <a:sym typeface="Wingdings" pitchFamily="2" charset="2"/>
                </a:rPr>
                <a:t>0.035mm</a:t>
              </a:r>
              <a:endParaRPr lang="en-US" altLang="ko-KR" sz="1000"/>
            </a:p>
          </p:txBody>
        </p:sp>
        <p:sp>
          <p:nvSpPr>
            <p:cNvPr id="2118" name="Rectangle 18"/>
            <p:cNvSpPr>
              <a:spLocks noChangeArrowheads="1"/>
            </p:cNvSpPr>
            <p:nvPr/>
          </p:nvSpPr>
          <p:spPr bwMode="auto">
            <a:xfrm>
              <a:off x="0" y="2352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b="1"/>
                <a:t>Metrial Explain</a:t>
              </a:r>
            </a:p>
          </p:txBody>
        </p:sp>
        <p:grpSp>
          <p:nvGrpSpPr>
            <p:cNvPr id="2119" name="Group 19"/>
            <p:cNvGrpSpPr>
              <a:grpSpLocks/>
            </p:cNvGrpSpPr>
            <p:nvPr/>
          </p:nvGrpSpPr>
          <p:grpSpPr bwMode="auto">
            <a:xfrm rot="10800000">
              <a:off x="746" y="2593"/>
              <a:ext cx="574" cy="48"/>
              <a:chOff x="2205" y="1104"/>
              <a:chExt cx="972" cy="48"/>
            </a:xfrm>
          </p:grpSpPr>
          <p:sp>
            <p:nvSpPr>
              <p:cNvPr id="4116" name="Line 20"/>
              <p:cNvSpPr>
                <a:spLocks noChangeShapeType="1"/>
              </p:cNvSpPr>
              <p:nvPr/>
            </p:nvSpPr>
            <p:spPr bwMode="auto">
              <a:xfrm flipV="1">
                <a:off x="2474" y="110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4117" name="Line 21"/>
              <p:cNvSpPr>
                <a:spLocks noChangeShapeType="1"/>
              </p:cNvSpPr>
              <p:nvPr/>
            </p:nvSpPr>
            <p:spPr bwMode="auto">
              <a:xfrm>
                <a:off x="2263" y="1104"/>
                <a:ext cx="19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4118" name="Line 22"/>
              <p:cNvSpPr>
                <a:spLocks noChangeShapeType="1"/>
              </p:cNvSpPr>
              <p:nvPr/>
            </p:nvSpPr>
            <p:spPr bwMode="auto">
              <a:xfrm>
                <a:off x="2445" y="1104"/>
                <a:ext cx="49" cy="4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4119" name="Line 23"/>
              <p:cNvSpPr>
                <a:spLocks noChangeShapeType="1"/>
              </p:cNvSpPr>
              <p:nvPr/>
            </p:nvSpPr>
            <p:spPr bwMode="auto">
              <a:xfrm>
                <a:off x="2469" y="115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4120" name="Line 24"/>
              <p:cNvSpPr>
                <a:spLocks noChangeShapeType="1"/>
              </p:cNvSpPr>
              <p:nvPr/>
            </p:nvSpPr>
            <p:spPr bwMode="auto">
              <a:xfrm flipV="1">
                <a:off x="2598" y="1104"/>
                <a:ext cx="46" cy="4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4121" name="Line 25"/>
              <p:cNvSpPr>
                <a:spLocks noChangeShapeType="1"/>
              </p:cNvSpPr>
              <p:nvPr/>
            </p:nvSpPr>
            <p:spPr bwMode="auto">
              <a:xfrm>
                <a:off x="2706" y="1104"/>
                <a:ext cx="9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4122" name="Line 26"/>
              <p:cNvSpPr>
                <a:spLocks noChangeShapeType="1"/>
              </p:cNvSpPr>
              <p:nvPr/>
            </p:nvSpPr>
            <p:spPr bwMode="auto">
              <a:xfrm>
                <a:off x="2622" y="1104"/>
                <a:ext cx="193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7" name="Line 27"/>
              <p:cNvSpPr>
                <a:spLocks noChangeShapeType="1"/>
              </p:cNvSpPr>
              <p:nvPr/>
            </p:nvSpPr>
            <p:spPr bwMode="auto">
              <a:xfrm>
                <a:off x="2810" y="1104"/>
                <a:ext cx="46" cy="4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8" name="Line 28"/>
              <p:cNvSpPr>
                <a:spLocks noChangeShapeType="1"/>
              </p:cNvSpPr>
              <p:nvPr/>
            </p:nvSpPr>
            <p:spPr bwMode="auto">
              <a:xfrm>
                <a:off x="2865" y="115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9" name="Line 29"/>
              <p:cNvSpPr>
                <a:spLocks noChangeShapeType="1"/>
              </p:cNvSpPr>
              <p:nvPr/>
            </p:nvSpPr>
            <p:spPr bwMode="auto">
              <a:xfrm flipV="1">
                <a:off x="2996" y="1104"/>
                <a:ext cx="49" cy="4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10" name="Line 30"/>
              <p:cNvSpPr>
                <a:spLocks noChangeShapeType="1"/>
              </p:cNvSpPr>
              <p:nvPr/>
            </p:nvSpPr>
            <p:spPr bwMode="auto">
              <a:xfrm>
                <a:off x="3043" y="1104"/>
                <a:ext cx="19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  <p:sp>
            <p:nvSpPr>
              <p:cNvPr id="4127" name="Line 31"/>
              <p:cNvSpPr>
                <a:spLocks noChangeShapeType="1"/>
              </p:cNvSpPr>
              <p:nvPr/>
            </p:nvSpPr>
            <p:spPr bwMode="auto">
              <a:xfrm flipV="1">
                <a:off x="2864" y="110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lang="ko-KR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endParaRPr>
              </a:p>
            </p:txBody>
          </p:sp>
        </p:grpSp>
      </p:grp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2940050" y="4729163"/>
            <a:ext cx="1600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2874963" y="4119563"/>
            <a:ext cx="17684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4139" name="Rectangle 43"/>
          <p:cNvSpPr>
            <a:spLocks noChangeArrowheads="1"/>
          </p:cNvSpPr>
          <p:nvPr/>
        </p:nvSpPr>
        <p:spPr bwMode="auto">
          <a:xfrm>
            <a:off x="152400" y="115888"/>
            <a:ext cx="88392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4140" name="Line 44"/>
          <p:cNvSpPr>
            <a:spLocks noChangeShapeType="1"/>
          </p:cNvSpPr>
          <p:nvPr/>
        </p:nvSpPr>
        <p:spPr bwMode="auto">
          <a:xfrm>
            <a:off x="169863" y="649288"/>
            <a:ext cx="8810625" cy="0"/>
          </a:xfrm>
          <a:prstGeom prst="line">
            <a:avLst/>
          </a:prstGeom>
          <a:noFill/>
          <a:ln w="38100" cmpd="dbl">
            <a:solidFill>
              <a:srgbClr val="003366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0" y="163513"/>
            <a:ext cx="8991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  A &amp; </a:t>
            </a:r>
            <a:r>
              <a:rPr lang="en-US" altLang="ko-KR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P.Inc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                                                                 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궁서체" pitchFamily="17" charset="-127"/>
              </a:rPr>
              <a:t>제품설계팀</a:t>
            </a:r>
            <a:endParaRPr lang="ko-KR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궁서체" pitchFamily="17" charset="-127"/>
            </a:endParaRPr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>
            <a:off x="173038" y="1125538"/>
            <a:ext cx="1966912" cy="0"/>
          </a:xfrm>
          <a:prstGeom prst="line">
            <a:avLst/>
          </a:prstGeom>
          <a:noFill/>
          <a:ln w="38100" cmpd="dbl">
            <a:solidFill>
              <a:srgbClr val="003366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2066" name="Text Box 47"/>
          <p:cNvSpPr txBox="1">
            <a:spLocks noChangeArrowheads="1"/>
          </p:cNvSpPr>
          <p:nvPr/>
        </p:nvSpPr>
        <p:spPr bwMode="auto">
          <a:xfrm>
            <a:off x="153988" y="765175"/>
            <a:ext cx="48498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sz="1600" b="1">
                <a:ea typeface="돋움" pitchFamily="50" charset="-127"/>
              </a:rPr>
              <a:t>  </a:t>
            </a:r>
            <a:r>
              <a:rPr lang="ko-KR" altLang="en-US" sz="1600" b="1">
                <a:ea typeface="돋움" pitchFamily="50" charset="-127"/>
              </a:rPr>
              <a:t>모델 </a:t>
            </a:r>
            <a:r>
              <a:rPr lang="en-US" altLang="ko-KR" sz="1600" b="1">
                <a:ea typeface="돋움" pitchFamily="50" charset="-127"/>
              </a:rPr>
              <a:t>:  </a:t>
            </a:r>
            <a:endParaRPr lang="ko-KR" altLang="en-US" sz="1600" b="1">
              <a:ea typeface="돋움" pitchFamily="50" charset="-127"/>
            </a:endParaRPr>
          </a:p>
        </p:txBody>
      </p:sp>
      <p:sp>
        <p:nvSpPr>
          <p:cNvPr id="2067" name="Text Box 48"/>
          <p:cNvSpPr txBox="1">
            <a:spLocks noChangeArrowheads="1"/>
          </p:cNvSpPr>
          <p:nvPr/>
        </p:nvSpPr>
        <p:spPr bwMode="auto">
          <a:xfrm>
            <a:off x="153988" y="1196975"/>
            <a:ext cx="2133600" cy="1922463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F7FBF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b="1" dirty="0"/>
              <a:t>업              체 </a:t>
            </a:r>
            <a:r>
              <a:rPr lang="en-US" altLang="ko-KR" b="1" dirty="0"/>
              <a:t>:  </a:t>
            </a:r>
            <a:r>
              <a:rPr lang="ko-KR" altLang="en-US" b="1" dirty="0"/>
              <a:t>그린전자</a:t>
            </a:r>
            <a:endParaRPr lang="en-US" altLang="ko-KR" b="1" dirty="0"/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b="1" dirty="0"/>
              <a:t>층              수 </a:t>
            </a:r>
            <a:r>
              <a:rPr lang="en-US" altLang="ko-KR" b="1" dirty="0"/>
              <a:t>:  6 Layer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b="1" dirty="0"/>
              <a:t>P C B   </a:t>
            </a:r>
            <a:r>
              <a:rPr lang="ko-KR" altLang="en-US" b="1" dirty="0"/>
              <a:t>재 질 </a:t>
            </a:r>
            <a:r>
              <a:rPr lang="en-US" altLang="ko-KR" b="1" dirty="0"/>
              <a:t>:  FR-4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b="1" dirty="0"/>
              <a:t>요  구  두  </a:t>
            </a:r>
            <a:r>
              <a:rPr lang="ko-KR" altLang="en-US" b="1" dirty="0" err="1"/>
              <a:t>께</a:t>
            </a:r>
            <a:r>
              <a:rPr lang="ko-KR" altLang="en-US" b="1" dirty="0"/>
              <a:t> </a:t>
            </a:r>
            <a:r>
              <a:rPr lang="en-US" altLang="ko-KR" b="1" dirty="0"/>
              <a:t>:  1.6 T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b="1" dirty="0"/>
              <a:t>유     전     율 </a:t>
            </a:r>
            <a:r>
              <a:rPr lang="en-US" altLang="ko-KR" b="1" dirty="0"/>
              <a:t>:  4.5(</a:t>
            </a:r>
            <a:r>
              <a:rPr lang="ko-KR" altLang="en-US" b="1" dirty="0"/>
              <a:t>약</a:t>
            </a:r>
            <a:r>
              <a:rPr lang="en-US" altLang="ko-KR" b="1" dirty="0"/>
              <a:t>)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b="1" dirty="0"/>
              <a:t>작     성     일 </a:t>
            </a:r>
            <a:r>
              <a:rPr lang="en-US" altLang="ko-KR" b="1" dirty="0"/>
              <a:t>:  2018,03,06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b="1" dirty="0"/>
              <a:t>작     성     자 </a:t>
            </a:r>
            <a:r>
              <a:rPr lang="en-US" altLang="ko-KR" b="1" dirty="0"/>
              <a:t>:  </a:t>
            </a:r>
            <a:r>
              <a:rPr lang="ko-KR" altLang="en-US" b="1" smtClean="0"/>
              <a:t>홍 성 준</a:t>
            </a:r>
            <a:endParaRPr lang="ko-KR" altLang="en-US" b="1" dirty="0"/>
          </a:p>
        </p:txBody>
      </p:sp>
      <p:sp>
        <p:nvSpPr>
          <p:cNvPr id="2068" name="Text Box 49"/>
          <p:cNvSpPr txBox="1">
            <a:spLocks noChangeArrowheads="1"/>
          </p:cNvSpPr>
          <p:nvPr/>
        </p:nvSpPr>
        <p:spPr bwMode="auto">
          <a:xfrm>
            <a:off x="73025" y="3128963"/>
            <a:ext cx="14747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b="1"/>
              <a:t>TEST  Layer  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sz="1000"/>
              <a:t> L2-L1,      L2-L3, 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sz="1000"/>
              <a:t> L5-L4,      L5-L6    </a:t>
            </a:r>
          </a:p>
        </p:txBody>
      </p:sp>
      <p:grpSp>
        <p:nvGrpSpPr>
          <p:cNvPr id="2069" name="Group 53"/>
          <p:cNvGrpSpPr>
            <a:grpSpLocks/>
          </p:cNvGrpSpPr>
          <p:nvPr/>
        </p:nvGrpSpPr>
        <p:grpSpPr bwMode="auto">
          <a:xfrm rot="10800000">
            <a:off x="2779713" y="2741613"/>
            <a:ext cx="1814512" cy="76200"/>
            <a:chOff x="2182" y="1104"/>
            <a:chExt cx="1093" cy="48"/>
          </a:xfrm>
        </p:grpSpPr>
        <p:sp>
          <p:nvSpPr>
            <p:cNvPr id="4150" name="Line 54"/>
            <p:cNvSpPr>
              <a:spLocks noChangeShapeType="1"/>
            </p:cNvSpPr>
            <p:nvPr/>
          </p:nvSpPr>
          <p:spPr bwMode="auto">
            <a:xfrm flipV="1">
              <a:off x="2399" y="1104"/>
              <a:ext cx="14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51" name="Line 55"/>
            <p:cNvSpPr>
              <a:spLocks noChangeShapeType="1"/>
            </p:cNvSpPr>
            <p:nvPr/>
          </p:nvSpPr>
          <p:spPr bwMode="auto">
            <a:xfrm>
              <a:off x="2179" y="1104"/>
              <a:ext cx="18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52" name="Line 56"/>
            <p:cNvSpPr>
              <a:spLocks noChangeShapeType="1"/>
            </p:cNvSpPr>
            <p:nvPr/>
          </p:nvSpPr>
          <p:spPr bwMode="auto">
            <a:xfrm>
              <a:off x="2359" y="1104"/>
              <a:ext cx="48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53" name="Line 57"/>
            <p:cNvSpPr>
              <a:spLocks noChangeShapeType="1"/>
            </p:cNvSpPr>
            <p:nvPr/>
          </p:nvSpPr>
          <p:spPr bwMode="auto">
            <a:xfrm>
              <a:off x="2399" y="1152"/>
              <a:ext cx="14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auto">
            <a:xfrm flipV="1">
              <a:off x="2553" y="1104"/>
              <a:ext cx="55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55" name="Line 59"/>
            <p:cNvSpPr>
              <a:spLocks noChangeShapeType="1"/>
            </p:cNvSpPr>
            <p:nvPr/>
          </p:nvSpPr>
          <p:spPr bwMode="auto">
            <a:xfrm>
              <a:off x="2588" y="1104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56" name="Line 60"/>
            <p:cNvSpPr>
              <a:spLocks noChangeShapeType="1"/>
            </p:cNvSpPr>
            <p:nvPr/>
          </p:nvSpPr>
          <p:spPr bwMode="auto">
            <a:xfrm>
              <a:off x="2623" y="1104"/>
              <a:ext cx="1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57" name="Line 61"/>
            <p:cNvSpPr>
              <a:spLocks noChangeShapeType="1"/>
            </p:cNvSpPr>
            <p:nvPr/>
          </p:nvSpPr>
          <p:spPr bwMode="auto">
            <a:xfrm>
              <a:off x="2797" y="1104"/>
              <a:ext cx="55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58" name="Line 62"/>
            <p:cNvSpPr>
              <a:spLocks noChangeShapeType="1"/>
            </p:cNvSpPr>
            <p:nvPr/>
          </p:nvSpPr>
          <p:spPr bwMode="auto">
            <a:xfrm>
              <a:off x="2850" y="1152"/>
              <a:ext cx="18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59" name="Line 63"/>
            <p:cNvSpPr>
              <a:spLocks noChangeShapeType="1"/>
            </p:cNvSpPr>
            <p:nvPr/>
          </p:nvSpPr>
          <p:spPr bwMode="auto">
            <a:xfrm flipV="1">
              <a:off x="3033" y="1104"/>
              <a:ext cx="55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60" name="Line 64"/>
            <p:cNvSpPr>
              <a:spLocks noChangeShapeType="1"/>
            </p:cNvSpPr>
            <p:nvPr/>
          </p:nvSpPr>
          <p:spPr bwMode="auto">
            <a:xfrm>
              <a:off x="3087" y="1104"/>
              <a:ext cx="1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61" name="Line 65"/>
            <p:cNvSpPr>
              <a:spLocks noChangeShapeType="1"/>
            </p:cNvSpPr>
            <p:nvPr/>
          </p:nvSpPr>
          <p:spPr bwMode="auto">
            <a:xfrm flipV="1">
              <a:off x="2871" y="1104"/>
              <a:ext cx="14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grpSp>
        <p:nvGrpSpPr>
          <p:cNvPr id="2070" name="Group 66"/>
          <p:cNvGrpSpPr>
            <a:grpSpLocks/>
          </p:cNvGrpSpPr>
          <p:nvPr/>
        </p:nvGrpSpPr>
        <p:grpSpPr bwMode="auto">
          <a:xfrm>
            <a:off x="2855913" y="4937125"/>
            <a:ext cx="1752600" cy="76200"/>
            <a:chOff x="2160" y="1104"/>
            <a:chExt cx="1056" cy="48"/>
          </a:xfrm>
        </p:grpSpPr>
        <p:sp>
          <p:nvSpPr>
            <p:cNvPr id="4163" name="Line 67"/>
            <p:cNvSpPr>
              <a:spLocks noChangeShapeType="1"/>
            </p:cNvSpPr>
            <p:nvPr/>
          </p:nvSpPr>
          <p:spPr bwMode="auto">
            <a:xfrm flipV="1">
              <a:off x="2400" y="1104"/>
              <a:ext cx="143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64" name="Line 68"/>
            <p:cNvSpPr>
              <a:spLocks noChangeShapeType="1"/>
            </p:cNvSpPr>
            <p:nvPr/>
          </p:nvSpPr>
          <p:spPr bwMode="auto">
            <a:xfrm>
              <a:off x="2160" y="1104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65" name="Line 69"/>
            <p:cNvSpPr>
              <a:spLocks noChangeShapeType="1"/>
            </p:cNvSpPr>
            <p:nvPr/>
          </p:nvSpPr>
          <p:spPr bwMode="auto">
            <a:xfrm>
              <a:off x="2352" y="1104"/>
              <a:ext cx="48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66" name="Line 70"/>
            <p:cNvSpPr>
              <a:spLocks noChangeShapeType="1"/>
            </p:cNvSpPr>
            <p:nvPr/>
          </p:nvSpPr>
          <p:spPr bwMode="auto">
            <a:xfrm>
              <a:off x="2400" y="1152"/>
              <a:ext cx="14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67" name="Line 71"/>
            <p:cNvSpPr>
              <a:spLocks noChangeShapeType="1"/>
            </p:cNvSpPr>
            <p:nvPr/>
          </p:nvSpPr>
          <p:spPr bwMode="auto">
            <a:xfrm flipV="1">
              <a:off x="2544" y="1104"/>
              <a:ext cx="55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68" name="Line 72"/>
            <p:cNvSpPr>
              <a:spLocks noChangeShapeType="1"/>
            </p:cNvSpPr>
            <p:nvPr/>
          </p:nvSpPr>
          <p:spPr bwMode="auto">
            <a:xfrm>
              <a:off x="2592" y="1104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69" name="Line 73"/>
            <p:cNvSpPr>
              <a:spLocks noChangeShapeType="1"/>
            </p:cNvSpPr>
            <p:nvPr/>
          </p:nvSpPr>
          <p:spPr bwMode="auto">
            <a:xfrm>
              <a:off x="2592" y="1104"/>
              <a:ext cx="1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70" name="Line 74"/>
            <p:cNvSpPr>
              <a:spLocks noChangeShapeType="1"/>
            </p:cNvSpPr>
            <p:nvPr/>
          </p:nvSpPr>
          <p:spPr bwMode="auto">
            <a:xfrm>
              <a:off x="2784" y="1104"/>
              <a:ext cx="55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71" name="Line 75"/>
            <p:cNvSpPr>
              <a:spLocks noChangeShapeType="1"/>
            </p:cNvSpPr>
            <p:nvPr/>
          </p:nvSpPr>
          <p:spPr bwMode="auto">
            <a:xfrm>
              <a:off x="2832" y="1152"/>
              <a:ext cx="14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72" name="Line 76"/>
            <p:cNvSpPr>
              <a:spLocks noChangeShapeType="1"/>
            </p:cNvSpPr>
            <p:nvPr/>
          </p:nvSpPr>
          <p:spPr bwMode="auto">
            <a:xfrm flipV="1">
              <a:off x="2976" y="1104"/>
              <a:ext cx="48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73" name="Line 77"/>
            <p:cNvSpPr>
              <a:spLocks noChangeShapeType="1"/>
            </p:cNvSpPr>
            <p:nvPr/>
          </p:nvSpPr>
          <p:spPr bwMode="auto">
            <a:xfrm>
              <a:off x="3024" y="1104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4174" name="Line 78"/>
            <p:cNvSpPr>
              <a:spLocks noChangeShapeType="1"/>
            </p:cNvSpPr>
            <p:nvPr/>
          </p:nvSpPr>
          <p:spPr bwMode="auto">
            <a:xfrm flipV="1">
              <a:off x="2832" y="1104"/>
              <a:ext cx="143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2071" name="Text Box 44"/>
          <p:cNvSpPr txBox="1">
            <a:spLocks noChangeArrowheads="1"/>
          </p:cNvSpPr>
          <p:nvPr/>
        </p:nvSpPr>
        <p:spPr bwMode="auto">
          <a:xfrm>
            <a:off x="152400" y="6200775"/>
            <a:ext cx="8812213" cy="554038"/>
          </a:xfrm>
          <a:prstGeom prst="rect">
            <a:avLst/>
          </a:prstGeom>
          <a:noFill/>
          <a:ln w="12700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b="1"/>
              <a:t>Impedance Control  :           50,  90,  100  (Ohm± 10%)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b="1"/>
              <a:t>예   상     </a:t>
            </a:r>
            <a:r>
              <a:rPr lang="en-US" altLang="ko-KR" b="1"/>
              <a:t>Thickness  :           1.54  T</a:t>
            </a:r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>
            <a:off x="3724275" y="3667125"/>
            <a:ext cx="912813" cy="31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2819400" y="3319463"/>
            <a:ext cx="839788" cy="766762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2074" name="Text Box 28"/>
          <p:cNvSpPr txBox="1">
            <a:spLocks noChangeArrowheads="1"/>
          </p:cNvSpPr>
          <p:nvPr/>
        </p:nvSpPr>
        <p:spPr bwMode="auto">
          <a:xfrm>
            <a:off x="5410200" y="2333625"/>
            <a:ext cx="3652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sz="1000"/>
              <a:t>        WIDTH           WIDTH       SPACE          WIDTH      SPACE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4827588" y="2063750"/>
            <a:ext cx="41989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b="1"/>
              <a:t>Ohm                50                         90                            100        </a:t>
            </a:r>
          </a:p>
        </p:txBody>
      </p:sp>
      <p:sp>
        <p:nvSpPr>
          <p:cNvPr id="2076" name="Text Box 35"/>
          <p:cNvSpPr txBox="1">
            <a:spLocks noChangeArrowheads="1"/>
          </p:cNvSpPr>
          <p:nvPr/>
        </p:nvSpPr>
        <p:spPr bwMode="auto">
          <a:xfrm>
            <a:off x="4827588" y="1789113"/>
            <a:ext cx="4162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b="1"/>
              <a:t>TYPE           Single                              Differential</a:t>
            </a:r>
          </a:p>
        </p:txBody>
      </p:sp>
      <p:cxnSp>
        <p:nvCxnSpPr>
          <p:cNvPr id="2077" name="직선 연결선 90"/>
          <p:cNvCxnSpPr>
            <a:cxnSpLocks noChangeShapeType="1"/>
          </p:cNvCxnSpPr>
          <p:nvPr/>
        </p:nvCxnSpPr>
        <p:spPr bwMode="auto">
          <a:xfrm>
            <a:off x="4791075" y="2068513"/>
            <a:ext cx="423545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8" name="직선 연결선 91"/>
          <p:cNvCxnSpPr>
            <a:cxnSpLocks noChangeShapeType="1"/>
          </p:cNvCxnSpPr>
          <p:nvPr/>
        </p:nvCxnSpPr>
        <p:spPr bwMode="auto">
          <a:xfrm>
            <a:off x="4791075" y="2314575"/>
            <a:ext cx="423545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9" name="직선 연결선 92"/>
          <p:cNvCxnSpPr>
            <a:cxnSpLocks noChangeShapeType="1"/>
          </p:cNvCxnSpPr>
          <p:nvPr/>
        </p:nvCxnSpPr>
        <p:spPr bwMode="auto">
          <a:xfrm>
            <a:off x="4791075" y="2562225"/>
            <a:ext cx="423545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0" name="Rectangle 2"/>
          <p:cNvSpPr>
            <a:spLocks noChangeArrowheads="1"/>
          </p:cNvSpPr>
          <p:nvPr/>
        </p:nvSpPr>
        <p:spPr bwMode="auto">
          <a:xfrm>
            <a:off x="5507038" y="2535238"/>
            <a:ext cx="3556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      0.1           0.11         0.2         0.09       0.25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   0.145          0.12        0.15         0.1         0.18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     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>
                <a:ea typeface="돋움" pitchFamily="50" charset="-127"/>
              </a:rPr>
              <a:t>      0.1           0.11         0.2         0.09       0.25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>
              <a:ea typeface="돋움" pitchFamily="50" charset="-127"/>
            </a:endParaRPr>
          </a:p>
        </p:txBody>
      </p:sp>
      <p:cxnSp>
        <p:nvCxnSpPr>
          <p:cNvPr id="2081" name="직선 연결선 98"/>
          <p:cNvCxnSpPr>
            <a:cxnSpLocks noChangeShapeType="1"/>
          </p:cNvCxnSpPr>
          <p:nvPr/>
        </p:nvCxnSpPr>
        <p:spPr bwMode="auto">
          <a:xfrm rot="5400000">
            <a:off x="3823494" y="3447257"/>
            <a:ext cx="332422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2" name="직선 연결선 100"/>
          <p:cNvCxnSpPr>
            <a:cxnSpLocks noChangeShapeType="1"/>
          </p:cNvCxnSpPr>
          <p:nvPr/>
        </p:nvCxnSpPr>
        <p:spPr bwMode="auto">
          <a:xfrm rot="5400000">
            <a:off x="4711700" y="3482975"/>
            <a:ext cx="3322638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3" name="직선 연결선 101"/>
          <p:cNvCxnSpPr>
            <a:cxnSpLocks noChangeShapeType="1"/>
          </p:cNvCxnSpPr>
          <p:nvPr/>
        </p:nvCxnSpPr>
        <p:spPr bwMode="auto">
          <a:xfrm rot="5400000">
            <a:off x="5659437" y="3738563"/>
            <a:ext cx="2811463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4" name="직선 연결선 102"/>
          <p:cNvCxnSpPr>
            <a:cxnSpLocks noChangeShapeType="1"/>
          </p:cNvCxnSpPr>
          <p:nvPr/>
        </p:nvCxnSpPr>
        <p:spPr bwMode="auto">
          <a:xfrm rot="5400000">
            <a:off x="6207919" y="3610769"/>
            <a:ext cx="306705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5" name="직선 연결선 103"/>
          <p:cNvCxnSpPr>
            <a:cxnSpLocks noChangeShapeType="1"/>
          </p:cNvCxnSpPr>
          <p:nvPr/>
        </p:nvCxnSpPr>
        <p:spPr bwMode="auto">
          <a:xfrm rot="5400000">
            <a:off x="6983413" y="3730625"/>
            <a:ext cx="281146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6" name="직선 연결선 104"/>
          <p:cNvCxnSpPr>
            <a:cxnSpLocks noChangeShapeType="1"/>
          </p:cNvCxnSpPr>
          <p:nvPr/>
        </p:nvCxnSpPr>
        <p:spPr bwMode="auto">
          <a:xfrm rot="5400000">
            <a:off x="7364413" y="3482975"/>
            <a:ext cx="3322638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7" name="TextBox 86"/>
          <p:cNvSpPr txBox="1">
            <a:spLocks noChangeArrowheads="1"/>
          </p:cNvSpPr>
          <p:nvPr/>
        </p:nvSpPr>
        <p:spPr bwMode="auto">
          <a:xfrm>
            <a:off x="8001000" y="5975350"/>
            <a:ext cx="10001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b="1"/>
              <a:t>단위</a:t>
            </a:r>
            <a:r>
              <a:rPr lang="en-US" altLang="ko-KR" b="1"/>
              <a:t>: mm</a:t>
            </a:r>
            <a:endParaRPr lang="ko-KR" altLang="en-US" b="1"/>
          </a:p>
        </p:txBody>
      </p:sp>
      <p:sp>
        <p:nvSpPr>
          <p:cNvPr id="2088" name="TextBox 84"/>
          <p:cNvSpPr txBox="1">
            <a:spLocks noChangeArrowheads="1"/>
          </p:cNvSpPr>
          <p:nvPr/>
        </p:nvSpPr>
        <p:spPr bwMode="auto">
          <a:xfrm>
            <a:off x="5219700" y="5445125"/>
            <a:ext cx="3600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/>
              <a:t>주의사항 </a:t>
            </a:r>
            <a:r>
              <a:rPr lang="en-US" altLang="ko-KR"/>
              <a:t>: L3, L4 </a:t>
            </a:r>
            <a:r>
              <a:rPr lang="ko-KR" altLang="en-US"/>
              <a:t>그라운드 동박 </a:t>
            </a:r>
            <a:r>
              <a:rPr lang="en-US" altLang="ko-KR"/>
              <a:t>Fill </a:t>
            </a:r>
            <a:r>
              <a:rPr lang="ko-KR" altLang="en-US"/>
              <a:t>처리 必</a:t>
            </a:r>
            <a:endParaRPr lang="en-US" altLang="ko-KR"/>
          </a:p>
          <a:p>
            <a:pPr eaLnBrk="1" hangingPunct="1"/>
            <a:r>
              <a:rPr lang="ko-KR" altLang="en-US"/>
              <a:t>       ㄴ </a:t>
            </a:r>
            <a:r>
              <a:rPr lang="en-US" altLang="ko-KR"/>
              <a:t>2116 pp </a:t>
            </a:r>
            <a:r>
              <a:rPr lang="ko-KR" altLang="en-US"/>
              <a:t>사용에 따른 층간 </a:t>
            </a:r>
            <a:r>
              <a:rPr lang="en-US" altLang="ko-KR"/>
              <a:t>Void </a:t>
            </a:r>
            <a:r>
              <a:rPr lang="ko-KR" altLang="en-US"/>
              <a:t>위험 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200</Words>
  <Application>Microsoft Office PowerPoint</Application>
  <PresentationFormat>화면 슬라이드 쇼(4:3)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Times New Roman</vt:lpstr>
      <vt:lpstr>굴림</vt:lpstr>
      <vt:lpstr>Arial</vt:lpstr>
      <vt:lpstr>돋움</vt:lpstr>
      <vt:lpstr>Wingdings</vt:lpstr>
      <vt:lpstr>궁서체</vt:lpstr>
      <vt:lpstr>기본 디자인</vt:lpstr>
      <vt:lpstr>PowerPoint 프레젠테이션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Q&amp;Tech Korea 이부환</dc:creator>
  <cp:lastModifiedBy>홍성준</cp:lastModifiedBy>
  <cp:revision>811</cp:revision>
  <dcterms:created xsi:type="dcterms:W3CDTF">2002-09-29T03:09:15Z</dcterms:created>
  <dcterms:modified xsi:type="dcterms:W3CDTF">2018-03-07T02:21:29Z</dcterms:modified>
</cp:coreProperties>
</file>