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718" r:id="rId2"/>
    <p:sldId id="599" r:id="rId3"/>
    <p:sldId id="586" r:id="rId4"/>
    <p:sldId id="567" r:id="rId5"/>
    <p:sldId id="568" r:id="rId6"/>
    <p:sldId id="627" r:id="rId7"/>
    <p:sldId id="628" r:id="rId8"/>
    <p:sldId id="565" r:id="rId9"/>
    <p:sldId id="566" r:id="rId10"/>
    <p:sldId id="687" r:id="rId11"/>
    <p:sldId id="720" r:id="rId12"/>
    <p:sldId id="688" r:id="rId13"/>
    <p:sldId id="689" r:id="rId14"/>
    <p:sldId id="690" r:id="rId15"/>
    <p:sldId id="721" r:id="rId16"/>
    <p:sldId id="695" r:id="rId17"/>
    <p:sldId id="605" r:id="rId18"/>
    <p:sldId id="606" r:id="rId19"/>
    <p:sldId id="699" r:id="rId20"/>
    <p:sldId id="700" r:id="rId21"/>
    <p:sldId id="701" r:id="rId22"/>
    <p:sldId id="715" r:id="rId23"/>
    <p:sldId id="716" r:id="rId24"/>
  </p:sldIdLst>
  <p:sldSz cx="9144000" cy="6858000" type="screen4x3"/>
  <p:notesSz cx="9296400" cy="7010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EF3D31"/>
    <a:srgbClr val="FF7605"/>
    <a:srgbClr val="FCB124"/>
    <a:srgbClr val="4AB6BE"/>
    <a:srgbClr val="F2B830"/>
    <a:srgbClr val="CCC1DA"/>
    <a:srgbClr val="85CEBB"/>
    <a:srgbClr val="0A4B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0" autoAdjust="0"/>
    <p:restoredTop sz="74620" autoAdjust="0"/>
  </p:normalViewPr>
  <p:slideViewPr>
    <p:cSldViewPr>
      <p:cViewPr varScale="1">
        <p:scale>
          <a:sx n="106" d="100"/>
          <a:sy n="106" d="100"/>
        </p:scale>
        <p:origin x="71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2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208"/>
        <p:guide pos="29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645BC-A918-4E55-91D6-7463351D26C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2025B-9E45-4CFC-83F2-71C0512E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28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265812" y="1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3376E-27C1-45C4-94A1-8FF879440225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29641" y="3329940"/>
            <a:ext cx="7437120" cy="31546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6658664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265812" y="6658664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243FF-0DF7-4530-94D6-34ABC8077A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894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in.tue.nl/~jschmalt/teaching/2IMF20/BMC-lecture_slides_SAT.pdf" TargetMode="External"/><Relationship Id="rId3" Type="http://schemas.openxmlformats.org/officeDocument/2006/relationships/hyperlink" Target="https://en.wikipedia.org/wiki/Clause_(logic)#Empty_clauses" TargetMode="External"/><Relationship Id="rId7" Type="http://schemas.openxmlformats.org/officeDocument/2006/relationships/hyperlink" Target="https://en.wikipedia.org/wiki/Backtracking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s.uwaterloo.ca/~vanbeek/Publications/survey06.pdf" TargetMode="External"/><Relationship Id="rId5" Type="http://schemas.openxmlformats.org/officeDocument/2006/relationships/hyperlink" Target="https://en.wikipedia.org/wiki/Completeness" TargetMode="External"/><Relationship Id="rId4" Type="http://schemas.openxmlformats.org/officeDocument/2006/relationships/hyperlink" Target="https://www.youtube.com/watch?v=i8SDkVGclYk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use_(logic)#Empty_clause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i8SDkVGclYk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243FF-0DF7-4530-94D6-34ABC8077A32}" type="slidenum">
              <a:rPr lang="ko-KR" altLang="en-US" smtClean="0"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842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243FF-0DF7-4530-94D6-34ABC8077A32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305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----------------------------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243FF-0DF7-4530-94D6-34ABC8077A32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456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243FF-0DF7-4530-94D6-34ABC8077A32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90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243FF-0DF7-4530-94D6-34ABC8077A32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555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243FF-0DF7-4530-94D6-34ABC8077A32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422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In order to finally generate test cases, we need to solve the translated SMT formula.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There are several existing SMT solving techniques which can be applied in this research.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DPLL algorithm is one of the representative SMT solving techniques, which is a search-based algorithm, 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1) that is complete, meaning 1) it guarantees to find a solution if there is any,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2) and is based on backtracking meaning 1) it enables finding all solution to a specific problem.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For example, for the formula in conjugate normal form,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The algorithm incrementally builds candidates to the solutions,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and abandons a candidate, or backtracks, as soon as it determines that the candidate cannot possibly be completed to a valid solution.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And it repeats this process until it finds a valid model that makes the formula valid.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There are several powerful tools that solve the complex formulas with hundreds of variables.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Among those tools, in this research, we will utilize the Z3 SMT solver leveraging its ability for its advanced model generation capability,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along with supporting APIs for other programming languages (e.g. Python/C/Java).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hlinkClick r:id="rId3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----------------------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https://en.wikipedia.org/wiki/Clause_(logic)#Empty_clauses</a:t>
            </a: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4"/>
              </a:rPr>
              <a:t>https://www.youtube.com/watch?v=i8SDkVGclYk</a:t>
            </a:r>
            <a:endParaRPr lang="en-US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Completeness: </a:t>
            </a:r>
            <a:r>
              <a:rPr lang="en-US" dirty="0" smtClean="0">
                <a:hlinkClick r:id="rId5"/>
              </a:rPr>
              <a:t>https://en.wikipedia.org/wiki/Completeness</a:t>
            </a: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Backtracking: </a:t>
            </a:r>
            <a:r>
              <a:rPr lang="en-US" dirty="0" smtClean="0">
                <a:hlinkClick r:id="rId6"/>
              </a:rPr>
              <a:t>https://cs.uwaterloo.ca/~vanbeek/Publications/survey06.pdf</a:t>
            </a:r>
            <a:endParaRPr lang="en-US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7"/>
              </a:rPr>
              <a:t>https://en.wikipedia.org/wiki/Backtracking</a:t>
            </a:r>
            <a:endParaRPr lang="en-US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Basic SAT algorithm: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8"/>
              </a:rPr>
              <a:t>https://www.win.tue.nl/~jschmalt/teaching/2IMF20/BMC-lecture_slides_SAT.pdf</a:t>
            </a: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PPT </a:t>
            </a:r>
            <a:r>
              <a:rPr lang="ko-KR" altLang="en-US" baseline="0" dirty="0" smtClean="0"/>
              <a:t>대사에 위 </a:t>
            </a:r>
            <a:r>
              <a:rPr lang="en-US" altLang="ko-KR" baseline="0" dirty="0" smtClean="0"/>
              <a:t>link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introduction</a:t>
            </a:r>
            <a:r>
              <a:rPr lang="ko-KR" altLang="en-US" baseline="0" dirty="0" smtClean="0"/>
              <a:t>에 있는 내용을 말하자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간단하게만</a:t>
            </a:r>
            <a:r>
              <a:rPr lang="en-US" altLang="ko-KR" baseline="0" dirty="0" smtClean="0"/>
              <a:t>)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243FF-0DF7-4530-94D6-34ABC8077A32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93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https://en.wikipedia.org/wiki/Clause_(logic)#Empty_clauses</a:t>
            </a: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4"/>
              </a:rPr>
              <a:t>https://www.youtube.com/watch?v=i8SDkVGclYk</a:t>
            </a:r>
            <a:endParaRPr lang="en-US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Before mentioning about the exhaustive test case generation, I would like to discuss some important aspects in proposed test case generation procedure for a single test case.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The developed algorithm for a single test case for safety software includes three parts: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1) first,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analyzing translating the program under test and defining the SW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 as a formula to be solved.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second, defining test requirements (or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target software output)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third, solving the test requirements by checking the satisfiability and finding a model (or solution for the software inputs). 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result, if the SW program is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the software output the tester defined, 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algorithm would retrieve one solution which satisfies the formula and this will be saved as a single test case.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243FF-0DF7-4530-94D6-34ABC8077A32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6119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DPLL algorithm to incorporate reasoning about a theory T 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https://people.eecs.berkeley.edu/~sseshia/pubdir/SMT-BookChapter.pdf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http://fmv.jku.at/rerise14/rerise14-smt-slides-1.pdf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Dpll</a:t>
            </a: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https://ptolemy.berkeley.edu/projects/embedded/eecsx44/fall2011/lectures/SATSolving.pdf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https://en.wikipedia.org/wiki/DPLL_algorithm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http://homepage.divms.uiowa.edu/~ajreynol/pres-dpllt15.pdf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https://web.stanford.edu/class/cs357/lectures/lec9.pdf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https://www.cs.tau.ac.il/~msagiv/courses/ATP/smt.pdf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243FF-0DF7-4530-94D6-34ABC8077A32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926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DPLL algorithm to incorporate reasoning about a theory T 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https://people.eecs.berkeley.edu/~sseshia/pubdir/SMT-BookChapter.pdf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http://fmv.jku.at/rerise14/rerise14-smt-slides-1.pdf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Dpll</a:t>
            </a: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https://ptolemy.berkeley.edu/projects/embedded/eecsx44/fall2011/lectures/SATSolving.pdf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https://en.wikipedia.org/wiki/DPLL_algorithm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http://homepage.divms.uiowa.edu/~ajreynol/pres-dpllt15.pdf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https://web.stanford.edu/class/cs357/lectures/lec9.pdf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243FF-0DF7-4530-94D6-34ABC8077A32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978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This shows an single test case generation algorithm for an example FBD program.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1) Environmental setting (lines 1~4):</a:t>
            </a:r>
            <a:br>
              <a:rPr lang="en-US" altLang="ko-KR" baseline="0" dirty="0" smtClean="0"/>
            </a:br>
            <a:r>
              <a:rPr lang="en-US" altLang="ko-KR" baseline="0" dirty="0" smtClean="0"/>
              <a:t>Commands pertinent to our application of SAT/SMT framework are defined here. 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2) Declaration of the FBD variables (line 6~20):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All variables and constants included in the target FBD program are declared here.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3) Declaration of FBD program logic (line 22~39):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The FBD blocks used in the program as well as the program logic flow are declared here.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4) Assertion of test requirement (line 41~42):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The software output is defined as a test requirement and add it as a constraint of the model to be solved.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5) Find a model for FBD program (line 44~46): 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check() finds whether the set of formulas is </a:t>
            </a:r>
            <a:r>
              <a:rPr lang="en-US" altLang="ko-KR" baseline="0" dirty="0" err="1" smtClean="0"/>
              <a:t>satisfiable</a:t>
            </a:r>
            <a:r>
              <a:rPr lang="en-US" altLang="ko-KR" baseline="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model() is used to retrieve an interpretation that makes all formulas true and return as a test case.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243FF-0DF7-4530-94D6-34ABC8077A32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856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https://ieeexplore.ieee.org/stamp/stamp.jsp?tp=&amp;arnumber=4814957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243FF-0DF7-4530-94D6-34ABC8077A3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252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Definition of function blocks (explicitly defined based on IEC 61131-3 std.)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So this shows the execution result of a single test case generation algorithm.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After it check the satisfiability, it return one model that satisfies the formula given the test requirement.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243FF-0DF7-4530-94D6-34ABC8077A32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788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altLang="ko-KR" sz="1200" dirty="0" smtClean="0"/>
              <a:t>This shows</a:t>
            </a:r>
            <a:r>
              <a:rPr lang="en-US" altLang="ko-KR" sz="1200" baseline="0" dirty="0" smtClean="0"/>
              <a:t> the detailed aspects of exhaustive test case generation proposed in this study utilizing SAT/SMT framework.</a:t>
            </a:r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243FF-0DF7-4530-94D6-34ABC8077A32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157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This shows an example illustration on how FBDET algorithm generates exhaustive test cases for a specific FBD program.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At the first iteration, the solver checks that the formula is </a:t>
            </a:r>
            <a:r>
              <a:rPr lang="en-US" altLang="ko-KR" baseline="0" dirty="0" err="1" smtClean="0"/>
              <a:t>satisfiable</a:t>
            </a:r>
            <a:r>
              <a:rPr lang="en-US" altLang="ko-KR" baseline="0" dirty="0" smtClean="0"/>
              <a:t>, generated the model.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Here the new constraint, is formulated as the negation of the solution found in current iteration,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And is added as a new constraint to the original formula to be solved at next iteration, 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Therefore, the derived model at the second iteration is exclusive from the model derived from first iteration.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This process is repeated until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243FF-0DF7-4530-94D6-34ABC8077A32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749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until the SMT solver return the satisfiability check result as </a:t>
            </a:r>
            <a:r>
              <a:rPr lang="en-US" altLang="ko-KR" baseline="0" dirty="0" err="1" smtClean="0"/>
              <a:t>unsatisfiable</a:t>
            </a:r>
            <a:r>
              <a:rPr lang="en-US" altLang="ko-KR" baseline="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As a result of the FBDET algorithm execution, the test case file are generated which lists the name of the variables and their states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243FF-0DF7-4530-94D6-34ABC8077A32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200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Especially, the programmable logic controller, or PLC, has been used for safety systems which is critical to the safe shutdown of NPP in case of accident.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However, unlike hardware-based analog I&amp;C system, the use of hardware-software-combined digital I&amp;C system in NPP has raised issues in terms of PRA,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Since it was very hard to capture the software failure 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The software reliability growth model have been used in commercial software engineering field;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however, the lack of software failure data due to short operation history made SRGM not applicable to reliability quantification.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BBN is a kind of model-based method that aggregates various SW development information and generates a model;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however, since the parameter quantification and model generation is often based on experts’ opinion; so we expect high uncertainty in the result of BBN model.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Another method is to quantify SW reliability based on test result.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Especially, black-box test-based method is a method which takes samples from SW operational profile and quantify the reliability using the statistical analysis based on test results;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however, the method inherently suffers from addressing the test coverage and often has long test execution time.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243FF-0DF7-4530-94D6-34ABC8077A32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7032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a software test-bed is developed that captures both the internal (CPU and memory architecture) and external (states of program input and output variables) aspects of the PLC scan cycle. The test-bed is developed in C code by emulating the PLC microprocessor architecture, such as the CPU register and the memory map [24] and the assembly language instructions.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243FF-0DF7-4530-94D6-34ABC8077A32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186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a software test-bed is developed that captures both the internal (CPU and memory architecture) and external (states of program input and output variables) aspects of the PLC scan cycle. The test-bed is developed in C code by emulating the PLC microprocessor architecture, such as the CPU register and the memory map [24] and the assembly language instructions.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243FF-0DF7-4530-94D6-34ABC8077A32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654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/>
              <a:t>D:\Cppexample\Cppunit_for_C_4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243FF-0DF7-4530-94D6-34ABC8077A32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327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/>
              <a:t>D:\Cppexample\Cppunit_for_C_4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243FF-0DF7-4530-94D6-34ABC8077A32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1631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https://people.eecs.berkeley.edu/~sseshia/pubdir/SMT-BookChapter.pdf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https://algospot.com/wiki/read/2-SAT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http://blog.naver.com/PostView.nhn?blogId=kks227&amp;logNo=220803009418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Other algorithms: Floyd-</a:t>
            </a:r>
            <a:r>
              <a:rPr lang="en-US" altLang="ko-KR" baseline="0" dirty="0" err="1" smtClean="0"/>
              <a:t>warshall</a:t>
            </a:r>
            <a:r>
              <a:rPr lang="en-US" altLang="ko-KR" baseline="0" dirty="0" smtClean="0"/>
              <a:t>, DPLL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243FF-0DF7-4530-94D6-34ABC8077A32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963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https://people.eecs.berkeley.edu/~sseshia/pubdir/SMT-BookChapter.pdf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http://fmv.jku.at/rerise14/rerise14-smt-slides-1.pdf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Dpll</a:t>
            </a: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https://ptolemy.berkeley.edu/projects/embedded/eecsx44/fall2011/lectures/SATSolving.pdf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https://en.wikipedia.org/wiki/DPLL_algorithm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243FF-0DF7-4530-94D6-34ABC8077A32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3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2915816" y="6385156"/>
            <a:ext cx="4968552" cy="467239"/>
          </a:xfrm>
          <a:prstGeom prst="rect">
            <a:avLst/>
          </a:prstGeom>
          <a:noFill/>
        </p:spPr>
        <p:txBody>
          <a:bodyPr wrap="square" tIns="0" bIns="36000" rtlCol="0" anchor="ctr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Nuclear Plant Reliability and Information Lab.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242" y="6021288"/>
            <a:ext cx="1233759" cy="74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텍스트 개체 틀 27"/>
          <p:cNvSpPr>
            <a:spLocks noGrp="1"/>
          </p:cNvSpPr>
          <p:nvPr>
            <p:ph type="body" sz="quarter" idx="10"/>
          </p:nvPr>
        </p:nvSpPr>
        <p:spPr>
          <a:xfrm>
            <a:off x="861244" y="1976066"/>
            <a:ext cx="7543800" cy="588838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buNone/>
              <a:defRPr lang="ko-KR" altLang="en-US" sz="3200" b="1" kern="120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  <a:lvl2pPr marL="0" algn="l" defTabSz="914400" rtl="0" eaLnBrk="1" latinLnBrk="0" hangingPunct="1">
              <a:defRPr lang="ko-KR" altLang="en-US" sz="3200" b="1" kern="120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2pPr>
            <a:lvl3pPr marL="0" algn="l" defTabSz="914400" rtl="0" eaLnBrk="1" latinLnBrk="0" hangingPunct="1">
              <a:defRPr lang="ko-KR" altLang="en-US" sz="3200" b="1" kern="120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3pPr>
            <a:lvl4pPr marL="0" algn="l" defTabSz="914400" rtl="0" eaLnBrk="1" latinLnBrk="0" hangingPunct="1">
              <a:defRPr lang="ko-KR" altLang="en-US" sz="3200" b="1" kern="120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4pPr>
            <a:lvl5pPr marL="0" algn="l" defTabSz="914400" rtl="0" eaLnBrk="1" latinLnBrk="0" hangingPunct="1">
              <a:defRPr lang="ko-KR" altLang="en-US" sz="3200" b="1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0" name="텍스트 개체 틀 27"/>
          <p:cNvSpPr>
            <a:spLocks noGrp="1"/>
          </p:cNvSpPr>
          <p:nvPr>
            <p:ph type="body" sz="quarter" idx="11"/>
          </p:nvPr>
        </p:nvSpPr>
        <p:spPr>
          <a:xfrm>
            <a:off x="-25151" y="4365104"/>
            <a:ext cx="9169152" cy="41172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ko-KR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  <a:lvl2pPr marL="0" algn="l" defTabSz="914400" rtl="0" eaLnBrk="1" latinLnBrk="0" hangingPunct="1">
              <a:defRPr lang="ko-KR" altLang="en-US" sz="3200" b="1" kern="120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2pPr>
            <a:lvl3pPr marL="0" algn="l" defTabSz="914400" rtl="0" eaLnBrk="1" latinLnBrk="0" hangingPunct="1">
              <a:defRPr lang="ko-KR" altLang="en-US" sz="3200" b="1" kern="120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3pPr>
            <a:lvl4pPr marL="0" algn="l" defTabSz="914400" rtl="0" eaLnBrk="1" latinLnBrk="0" hangingPunct="1">
              <a:defRPr lang="ko-KR" altLang="en-US" sz="3200" b="1" kern="120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4pPr>
            <a:lvl5pPr marL="0" algn="l" defTabSz="914400" rtl="0" eaLnBrk="1" latinLnBrk="0" hangingPunct="1">
              <a:defRPr lang="ko-KR" altLang="en-US" sz="3200" b="1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1" name="직사각형 30"/>
          <p:cNvSpPr/>
          <p:nvPr userDrawn="1"/>
        </p:nvSpPr>
        <p:spPr>
          <a:xfrm>
            <a:off x="467544" y="1853141"/>
            <a:ext cx="108000" cy="16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 userDrawn="1"/>
        </p:nvSpPr>
        <p:spPr>
          <a:xfrm>
            <a:off x="593564" y="1853141"/>
            <a:ext cx="108000" cy="162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직사각형 32"/>
          <p:cNvSpPr/>
          <p:nvPr userDrawn="1"/>
        </p:nvSpPr>
        <p:spPr>
          <a:xfrm>
            <a:off x="719584" y="1853141"/>
            <a:ext cx="108000" cy="162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텍스트 개체 틀 27"/>
          <p:cNvSpPr>
            <a:spLocks noGrp="1"/>
          </p:cNvSpPr>
          <p:nvPr>
            <p:ph type="body" sz="quarter" idx="12"/>
          </p:nvPr>
        </p:nvSpPr>
        <p:spPr>
          <a:xfrm>
            <a:off x="861244" y="2602603"/>
            <a:ext cx="7543800" cy="588838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buNone/>
              <a:defRPr lang="ko-KR" altLang="en-US" sz="2000" b="0" kern="120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  <a:lvl2pPr marL="0" algn="l" defTabSz="914400" rtl="0" eaLnBrk="1" latinLnBrk="0" hangingPunct="1">
              <a:defRPr lang="ko-KR" altLang="en-US" sz="3200" b="1" kern="120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2pPr>
            <a:lvl3pPr marL="0" algn="l" defTabSz="914400" rtl="0" eaLnBrk="1" latinLnBrk="0" hangingPunct="1">
              <a:defRPr lang="ko-KR" altLang="en-US" sz="3200" b="1" kern="120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3pPr>
            <a:lvl4pPr marL="0" algn="l" defTabSz="914400" rtl="0" eaLnBrk="1" latinLnBrk="0" hangingPunct="1">
              <a:defRPr lang="ko-KR" altLang="en-US" sz="3200" b="1" kern="120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4pPr>
            <a:lvl5pPr marL="0" algn="l" defTabSz="914400" rtl="0" eaLnBrk="1" latinLnBrk="0" hangingPunct="1">
              <a:defRPr lang="ko-KR" altLang="en-US" sz="3200" b="1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98886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B5C2-762D-4F8E-A001-37AD3CACB5F6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97F9-09BE-469D-9B6D-019CCB8932C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925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D048-2385-4923-BD15-6DB896C8E052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97F9-09BE-469D-9B6D-019CCB8932C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7237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67544" y="676367"/>
            <a:ext cx="8208912" cy="36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">
                <a:srgbClr val="FF9900"/>
              </a:gs>
              <a:gs pos="43000">
                <a:srgbClr val="00B050"/>
              </a:gs>
              <a:gs pos="56000">
                <a:srgbClr val="009242"/>
              </a:gs>
              <a:gs pos="77000">
                <a:srgbClr val="0070C0"/>
              </a:gs>
              <a:gs pos="90000">
                <a:srgbClr val="002060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457200" y="775245"/>
            <a:ext cx="8229600" cy="5527735"/>
          </a:xfrm>
        </p:spPr>
        <p:txBody>
          <a:bodyPr>
            <a:normAutofit/>
          </a:bodyPr>
          <a:lstStyle>
            <a:lvl1pPr marL="342900" indent="-342900">
              <a:buClr>
                <a:srgbClr val="00B050"/>
              </a:buClr>
              <a:buSzPct val="100000"/>
              <a:buFont typeface="Wingdings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accent6">
                  <a:lumMod val="75000"/>
                </a:schemeClr>
              </a:buClr>
              <a:buSzPct val="100000"/>
              <a:buFont typeface="Arial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70C0"/>
              </a:buClr>
              <a:buSzPct val="100000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5">
                  <a:lumMod val="75000"/>
                </a:schemeClr>
              </a:buClr>
              <a:buSzPct val="80000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921343B6-C1A5-40B7-A7E4-75CBABD49A82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7828688" y="6472743"/>
            <a:ext cx="1213424" cy="365125"/>
          </a:xfrm>
          <a:ln w="3175">
            <a:noFill/>
          </a:ln>
        </p:spPr>
        <p:txBody>
          <a:bodyPr/>
          <a:lstStyle>
            <a:lvl1pPr algn="r">
              <a:defRPr sz="1100" b="1" i="0">
                <a:ln w="6350">
                  <a:noFill/>
                </a:ln>
                <a:solidFill>
                  <a:srgbClr val="002060"/>
                </a:solidFill>
                <a:latin typeface="+mj-lt"/>
                <a:ea typeface="MD개성체" pitchFamily="18" charset="-127"/>
              </a:defRPr>
            </a:lvl1pPr>
          </a:lstStyle>
          <a:p>
            <a:fld id="{F55697F9-09BE-469D-9B6D-019CCB8932CB}" type="slidenum">
              <a:rPr lang="ko-KR" altLang="en-US" smtClean="0"/>
              <a:pPr/>
              <a:t>‹#›</a:t>
            </a:fld>
            <a:r>
              <a:rPr lang="en-US" altLang="ko-KR" dirty="0" smtClean="0"/>
              <a:t>/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745" y="44624"/>
            <a:ext cx="1233759" cy="74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텍스트 개체 틀 27"/>
          <p:cNvSpPr>
            <a:spLocks noGrp="1"/>
          </p:cNvSpPr>
          <p:nvPr>
            <p:ph type="body" sz="quarter" idx="13"/>
          </p:nvPr>
        </p:nvSpPr>
        <p:spPr>
          <a:xfrm>
            <a:off x="467544" y="88166"/>
            <a:ext cx="7543800" cy="588838"/>
          </a:xfrm>
          <a:ln>
            <a:noFill/>
          </a:ln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ko-KR" altLang="en-US" sz="2800" b="1" kern="1200" cap="none" spc="0" dirty="0" smtClean="0">
                <a:ln w="10541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  <a:lvl2pPr marL="0" algn="l" defTabSz="914400" rtl="0" eaLnBrk="1" latinLnBrk="0" hangingPunct="1">
              <a:defRPr lang="ko-KR" altLang="en-US" sz="3200" b="1" kern="120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2pPr>
            <a:lvl3pPr marL="0" algn="l" defTabSz="914400" rtl="0" eaLnBrk="1" latinLnBrk="0" hangingPunct="1">
              <a:defRPr lang="ko-KR" altLang="en-US" sz="3200" b="1" kern="120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3pPr>
            <a:lvl4pPr marL="0" algn="l" defTabSz="914400" rtl="0" eaLnBrk="1" latinLnBrk="0" hangingPunct="1">
              <a:defRPr lang="ko-KR" altLang="en-US" sz="3200" b="1" kern="120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4pPr>
            <a:lvl5pPr marL="0" algn="l" defTabSz="914400" rtl="0" eaLnBrk="1" latinLnBrk="0" hangingPunct="1">
              <a:defRPr lang="ko-KR" altLang="en-US" sz="3200" b="1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5"/>
          <p:cNvSpPr txBox="1">
            <a:spLocks/>
          </p:cNvSpPr>
          <p:nvPr userDrawn="1"/>
        </p:nvSpPr>
        <p:spPr>
          <a:xfrm>
            <a:off x="8836800" y="6544751"/>
            <a:ext cx="360040" cy="365125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2000" b="1" i="0" kern="1200">
                <a:ln w="6350">
                  <a:noFill/>
                </a:ln>
                <a:solidFill>
                  <a:srgbClr val="002060"/>
                </a:solidFill>
                <a:latin typeface="+mj-lt"/>
                <a:ea typeface="MD개성체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22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4050371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162715"/>
            <a:ext cx="7772400" cy="1362075"/>
          </a:xfrm>
        </p:spPr>
        <p:txBody>
          <a:bodyPr anchor="ctr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93505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529" y="2577453"/>
            <a:ext cx="7798184" cy="18898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242" y="157688"/>
            <a:ext cx="1233759" cy="74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8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8674-CF9A-4E71-82CA-180619F7CD10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97F9-09BE-469D-9B6D-019CCB8932C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486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657E-6697-4D9E-86A5-2B8C4FD6D476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97F9-09BE-469D-9B6D-019CCB8932C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637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5D01-1F89-4EFD-BCBF-34F866BBCC50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97F9-09BE-469D-9B6D-019CCB8932C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957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D66A-6326-4973-B21B-86AE53D43B1A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27"/>
          <p:cNvSpPr>
            <a:spLocks noGrp="1"/>
          </p:cNvSpPr>
          <p:nvPr>
            <p:ph type="body" sz="quarter" idx="13"/>
          </p:nvPr>
        </p:nvSpPr>
        <p:spPr>
          <a:xfrm>
            <a:off x="827584" y="3134581"/>
            <a:ext cx="8136904" cy="588838"/>
          </a:xfrm>
          <a:ln>
            <a:noFill/>
          </a:ln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ko-KR" altLang="en-US" sz="2800" b="1" kern="1200" cap="none" spc="0" dirty="0" smtClean="0">
                <a:ln w="10541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맑은 고딕" pitchFamily="50" charset="-127"/>
                <a:cs typeface="+mn-cs"/>
              </a:defRPr>
            </a:lvl1pPr>
            <a:lvl2pPr marL="0" algn="l" defTabSz="914400" rtl="0" eaLnBrk="1" latinLnBrk="0" hangingPunct="1">
              <a:defRPr lang="ko-KR" altLang="en-US" sz="3200" b="1" kern="120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2pPr>
            <a:lvl3pPr marL="0" algn="l" defTabSz="914400" rtl="0" eaLnBrk="1" latinLnBrk="0" hangingPunct="1">
              <a:defRPr lang="ko-KR" altLang="en-US" sz="3200" b="1" kern="120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3pPr>
            <a:lvl4pPr marL="0" algn="l" defTabSz="914400" rtl="0" eaLnBrk="1" latinLnBrk="0" hangingPunct="1">
              <a:defRPr lang="ko-KR" altLang="en-US" sz="3200" b="1" kern="120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4pPr>
            <a:lvl5pPr marL="0" algn="l" defTabSz="914400" rtl="0" eaLnBrk="1" latinLnBrk="0" hangingPunct="1">
              <a:defRPr lang="ko-KR" altLang="en-US" sz="3200" b="1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467544" y="2996952"/>
            <a:ext cx="360040" cy="864096"/>
            <a:chOff x="467544" y="1853141"/>
            <a:chExt cx="360040" cy="1620000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467544" y="1853141"/>
              <a:ext cx="108000" cy="162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r">
                <a:lnSpc>
                  <a:spcPct val="200000"/>
                </a:lnSpc>
              </a:pP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593564" y="1853141"/>
              <a:ext cx="108000" cy="162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r">
                <a:lnSpc>
                  <a:spcPct val="200000"/>
                </a:lnSpc>
              </a:pP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" name="직사각형 7"/>
            <p:cNvSpPr/>
            <p:nvPr userDrawn="1"/>
          </p:nvSpPr>
          <p:spPr>
            <a:xfrm>
              <a:off x="719584" y="1853141"/>
              <a:ext cx="108000" cy="162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r">
                <a:lnSpc>
                  <a:spcPct val="200000"/>
                </a:lnSpc>
              </a:pP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9706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EB6F-DEE4-4B4C-A487-6B4F8F8C9194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97F9-09BE-469D-9B6D-019CCB8932C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243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E894-DB4C-467B-9ADE-57D46F9CCAD3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97F9-09BE-469D-9B6D-019CCB8932C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786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05AF9-A1B1-4FE7-8148-44233D2FF467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697F9-09BE-469D-9B6D-019CCB8932C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30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6500.png"/><Relationship Id="rId10" Type="http://schemas.openxmlformats.org/officeDocument/2006/relationships/image" Target="../media/image31.png"/><Relationship Id="rId4" Type="http://schemas.openxmlformats.org/officeDocument/2006/relationships/image" Target="../media/image6400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4.png"/><Relationship Id="rId7" Type="http://schemas.openxmlformats.org/officeDocument/2006/relationships/image" Target="../media/image16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0.png"/><Relationship Id="rId10" Type="http://schemas.openxmlformats.org/officeDocument/2006/relationships/image" Target="../media/image1670.png"/><Relationship Id="rId4" Type="http://schemas.openxmlformats.org/officeDocument/2006/relationships/image" Target="../media/image35.pn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0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0.png"/><Relationship Id="rId4" Type="http://schemas.openxmlformats.org/officeDocument/2006/relationships/image" Target="../media/image7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10.png"/><Relationship Id="rId13" Type="http://schemas.openxmlformats.org/officeDocument/2006/relationships/image" Target="../media/image9310.png"/><Relationship Id="rId3" Type="http://schemas.openxmlformats.org/officeDocument/2006/relationships/image" Target="../media/image210.png"/><Relationship Id="rId7" Type="http://schemas.openxmlformats.org/officeDocument/2006/relationships/image" Target="../media/image8710.png"/><Relationship Id="rId12" Type="http://schemas.openxmlformats.org/officeDocument/2006/relationships/image" Target="../media/image92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10.png"/><Relationship Id="rId11" Type="http://schemas.openxmlformats.org/officeDocument/2006/relationships/image" Target="../media/image9110.png"/><Relationship Id="rId5" Type="http://schemas.openxmlformats.org/officeDocument/2006/relationships/image" Target="../media/image8510.png"/><Relationship Id="rId10" Type="http://schemas.openxmlformats.org/officeDocument/2006/relationships/image" Target="../media/image902.png"/><Relationship Id="rId4" Type="http://schemas.openxmlformats.org/officeDocument/2006/relationships/image" Target="../media/image8410.png"/><Relationship Id="rId9" Type="http://schemas.openxmlformats.org/officeDocument/2006/relationships/image" Target="../media/image89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0.png"/><Relationship Id="rId5" Type="http://schemas.openxmlformats.org/officeDocument/2006/relationships/image" Target="../media/image1220.png"/><Relationship Id="rId4" Type="http://schemas.openxmlformats.org/officeDocument/2006/relationships/image" Target="../media/image12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0.png"/><Relationship Id="rId5" Type="http://schemas.openxmlformats.org/officeDocument/2006/relationships/image" Target="../media/image1250.png"/><Relationship Id="rId4" Type="http://schemas.openxmlformats.org/officeDocument/2006/relationships/image" Target="../media/image12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png"/><Relationship Id="rId13" Type="http://schemas.openxmlformats.org/officeDocument/2006/relationships/image" Target="../media/image890.png"/><Relationship Id="rId18" Type="http://schemas.openxmlformats.org/officeDocument/2006/relationships/image" Target="../media/image940.png"/><Relationship Id="rId3" Type="http://schemas.openxmlformats.org/officeDocument/2006/relationships/image" Target="../media/image790.png"/><Relationship Id="rId7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93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20.png"/><Relationship Id="rId20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0.png"/><Relationship Id="rId11" Type="http://schemas.openxmlformats.org/officeDocument/2006/relationships/image" Target="../media/image870.png"/><Relationship Id="rId5" Type="http://schemas.openxmlformats.org/officeDocument/2006/relationships/image" Target="../media/image810.png"/><Relationship Id="rId15" Type="http://schemas.openxmlformats.org/officeDocument/2006/relationships/image" Target="../media/image910.png"/><Relationship Id="rId10" Type="http://schemas.openxmlformats.org/officeDocument/2006/relationships/image" Target="../media/image860.png"/><Relationship Id="rId19" Type="http://schemas.openxmlformats.org/officeDocument/2006/relationships/image" Target="../media/image950.png"/><Relationship Id="rId4" Type="http://schemas.openxmlformats.org/officeDocument/2006/relationships/image" Target="../media/image800.png"/><Relationship Id="rId9" Type="http://schemas.openxmlformats.org/officeDocument/2006/relationships/image" Target="../media/image850.png"/><Relationship Id="rId14" Type="http://schemas.openxmlformats.org/officeDocument/2006/relationships/image" Target="../media/image9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0.png"/><Relationship Id="rId4" Type="http://schemas.openxmlformats.org/officeDocument/2006/relationships/image" Target="../media/image1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0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97F9-09BE-469D-9B6D-019CCB8932CB}" type="slidenum">
              <a:rPr lang="ko-KR" altLang="en-US" smtClean="0"/>
              <a:pPr/>
              <a:t>9</a:t>
            </a:fld>
            <a:r>
              <a:rPr lang="en-US" altLang="ko-KR" smtClean="0"/>
              <a:t>/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67544" y="88166"/>
            <a:ext cx="7992888" cy="58883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Appendix VI.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775245"/>
            <a:ext cx="8229600" cy="5894115"/>
          </a:xfrm>
        </p:spPr>
        <p:txBody>
          <a:bodyPr>
            <a:normAutofit/>
          </a:bodyPr>
          <a:lstStyle/>
          <a:p>
            <a:r>
              <a:rPr lang="en-US" altLang="ko-KR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NPP safety software language – FBD/LD program</a:t>
            </a:r>
          </a:p>
          <a:p>
            <a:pPr lvl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FBD is a graphical language used for PLC design that describes the function between input and output variables expressed with a set of elementary blocks.</a:t>
            </a:r>
          </a:p>
          <a:p>
            <a:pPr lvl="2"/>
            <a:r>
              <a:rPr lang="en-US" altLang="ko-KR" sz="1400" dirty="0"/>
              <a:t>Definition of Function Block (</a:t>
            </a:r>
            <a:r>
              <a:rPr lang="en-US" altLang="ko-KR" sz="1400" i="1" dirty="0"/>
              <a:t>FB</a:t>
            </a:r>
            <a:r>
              <a:rPr lang="en-US" altLang="ko-KR" sz="1400" dirty="0" smtClean="0"/>
              <a:t>)</a:t>
            </a:r>
          </a:p>
          <a:p>
            <a:pPr lvl="2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ko-KR" sz="1400" dirty="0" smtClean="0"/>
              <a:t>Definition of Component FBD (</a:t>
            </a:r>
            <a:r>
              <a:rPr lang="en-US" altLang="ko-KR" sz="1400" i="1" dirty="0" err="1" smtClean="0"/>
              <a:t>Comp_FBD</a:t>
            </a:r>
            <a:r>
              <a:rPr lang="en-US" altLang="ko-KR" sz="1400" dirty="0" smtClean="0"/>
              <a:t>)</a:t>
            </a:r>
          </a:p>
          <a:p>
            <a:pPr lvl="2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sz="1400" dirty="0" smtClean="0"/>
          </a:p>
          <a:p>
            <a:pPr lvl="2"/>
            <a:r>
              <a:rPr lang="en-US" altLang="ko-KR" sz="1400" dirty="0"/>
              <a:t>Definition of </a:t>
            </a:r>
            <a:r>
              <a:rPr lang="en-US" altLang="ko-KR" sz="1400" dirty="0" smtClean="0"/>
              <a:t>System FBD (</a:t>
            </a:r>
            <a:r>
              <a:rPr lang="en-US" altLang="ko-KR" sz="1400" i="1" dirty="0" err="1" smtClean="0"/>
              <a:t>Sys_FBD</a:t>
            </a:r>
            <a:r>
              <a:rPr lang="en-US" altLang="ko-KR" sz="1400" dirty="0"/>
              <a:t>)</a:t>
            </a:r>
          </a:p>
          <a:p>
            <a:pPr lvl="2"/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531775" y="1987015"/>
                <a:ext cx="4572000" cy="101566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28600" indent="-228600">
                  <a:lnSpc>
                    <a:spcPts val="1000"/>
                  </a:lnSpc>
                  <a:spcBef>
                    <a:spcPct val="20000"/>
                  </a:spcBef>
                  <a:buClr>
                    <a:srgbClr val="4BACC6">
                      <a:lumMod val="75000"/>
                    </a:srgbClr>
                  </a:buClr>
                  <a:buSzPct val="80000"/>
                  <a:buFont typeface="Arial" pitchFamily="34" charset="0"/>
                  <a:buChar char="–"/>
                </a:pPr>
                <a:r>
                  <a:rPr lang="en-US" altLang="ko-KR" sz="1000" dirty="0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FB = &lt;Name, IP, OP, BD&gt;</a:t>
                </a:r>
              </a:p>
              <a:p>
                <a:pPr marL="685800" lvl="1" indent="-228600">
                  <a:lnSpc>
                    <a:spcPts val="1000"/>
                  </a:lnSpc>
                  <a:spcBef>
                    <a:spcPct val="20000"/>
                  </a:spcBef>
                  <a:buClr>
                    <a:srgbClr val="4BACC6">
                      <a:lumMod val="75000"/>
                    </a:srgbClr>
                  </a:buClr>
                  <a:buSzPct val="80000"/>
                  <a:buFont typeface="Arial" pitchFamily="34" charset="0"/>
                  <a:buChar char="–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𝐹𝐵</m:t>
                        </m:r>
                      </m:sub>
                    </m:sSub>
                    <m:r>
                      <a:rPr lang="en-US" altLang="ko-K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𝐹𝐵</m:t>
                        </m:r>
                      </m:sub>
                    </m:sSub>
                    <m:r>
                      <a:rPr lang="en-US" altLang="ko-K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𝐹𝐵</m:t>
                        </m:r>
                      </m:sub>
                    </m:sSub>
                  </m:oMath>
                </a14:m>
                <a:endParaRPr lang="en-US" altLang="ko-KR" sz="1000" dirty="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  <a:p>
                <a:pPr marL="685800" lvl="1" indent="-228600">
                  <a:lnSpc>
                    <a:spcPts val="1000"/>
                  </a:lnSpc>
                  <a:spcBef>
                    <a:spcPct val="20000"/>
                  </a:spcBef>
                  <a:buFont typeface="Arial" pitchFamily="34" charset="0"/>
                  <a:buChar char="»"/>
                </a:pPr>
                <a:r>
                  <a:rPr lang="en-US" altLang="ko-KR" sz="10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Name : a name of function block,</a:t>
                </a:r>
              </a:p>
              <a:p>
                <a:pPr marL="685800" lvl="1" indent="-228600">
                  <a:lnSpc>
                    <a:spcPts val="1000"/>
                  </a:lnSpc>
                  <a:spcBef>
                    <a:spcPct val="20000"/>
                  </a:spcBef>
                  <a:buFont typeface="Arial" pitchFamily="34" charset="0"/>
                  <a:buChar char="»"/>
                </a:pPr>
                <a:r>
                  <a:rPr lang="en-US" altLang="ko-KR" sz="1000" dirty="0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IP</a:t>
                </a:r>
                <a:r>
                  <a:rPr lang="en-US" altLang="ko-KR" sz="10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: a set of input ports,</a:t>
                </a:r>
                <a:r>
                  <a:rPr lang="en-US" altLang="ko-KR" sz="1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ko-K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∗…∗</m:t>
                    </m:r>
                    <m:sSub>
                      <m:sSubPr>
                        <m:ctrlPr>
                          <a:rPr lang="en-US" altLang="ko-KR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1000" dirty="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  <a:p>
                <a:pPr marL="685800" lvl="1" indent="-228600">
                  <a:lnSpc>
                    <a:spcPts val="1000"/>
                  </a:lnSpc>
                  <a:spcBef>
                    <a:spcPct val="20000"/>
                  </a:spcBef>
                  <a:buFont typeface="Arial" pitchFamily="34" charset="0"/>
                  <a:buChar char="»"/>
                </a:pPr>
                <a:r>
                  <a:rPr lang="en-US" altLang="ko-KR" sz="10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OP: a set of output </a:t>
                </a:r>
                <a:r>
                  <a:rPr lang="en-US" altLang="ko-KR" sz="1000" dirty="0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ports,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𝐹𝐵</m:t>
                        </m:r>
                      </m:sub>
                    </m:sSub>
                    <m:r>
                      <a:rPr lang="en-US" altLang="ko-KR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altLang="ko-KR" sz="1000" dirty="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  <a:p>
                <a:pPr marL="685800" lvl="1" indent="-228600">
                  <a:lnSpc>
                    <a:spcPts val="1000"/>
                  </a:lnSpc>
                  <a:spcBef>
                    <a:spcPct val="20000"/>
                  </a:spcBef>
                  <a:buFont typeface="Arial" pitchFamily="34" charset="0"/>
                  <a:buChar char="»"/>
                </a:pPr>
                <a:r>
                  <a:rPr lang="en-US" altLang="ko-KR" sz="10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BD: behavioral description of function block.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75" y="1987015"/>
                <a:ext cx="4572000" cy="1015663"/>
              </a:xfrm>
              <a:prstGeom prst="rect">
                <a:avLst/>
              </a:prstGeom>
              <a:blipFill>
                <a:blip r:embed="rId3"/>
                <a:stretch>
                  <a:fillRect t="-1796" b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531775" y="3577974"/>
                <a:ext cx="5063487" cy="1186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-228600">
                  <a:lnSpc>
                    <a:spcPts val="1000"/>
                  </a:lnSpc>
                  <a:spcBef>
                    <a:spcPct val="20000"/>
                  </a:spcBef>
                  <a:buClr>
                    <a:srgbClr val="4BACC6">
                      <a:lumMod val="75000"/>
                    </a:srgbClr>
                  </a:buClr>
                  <a:buSzPct val="80000"/>
                  <a:buFont typeface="Arial" pitchFamily="34" charset="0"/>
                  <a:buChar char="–"/>
                </a:pPr>
                <a:r>
                  <a:rPr lang="en-US" altLang="ko-KR" sz="1000" dirty="0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Component_FBD </a:t>
                </a:r>
                <a:r>
                  <a:rPr lang="en-US" altLang="ko-KR" sz="10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= </a:t>
                </a:r>
                <a:r>
                  <a:rPr lang="en-US" altLang="ko-KR" sz="1000" dirty="0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&lt;FBs, T, I, O&gt;,</a:t>
                </a:r>
                <a:endParaRPr lang="en-US" altLang="ko-KR" sz="1000" b="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685800" lvl="1" indent="-228600">
                  <a:lnSpc>
                    <a:spcPts val="1000"/>
                  </a:lnSpc>
                  <a:spcBef>
                    <a:spcPct val="20000"/>
                  </a:spcBef>
                  <a:buClr>
                    <a:srgbClr val="4BACC6">
                      <a:lumMod val="75000"/>
                    </a:srgbClr>
                  </a:buClr>
                  <a:buSzPct val="80000"/>
                  <a:buFont typeface="Arial" pitchFamily="34" charset="0"/>
                  <a:buChar char="–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𝐶𝑜𝑚𝑝</m:t>
                        </m:r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𝐹𝐵𝐷</m:t>
                        </m:r>
                      </m:sub>
                    </m:sSub>
                    <m:r>
                      <a:rPr lang="en-US" altLang="ko-KR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𝐶𝑜𝑚𝑝</m:t>
                        </m:r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𝐹𝐵𝐷</m:t>
                        </m:r>
                      </m:sub>
                    </m:sSub>
                    <m:r>
                      <a:rPr lang="en-US" altLang="ko-KR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𝐶𝑜𝑚𝑝</m:t>
                        </m:r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𝐹𝐵𝐷</m:t>
                        </m:r>
                      </m:sub>
                    </m:sSub>
                  </m:oMath>
                </a14:m>
                <a:endParaRPr lang="en-US" altLang="ko-KR" sz="1000" dirty="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  <a:p>
                <a:pPr marL="685800" lvl="1" indent="-228600">
                  <a:lnSpc>
                    <a:spcPts val="1000"/>
                  </a:lnSpc>
                  <a:spcBef>
                    <a:spcPct val="20000"/>
                  </a:spcBef>
                  <a:buFont typeface="Arial" pitchFamily="34" charset="0"/>
                  <a:buChar char="»"/>
                </a:pPr>
                <a:r>
                  <a:rPr lang="en-US" altLang="ko-KR" sz="1000" dirty="0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FBs : a set of FBs,</a:t>
                </a:r>
              </a:p>
              <a:p>
                <a:pPr marL="685800" lvl="1" indent="-228600">
                  <a:lnSpc>
                    <a:spcPts val="1000"/>
                  </a:lnSpc>
                  <a:spcBef>
                    <a:spcPct val="20000"/>
                  </a:spcBef>
                  <a:buFont typeface="Arial" pitchFamily="34" charset="0"/>
                  <a:buChar char="»"/>
                </a:pPr>
                <a:r>
                  <a:rPr lang="en-US" altLang="ko-KR" sz="1000" dirty="0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T: A set of transition (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000" dirty="0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) btw FBs</a:t>
                </a:r>
              </a:p>
              <a:p>
                <a:pPr lvl="1">
                  <a:lnSpc>
                    <a:spcPts val="1000"/>
                  </a:lnSpc>
                  <a:spcBef>
                    <a:spcPct val="20000"/>
                  </a:spcBef>
                </a:pPr>
                <a:r>
                  <a:rPr lang="en-US" altLang="ko-KR" sz="10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altLang="ko-KR" sz="1000" dirty="0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∀(</a:t>
                </a:r>
                <a14:m>
                  <m:oMath xmlns:m="http://schemas.openxmlformats.org/officeDocument/2006/math">
                    <m:r>
                      <a:rPr lang="en-US" altLang="ko-K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0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 altLang="ko-KR" sz="1000" dirty="0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∈ T</a:t>
                </a:r>
                <a:endParaRPr lang="en-US" altLang="ko-KR" sz="1000" dirty="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  <a:p>
                <a:pPr marL="685800" lvl="1" indent="-228600">
                  <a:lnSpc>
                    <a:spcPts val="1000"/>
                  </a:lnSpc>
                  <a:spcBef>
                    <a:spcPct val="20000"/>
                  </a:spcBef>
                  <a:buFont typeface="Arial" pitchFamily="34" charset="0"/>
                  <a:buChar char="»"/>
                </a:pPr>
                <a:r>
                  <a:rPr lang="en-US" altLang="ko-KR" sz="1000" dirty="0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I: </a:t>
                </a:r>
                <a:r>
                  <a:rPr lang="en-US" altLang="ko-KR" sz="10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a set of </a:t>
                </a:r>
                <a:r>
                  <a:rPr lang="en-US" altLang="ko-KR" sz="1000" dirty="0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FB.IP not included in 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𝐶𝑜𝑚𝑝</m:t>
                        </m:r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𝐹𝐵𝐷</m:t>
                        </m:r>
                      </m:sub>
                    </m:sSub>
                    <m:r>
                      <a:rPr lang="en-US" altLang="ko-KR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∗…∗</m:t>
                    </m:r>
                    <m:sSub>
                      <m:sSubPr>
                        <m:ctrlP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sz="1000" dirty="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  <a:p>
                <a:pPr marL="685800" lvl="1" indent="-228600">
                  <a:lnSpc>
                    <a:spcPts val="1000"/>
                  </a:lnSpc>
                  <a:spcBef>
                    <a:spcPct val="20000"/>
                  </a:spcBef>
                  <a:buFont typeface="Arial" pitchFamily="34" charset="0"/>
                  <a:buChar char="»"/>
                </a:pPr>
                <a:r>
                  <a:rPr lang="en-US" altLang="ko-KR" sz="1000" dirty="0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O: </a:t>
                </a:r>
                <a:r>
                  <a:rPr lang="en-US" altLang="ko-KR" sz="10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a set of </a:t>
                </a:r>
                <a:r>
                  <a:rPr lang="en-US" altLang="ko-KR" sz="1000" dirty="0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FB.OP not included in T,</a:t>
                </a:r>
                <a:r>
                  <a:rPr lang="en-US" altLang="ko-KR" sz="10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𝐶𝑜𝑚𝑝</m:t>
                        </m:r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𝐹𝐵𝐷</m:t>
                        </m:r>
                      </m:sub>
                    </m:sSub>
                    <m:r>
                      <a:rPr lang="en-US" altLang="ko-K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∗…∗</m:t>
                    </m:r>
                    <m:sSub>
                      <m:sSubPr>
                        <m:ctrlP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sz="1000" dirty="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75" y="3577974"/>
                <a:ext cx="5063487" cy="1186800"/>
              </a:xfrm>
              <a:prstGeom prst="rect">
                <a:avLst/>
              </a:prstGeom>
              <a:blipFill>
                <a:blip r:embed="rId4"/>
                <a:stretch>
                  <a:fillRect t="-1538" b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531774" y="5445793"/>
                <a:ext cx="5063488" cy="115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-228600">
                  <a:lnSpc>
                    <a:spcPts val="1000"/>
                  </a:lnSpc>
                  <a:spcBef>
                    <a:spcPct val="20000"/>
                  </a:spcBef>
                  <a:buClr>
                    <a:srgbClr val="4BACC6">
                      <a:lumMod val="75000"/>
                    </a:srgbClr>
                  </a:buClr>
                  <a:buSzPct val="80000"/>
                  <a:buFont typeface="Arial" pitchFamily="34" charset="0"/>
                  <a:buChar char="–"/>
                </a:pPr>
                <a:r>
                  <a:rPr lang="en-US" altLang="ko-KR" sz="1000" dirty="0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System_FBD </a:t>
                </a:r>
                <a:r>
                  <a:rPr lang="en-US" altLang="ko-KR" sz="10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= </a:t>
                </a:r>
                <a:r>
                  <a:rPr lang="en-US" altLang="ko-KR" sz="1000" dirty="0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&lt;FBDs, T, I, O&gt;,</a:t>
                </a:r>
              </a:p>
              <a:p>
                <a:pPr marL="685800" lvl="1" indent="-228600">
                  <a:lnSpc>
                    <a:spcPts val="1000"/>
                  </a:lnSpc>
                  <a:spcBef>
                    <a:spcPct val="20000"/>
                  </a:spcBef>
                  <a:buClr>
                    <a:srgbClr val="4BACC6">
                      <a:lumMod val="75000"/>
                    </a:srgbClr>
                  </a:buClr>
                  <a:buSzPct val="80000"/>
                  <a:buFont typeface="Arial" pitchFamily="34" charset="0"/>
                  <a:buChar char="–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𝑆𝑦𝑠</m:t>
                        </m:r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𝐹𝐵𝐷</m:t>
                        </m:r>
                      </m:sub>
                    </m:sSub>
                    <m:r>
                      <a:rPr lang="en-US" altLang="ko-KR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𝑆𝑦𝑠</m:t>
                        </m:r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𝐹𝐵𝐷</m:t>
                        </m:r>
                      </m:sub>
                    </m:sSub>
                    <m:r>
                      <a:rPr lang="en-US" altLang="ko-KR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𝑆𝑦𝑠</m:t>
                        </m:r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𝐹𝐵𝐷</m:t>
                        </m:r>
                      </m:sub>
                    </m:sSub>
                  </m:oMath>
                </a14:m>
                <a:endParaRPr lang="en-US" altLang="ko-KR" sz="1000" dirty="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  <a:p>
                <a:pPr marL="685800" lvl="1" indent="-228600">
                  <a:lnSpc>
                    <a:spcPts val="1000"/>
                  </a:lnSpc>
                  <a:spcBef>
                    <a:spcPct val="20000"/>
                  </a:spcBef>
                  <a:buFont typeface="Arial" pitchFamily="34" charset="0"/>
                  <a:buChar char="»"/>
                </a:pPr>
                <a:r>
                  <a:rPr lang="en-US" altLang="ko-KR" sz="1000" dirty="0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FBDs </a:t>
                </a:r>
                <a:r>
                  <a:rPr lang="en-US" altLang="ko-KR" sz="10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: a </a:t>
                </a:r>
                <a:r>
                  <a:rPr lang="en-US" altLang="ko-KR" sz="1000" dirty="0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set of </a:t>
                </a:r>
                <a:r>
                  <a:rPr lang="en-US" altLang="ko-KR" sz="1000" i="1" dirty="0" err="1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Component_FBD</a:t>
                </a:r>
                <a:r>
                  <a:rPr lang="en-US" altLang="ko-KR" sz="1000" dirty="0" err="1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s</a:t>
                </a:r>
                <a:r>
                  <a:rPr lang="en-US" altLang="ko-KR" sz="1000" dirty="0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,</a:t>
                </a:r>
                <a:endParaRPr lang="en-US" altLang="ko-KR" sz="1000" dirty="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  <a:p>
                <a:pPr marL="685800" lvl="1" indent="-228600">
                  <a:lnSpc>
                    <a:spcPts val="1000"/>
                  </a:lnSpc>
                  <a:spcBef>
                    <a:spcPct val="20000"/>
                  </a:spcBef>
                  <a:buFont typeface="Arial" pitchFamily="34" charset="0"/>
                  <a:buChar char="»"/>
                </a:pPr>
                <a:r>
                  <a:rPr lang="en-US" altLang="ko-KR" sz="1000" dirty="0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T: a set of transition (</a:t>
                </a:r>
                <a:r>
                  <a:rPr lang="en-US" altLang="ko-KR" sz="1000" dirty="0" err="1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FBD</a:t>
                </a:r>
                <a:r>
                  <a:rPr lang="en-US" altLang="ko-KR" sz="1000" baseline="-25000" dirty="0" err="1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000" dirty="0" err="1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.O</a:t>
                </a:r>
                <a:r>
                  <a:rPr lang="en-US" altLang="ko-KR" sz="1000" baseline="-25000" dirty="0" err="1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m</a:t>
                </a:r>
                <a:r>
                  <a:rPr lang="en-US" altLang="ko-KR" sz="1000" dirty="0" err="1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,FBD</a:t>
                </a:r>
                <a:r>
                  <a:rPr lang="en-US" altLang="ko-KR" sz="1000" baseline="-25000" dirty="0" err="1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j</a:t>
                </a:r>
                <a:r>
                  <a:rPr lang="en-US" altLang="ko-KR" sz="1000" dirty="0" err="1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.I</a:t>
                </a:r>
                <a:r>
                  <a:rPr lang="en-US" altLang="ko-KR" sz="1000" baseline="-25000" dirty="0" err="1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altLang="ko-KR" sz="1000" dirty="0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) btw </a:t>
                </a:r>
                <a:r>
                  <a:rPr lang="en-US" altLang="ko-KR" sz="1000" i="1" dirty="0" err="1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Component_FBD</a:t>
                </a:r>
                <a:r>
                  <a:rPr lang="en-US" altLang="ko-KR" sz="1000" dirty="0" err="1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s</a:t>
                </a:r>
                <a:r>
                  <a:rPr lang="en-US" altLang="ko-KR" sz="10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,</a:t>
                </a:r>
                <a:br>
                  <a:rPr lang="en-US" altLang="ko-KR" sz="10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</a:br>
                <a:r>
                  <a:rPr lang="en-US" altLang="ko-KR" sz="10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∀(</a:t>
                </a:r>
                <a14:m>
                  <m:oMath xmlns:m="http://schemas.openxmlformats.org/officeDocument/2006/math">
                    <m:r>
                      <a:rPr lang="en-US" altLang="ko-K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000" dirty="0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 altLang="ko-KR" sz="10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∈ T</a:t>
                </a:r>
              </a:p>
              <a:p>
                <a:pPr marL="685800" lvl="1" indent="-228600">
                  <a:lnSpc>
                    <a:spcPts val="1000"/>
                  </a:lnSpc>
                  <a:spcBef>
                    <a:spcPct val="20000"/>
                  </a:spcBef>
                  <a:buFont typeface="Arial" pitchFamily="34" charset="0"/>
                  <a:buChar char="»"/>
                </a:pPr>
                <a:r>
                  <a:rPr lang="en-US" altLang="ko-KR" sz="1000" dirty="0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I: </a:t>
                </a:r>
                <a:r>
                  <a:rPr lang="en-US" altLang="ko-KR" sz="10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a set of </a:t>
                </a:r>
                <a:r>
                  <a:rPr lang="en-US" altLang="ko-KR" sz="1000" dirty="0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FBD.I not included in 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𝑆𝑦𝑠</m:t>
                        </m:r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𝐹𝐵𝐷</m:t>
                        </m:r>
                      </m:sub>
                    </m:sSub>
                    <m:r>
                      <a:rPr lang="en-US" altLang="ko-KR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∗…∗</m:t>
                    </m:r>
                    <m:sSub>
                      <m:sSubPr>
                        <m:ctrlP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sz="1000" dirty="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  <a:p>
                <a:pPr marL="685800" lvl="1" indent="-228600">
                  <a:lnSpc>
                    <a:spcPts val="1000"/>
                  </a:lnSpc>
                  <a:spcBef>
                    <a:spcPct val="20000"/>
                  </a:spcBef>
                  <a:buFont typeface="Arial" pitchFamily="34" charset="0"/>
                  <a:buChar char="»"/>
                </a:pPr>
                <a:r>
                  <a:rPr lang="en-US" altLang="ko-KR" sz="1000" dirty="0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O: </a:t>
                </a:r>
                <a:r>
                  <a:rPr lang="en-US" altLang="ko-KR" sz="10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a set of </a:t>
                </a:r>
                <a:r>
                  <a:rPr lang="en-US" altLang="ko-KR" sz="1000" dirty="0" smtClean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FBD.O </a:t>
                </a:r>
                <a:r>
                  <a:rPr lang="en-US" altLang="ko-KR" sz="10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not included in 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𝑆𝑦𝑠</m:t>
                        </m:r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𝐹𝐵𝐷</m:t>
                        </m:r>
                      </m:sub>
                    </m:sSub>
                    <m:r>
                      <a:rPr lang="en-US" altLang="ko-K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∗…∗</m:t>
                    </m:r>
                    <m:sSub>
                      <m:sSubPr>
                        <m:ctrlP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1000" dirty="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74" y="5445793"/>
                <a:ext cx="5063488" cy="1151213"/>
              </a:xfrm>
              <a:prstGeom prst="rect">
                <a:avLst/>
              </a:prstGeom>
              <a:blipFill>
                <a:blip r:embed="rId5"/>
                <a:stretch>
                  <a:fillRect t="-1587"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6505857" y="1806333"/>
            <a:ext cx="2394758" cy="1377025"/>
            <a:chOff x="5830994" y="1530107"/>
            <a:chExt cx="2917470" cy="189389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49153" y="2163925"/>
              <a:ext cx="1544784" cy="126008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03112" y="1530107"/>
              <a:ext cx="1667578" cy="1032642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830994" y="1530107"/>
              <a:ext cx="2917470" cy="18938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r">
                <a:lnSpc>
                  <a:spcPct val="200000"/>
                </a:lnSpc>
              </a:pP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7383" y="3679668"/>
            <a:ext cx="1508006" cy="104858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8" name="Rectangle 27"/>
          <p:cNvSpPr/>
          <p:nvPr/>
        </p:nvSpPr>
        <p:spPr>
          <a:xfrm>
            <a:off x="6505857" y="3384580"/>
            <a:ext cx="2394758" cy="14281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505857" y="5020312"/>
            <a:ext cx="2394758" cy="16360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565054" y="5159100"/>
            <a:ext cx="2255418" cy="1386196"/>
            <a:chOff x="6565054" y="5133839"/>
            <a:chExt cx="2450724" cy="1506232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65054" y="5133839"/>
              <a:ext cx="2111402" cy="1298659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51355" y="5249831"/>
              <a:ext cx="2114031" cy="129619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15314" y="5375319"/>
              <a:ext cx="2100464" cy="1264752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</p:grpSp>
      <p:sp>
        <p:nvSpPr>
          <p:cNvPr id="50" name="Rectangle 49"/>
          <p:cNvSpPr/>
          <p:nvPr/>
        </p:nvSpPr>
        <p:spPr>
          <a:xfrm>
            <a:off x="6948264" y="3835650"/>
            <a:ext cx="792088" cy="867207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4959" y="3460829"/>
            <a:ext cx="1419789" cy="508468"/>
          </a:xfrm>
          <a:prstGeom prst="rect">
            <a:avLst/>
          </a:prstGeom>
          <a:ln w="6350">
            <a:solidFill>
              <a:srgbClr val="FF0000"/>
            </a:solidFill>
          </a:ln>
        </p:spPr>
      </p:pic>
      <p:cxnSp>
        <p:nvCxnSpPr>
          <p:cNvPr id="52" name="Straight Arrow Connector 51"/>
          <p:cNvCxnSpPr/>
          <p:nvPr/>
        </p:nvCxnSpPr>
        <p:spPr>
          <a:xfrm flipV="1">
            <a:off x="7531995" y="3868278"/>
            <a:ext cx="162888" cy="20976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7609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775245"/>
            <a:ext cx="8229600" cy="5894115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Translation </a:t>
            </a: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from FBD into SMT format</a:t>
            </a:r>
          </a:p>
          <a:p>
            <a:pPr lvl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FBD-to-SMT translation rules are developed based on FBD formal definition.</a:t>
            </a:r>
          </a:p>
          <a:p>
            <a:pPr lvl="1"/>
            <a:r>
              <a:rPr lang="en-US" altLang="ko-KR" sz="1600" dirty="0" smtClean="0"/>
              <a:t>The translation starts with generating SMT formulas for all FBs, and continues for component FBD and system FBD.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23661" y="2575049"/>
            <a:ext cx="2132680" cy="753321"/>
            <a:chOff x="-3538744" y="-542341"/>
            <a:chExt cx="8221473" cy="290405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/>
            <a:srcRect b="72043"/>
            <a:stretch/>
          </p:blipFill>
          <p:spPr>
            <a:xfrm>
              <a:off x="-3538744" y="-542341"/>
              <a:ext cx="8220075" cy="1595077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3"/>
            <a:srcRect t="75725"/>
            <a:stretch/>
          </p:blipFill>
          <p:spPr>
            <a:xfrm>
              <a:off x="-3537346" y="976714"/>
              <a:ext cx="8220075" cy="1384995"/>
            </a:xfrm>
            <a:prstGeom prst="rect">
              <a:avLst/>
            </a:prstGeom>
          </p:spPr>
        </p:pic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97F9-09BE-469D-9B6D-019CCB8932CB}" type="slidenum">
              <a:rPr lang="ko-KR" altLang="en-US" smtClean="0"/>
              <a:pPr/>
              <a:t>10</a:t>
            </a:fld>
            <a:r>
              <a:rPr lang="en-US" altLang="ko-KR" smtClean="0"/>
              <a:t>/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67544" y="88166"/>
            <a:ext cx="7992888" cy="588838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Appendix VII.</a:t>
            </a:r>
            <a:endParaRPr lang="ko-KR" alt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428488" y="2132856"/>
            <a:ext cx="2627209" cy="40324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9875" y="2087010"/>
            <a:ext cx="1988011" cy="44677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Function Block</a:t>
            </a:r>
            <a:br>
              <a:rPr lang="en-US" sz="1100" u="sng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</a:t>
            </a:r>
            <a:r>
              <a:rPr lang="en-US" sz="7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FB </a:t>
            </a: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= &lt;</a:t>
            </a:r>
            <a:r>
              <a:rPr lang="en-US" sz="7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Name, IP, OP, BD</a:t>
            </a: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&gt;)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265145" y="2132856"/>
            <a:ext cx="2627209" cy="454557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101802" y="2132856"/>
            <a:ext cx="2627209" cy="453650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562806" y="2087011"/>
            <a:ext cx="1988011" cy="44677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Component FBDs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</a:t>
            </a:r>
            <a:r>
              <a:rPr lang="en-US" sz="7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Comp_FBD</a:t>
            </a:r>
            <a:r>
              <a:rPr lang="en-US" sz="7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= &lt;</a:t>
            </a:r>
            <a:r>
              <a:rPr lang="en-US" sz="7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FBs, </a:t>
            </a:r>
            <a:r>
              <a:rPr lang="en-US" sz="7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</a:t>
            </a:r>
            <a:r>
              <a:rPr lang="en-US" sz="7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comp</a:t>
            </a:r>
            <a:r>
              <a:rPr lang="en-US" sz="7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I, O</a:t>
            </a: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&gt;)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421400" y="2087010"/>
            <a:ext cx="1988011" cy="44677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System FBDs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</a:t>
            </a:r>
            <a:r>
              <a:rPr lang="en-US" sz="7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Sys_FBD</a:t>
            </a:r>
            <a:r>
              <a:rPr lang="en-US" sz="7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= &lt;</a:t>
            </a:r>
            <a:r>
              <a:rPr lang="en-US" sz="7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Comp_FBDs</a:t>
            </a:r>
            <a:r>
              <a:rPr lang="en-US" sz="7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7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</a:t>
            </a:r>
            <a:r>
              <a:rPr lang="en-US" sz="7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sys</a:t>
            </a:r>
            <a:r>
              <a:rPr lang="en-US" sz="7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I, O</a:t>
            </a: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&gt;)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015" y="2566681"/>
            <a:ext cx="1267729" cy="10303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827584" y="3800172"/>
                <a:ext cx="1918115" cy="779996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14:m>
                  <m:oMath xmlns:m="http://schemas.openxmlformats.org/officeDocument/2006/math"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sSub>
                      <m:sSubPr>
                        <m:ctrlP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𝐴𝐷𝐷</m:t>
                        </m:r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2_</m:t>
                        </m:r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𝐷𝐼𝑁𝑇</m:t>
                        </m:r>
                      </m:sub>
                    </m:sSub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=&lt;</m:t>
                    </m:r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𝑁𝑎𝑚𝑒</m:t>
                    </m:r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𝐼𝑃</m:t>
                    </m:r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𝑂𝑃</m:t>
                    </m:r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𝐵𝐷</m:t>
                    </m:r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r>
                  <a:rPr lang="en-US" sz="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Name = ADD2_DINT</a:t>
                </a:r>
              </a:p>
              <a:p>
                <a:r>
                  <a:rPr lang="en-US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IP = {EN, IN1, IN2}</a:t>
                </a:r>
              </a:p>
              <a:p>
                <a:r>
                  <a:rPr lang="en-US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OP = {ENO, OUT}</a:t>
                </a:r>
              </a:p>
              <a:p>
                <a:r>
                  <a:rPr lang="en-US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BD = IN1 + IN2</a:t>
                </a:r>
                <a:endPara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800172"/>
                <a:ext cx="1918115" cy="779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/>
          <p:cNvSpPr/>
          <p:nvPr/>
        </p:nvSpPr>
        <p:spPr>
          <a:xfrm>
            <a:off x="486355" y="4672052"/>
            <a:ext cx="2521082" cy="13492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def</a:t>
            </a: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800" dirty="0" smtClean="0">
                <a:solidFill>
                  <a:srgbClr val="FF66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ADD2_DINT</a:t>
            </a: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(EN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IN1, </a:t>
            </a: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IN2):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sz="800" dirty="0" smtClean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-- define BD of FB --</a:t>
            </a:r>
            <a:endParaRPr lang="en-US" sz="800" dirty="0" smtClean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BD = 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IN1 + </a:t>
            </a: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IN2</a:t>
            </a:r>
          </a:p>
          <a:p>
            <a:r>
              <a:rPr lang="en-US" sz="800" dirty="0" smtClean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# -- define ENO/outputs of FB --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ENO1 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 If(EN, </a:t>
            </a:r>
            <a:r>
              <a:rPr lang="en-US" sz="800" b="1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True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sz="800" b="1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False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OUT1 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 If(EN, </a:t>
            </a: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BD, 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OUT</a:t>
            </a: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sz="800" dirty="0" smtClean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-- return ENO/outputs </a:t>
            </a:r>
            <a:r>
              <a: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of </a:t>
            </a:r>
            <a:r>
              <a:rPr lang="en-US" sz="800" dirty="0" smtClean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FB --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sz="800" dirty="0" smtClean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return</a:t>
            </a: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ENO1, OUT1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6355" y="2492896"/>
            <a:ext cx="2521082" cy="12241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86355" y="3802016"/>
            <a:ext cx="2521082" cy="81297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3344201" y="3802016"/>
                <a:ext cx="2392469" cy="779996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14:m>
                  <m:oMath xmlns:m="http://schemas.openxmlformats.org/officeDocument/2006/math"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𝑅𝐸𝑆𝐸𝑇</m:t>
                    </m:r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𝐹𝐴𝐿𝐿𝐼𝑁𝐺</m:t>
                    </m:r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=&lt;</m:t>
                    </m:r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𝐹𝐵𝑠</m:t>
                    </m:r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𝑐𝑜𝑚𝑝</m:t>
                        </m:r>
                      </m:sub>
                    </m:sSub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r>
                  <a:rPr lang="en-US" sz="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FBs = {LE_REAL, MOVE_BOOL, …}</a:t>
                </a:r>
              </a:p>
              <a:p>
                <a:r>
                  <a:rPr lang="en-US" sz="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𝑐𝑜𝑚𝑝</m:t>
                        </m:r>
                      </m:sub>
                    </m:sSub>
                  </m:oMath>
                </a14:m>
                <a:r>
                  <a:rPr lang="en-US" sz="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</a:t>
                </a:r>
                <a:r>
                  <a:rPr lang="en-US" sz="8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MOVE_BOOL.in_EN</a:t>
                </a:r>
                <a:r>
                  <a:rPr lang="en-US" sz="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sz="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= LE_REAL.OUT</a:t>
                </a:r>
                <a14:m>
                  <m:oMath xmlns:m="http://schemas.openxmlformats.org/officeDocument/2006/math">
                    <m:r>
                      <a:rPr lang="en-US" sz="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sz="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US" sz="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(TRIP_LOGIC), …}</a:t>
                </a:r>
              </a:p>
              <a:p>
                <a:r>
                  <a:rPr lang="en-US" sz="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{EN, PV_OUT, TSP, HYS}</a:t>
                </a:r>
              </a:p>
              <a:p>
                <a:r>
                  <a:rPr lang="en-US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O = {ENO, TRIP_LOGIC, TSP}</a:t>
                </a: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201" y="3802016"/>
                <a:ext cx="2392469" cy="779996"/>
              </a:xfrm>
              <a:prstGeom prst="rect">
                <a:avLst/>
              </a:prstGeom>
              <a:blipFill>
                <a:blip r:embed="rId7"/>
                <a:stretch>
                  <a:fillRect b="-10156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2826" y="2561502"/>
            <a:ext cx="2540279" cy="1140209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3321854" y="4669320"/>
            <a:ext cx="2521082" cy="19280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def</a:t>
            </a: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800" dirty="0" smtClean="0">
                <a:solidFill>
                  <a:srgbClr val="FF66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RESET_FALLING</a:t>
            </a: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800" dirty="0" err="1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EN,PV_OUT,in_HYS</a:t>
            </a: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b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sz="800" dirty="0" err="1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in_PV_OUT</a:t>
            </a: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,…,ENO,…,</a:t>
            </a:r>
            <a:r>
              <a:rPr lang="en-US" sz="800" dirty="0" err="1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out_TRIP_LOGIC</a:t>
            </a: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sz="800" dirty="0" smtClean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-- temporary variables --</a:t>
            </a:r>
            <a:endParaRPr lang="en-US" sz="800" dirty="0" smtClean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temp1 = </a:t>
            </a:r>
            <a:r>
              <a:rPr lang="en-US" sz="800" b="1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False</a:t>
            </a:r>
            <a:endParaRPr lang="en-US" sz="800" dirty="0" smtClean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# -- function operation --</a:t>
            </a:r>
          </a:p>
          <a:p>
            <a:r>
              <a:rPr lang="en-US" sz="800" dirty="0" smtClean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LE_REAL0_OUT = LE_REAL(</a:t>
            </a:r>
            <a:r>
              <a:rPr lang="en-US" sz="800" b="1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True</a:t>
            </a: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sz="800" dirty="0" err="1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in_PV_OUT</a:t>
            </a: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               , </a:t>
            </a:r>
            <a:r>
              <a:rPr lang="en-US" sz="800" dirty="0" err="1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in_TSP</a:t>
            </a: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…)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temp1 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 And(LE_REAL0_OUT, </a:t>
            </a: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  Not(</a:t>
            </a:r>
            <a:r>
              <a:rPr lang="en-US" sz="800" dirty="0" err="1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in_TRIP_LOGIC</a:t>
            </a: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))</a:t>
            </a:r>
            <a:b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TRIP_LOGIC1 = MOVE_BOOL(temp1,</a:t>
            </a:r>
            <a:r>
              <a:rPr lang="en-US" sz="800" b="1" dirty="0" smtClean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True</a:t>
            </a: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…)</a:t>
            </a:r>
            <a:r>
              <a:rPr lang="en-US" sz="800" dirty="0" smtClean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sz="800" dirty="0" smtClean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sz="800" dirty="0" smtClean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# return ENO/outputs </a:t>
            </a:r>
            <a:r>
              <a: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of </a:t>
            </a:r>
            <a:r>
              <a:rPr lang="en-US" sz="800" dirty="0" smtClean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FB --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ENO1 = If(EN, </a:t>
            </a:r>
            <a:r>
              <a:rPr lang="en-US" sz="800" b="1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True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sz="800" b="1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False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TRIP_LOGIC5 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 If(EN, </a:t>
            </a: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TRIP_LOGIC4</a:t>
            </a:r>
            <a:b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     , </a:t>
            </a:r>
            <a:r>
              <a:rPr lang="en-US" sz="800" dirty="0" err="1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out_TRIP_LOGIC</a:t>
            </a: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     </a:t>
            </a:r>
            <a:b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sz="800" dirty="0" smtClean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return</a:t>
            </a: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ENO1, …, TRIP_LOGIC5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321854" y="2492896"/>
            <a:ext cx="2521082" cy="12225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321854" y="3799284"/>
            <a:ext cx="2521082" cy="81297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160766" y="5232489"/>
            <a:ext cx="2521082" cy="13492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#define FB</a:t>
            </a:r>
          </a:p>
          <a:p>
            <a:r>
              <a:rPr lang="en-US" sz="8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def</a:t>
            </a: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800" dirty="0" err="1" smtClean="0">
                <a:solidFill>
                  <a:srgbClr val="FF66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BP_k_Trip_LogicA</a:t>
            </a: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800" dirty="0" err="1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BP_k_Trip_LogicA_in</a:t>
            </a: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):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# define ENO and outputs of FB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…, _6_TRIP_LOGIC2, … 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 </a:t>
            </a: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RESET_FALLING(</a:t>
            </a:r>
            <a:b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…, _6_TRIP_LOGIC1, …)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…, TRIP_DECISION51_out_TRIP, 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… = </a:t>
            </a: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TRIP_DECISION(…, 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_</a:t>
            </a: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6_TRIP_LOGIC2, …)</a:t>
            </a:r>
            <a:b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…</a:t>
            </a:r>
          </a:p>
          <a:p>
            <a:r>
              <a:rPr lang="en-US" sz="800" dirty="0" smtClean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# return ENO </a:t>
            </a:r>
            <a:r>
              <a: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and outputs of FB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sz="800" dirty="0" smtClean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return</a:t>
            </a:r>
            <a:r>
              <a:rPr lang="en-US" sz="8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BP_k_Trip_LogicA_out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160766" y="2493784"/>
            <a:ext cx="2521082" cy="15832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160766" y="4173681"/>
            <a:ext cx="2521082" cy="97117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4414" y="3337440"/>
            <a:ext cx="2405969" cy="73569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808368" y="2970403"/>
            <a:ext cx="436040" cy="14115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193297" y="3932879"/>
            <a:ext cx="441534" cy="12037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9" name="Elbow Connector 18"/>
          <p:cNvCxnSpPr>
            <a:stCxn id="17" idx="2"/>
            <a:endCxn id="95" idx="0"/>
          </p:cNvCxnSpPr>
          <p:nvPr/>
        </p:nvCxnSpPr>
        <p:spPr>
          <a:xfrm rot="5400000">
            <a:off x="6809565" y="2716055"/>
            <a:ext cx="821323" cy="1612324"/>
          </a:xfrm>
          <a:prstGeom prst="bentConnector3">
            <a:avLst>
              <a:gd name="adj1" fmla="val 25775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6140342" y="4174521"/>
                <a:ext cx="2392469" cy="779996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14:m>
                  <m:oMath xmlns:m="http://schemas.openxmlformats.org/officeDocument/2006/math"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𝐵𝑃</m:t>
                    </m:r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𝑇𝑟𝑖𝑝</m:t>
                    </m:r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𝐿𝑜𝑔𝑖𝑐𝐴</m:t>
                    </m:r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=&lt;</m:t>
                    </m:r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𝐶𝑜𝑚𝑝</m:t>
                    </m:r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𝐹𝐵𝐷𝑠</m:t>
                    </m:r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𝑠𝑦𝑠</m:t>
                        </m:r>
                      </m:sub>
                    </m:sSub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r>
                  <a:rPr lang="en-US" sz="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8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Comp_FBDs</a:t>
                </a:r>
                <a:r>
                  <a:rPr lang="en-US" sz="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{_6_RESET_FALLING, </a:t>
                </a:r>
                <a:br>
                  <a:rPr lang="en-US" sz="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_6_TRIP_DECISION, …}</a:t>
                </a:r>
              </a:p>
              <a:p>
                <a:r>
                  <a:rPr lang="en-US" sz="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𝑠𝑦𝑠</m:t>
                        </m:r>
                      </m:sub>
                    </m:sSub>
                  </m:oMath>
                </a14:m>
                <a:r>
                  <a:rPr lang="en-US" sz="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{_6_TRIP_DECISION.in_TRIP_LOGIC </a:t>
                </a:r>
                <a:br>
                  <a:rPr lang="en-US" sz="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= _6_RESET_FALLING.out_TRIP_LOGIC, …}</a:t>
                </a:r>
              </a:p>
              <a:p>
                <a:r>
                  <a:rPr lang="en-US" sz="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{_6_HYS, _6_TRIP_LOGIC, …}</a:t>
                </a:r>
              </a:p>
              <a:p>
                <a:r>
                  <a:rPr lang="en-US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O = {_6_TRIP, _6_TSP, …}</a:t>
                </a:r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42" y="4174521"/>
                <a:ext cx="2392469" cy="779996"/>
              </a:xfrm>
              <a:prstGeom prst="rect">
                <a:avLst/>
              </a:prstGeom>
              <a:blipFill>
                <a:blip r:embed="rId10"/>
                <a:stretch>
                  <a:fillRect b="-25781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3419872" y="5550808"/>
            <a:ext cx="1944216" cy="26497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578709" y="2757999"/>
            <a:ext cx="353331" cy="20250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99" name="직사각형 15"/>
          <p:cNvSpPr>
            <a:spLocks noChangeArrowheads="1"/>
          </p:cNvSpPr>
          <p:nvPr/>
        </p:nvSpPr>
        <p:spPr bwMode="auto">
          <a:xfrm>
            <a:off x="4391595" y="2489494"/>
            <a:ext cx="13420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000" dirty="0" smtClean="0">
                <a:solidFill>
                  <a:srgbClr val="FF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Transitions btw FBs</a:t>
            </a:r>
            <a:endParaRPr lang="ko-KR" altLang="en-US" sz="1000" i="1" baseline="30000" dirty="0">
              <a:solidFill>
                <a:srgbClr val="FF0000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24" name="Elbow Connector 23"/>
          <p:cNvCxnSpPr/>
          <p:nvPr/>
        </p:nvCxnSpPr>
        <p:spPr>
          <a:xfrm rot="5400000">
            <a:off x="2705908" y="3654149"/>
            <a:ext cx="2722793" cy="1335503"/>
          </a:xfrm>
          <a:prstGeom prst="bentConnector4">
            <a:avLst>
              <a:gd name="adj1" fmla="val 7081"/>
              <a:gd name="adj2" fmla="val 11711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15"/>
          <p:cNvSpPr>
            <a:spLocks noChangeArrowheads="1"/>
          </p:cNvSpPr>
          <p:nvPr/>
        </p:nvSpPr>
        <p:spPr bwMode="auto">
          <a:xfrm>
            <a:off x="7722470" y="2546064"/>
            <a:ext cx="10438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000" dirty="0" smtClean="0">
                <a:solidFill>
                  <a:srgbClr val="FF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Transitions btw</a:t>
            </a:r>
            <a:br>
              <a:rPr lang="en-US" altLang="ko-KR" sz="1000" dirty="0" smtClean="0">
                <a:solidFill>
                  <a:srgbClr val="FF0000"/>
                </a:solidFill>
                <a:ea typeface="굴림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1000" dirty="0" err="1" smtClean="0">
                <a:solidFill>
                  <a:srgbClr val="FF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Comp_FBDs</a:t>
            </a:r>
            <a:endParaRPr lang="ko-KR" altLang="en-US" sz="1000" i="1" baseline="30000" dirty="0">
              <a:solidFill>
                <a:srgbClr val="FF0000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519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97F9-09BE-469D-9B6D-019CCB8932CB}" type="slidenum">
              <a:rPr lang="ko-KR" altLang="en-US" smtClean="0"/>
              <a:pPr/>
              <a:t>11</a:t>
            </a:fld>
            <a:r>
              <a:rPr lang="en-US" altLang="ko-KR" smtClean="0"/>
              <a:t>/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67544" y="88166"/>
            <a:ext cx="8136904" cy="58883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Appendix VII.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775245"/>
            <a:ext cx="8229600" cy="5894115"/>
          </a:xfrm>
        </p:spPr>
        <p:txBody>
          <a:bodyPr>
            <a:normAutofit/>
          </a:bodyPr>
          <a:lstStyle/>
          <a:p>
            <a:r>
              <a:rPr lang="en-US" altLang="ko-KR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Translation of Function Block (FB) to SMT formula</a:t>
            </a:r>
          </a:p>
          <a:p>
            <a:pPr lvl="1"/>
            <a:r>
              <a:rPr lang="en-US" altLang="ko-KR" sz="1400" b="1" u="sng" dirty="0" smtClean="0"/>
              <a:t>Rule 1</a:t>
            </a:r>
            <a:r>
              <a:rPr lang="en-US" altLang="ko-KR" sz="1400" dirty="0" smtClean="0"/>
              <a:t> : Define the elements of FB (name, I/O ports)</a:t>
            </a:r>
          </a:p>
          <a:p>
            <a:pPr lvl="1"/>
            <a:r>
              <a:rPr lang="en-US" altLang="ko-KR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Rule 2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: Define the FB operation</a:t>
            </a:r>
          </a:p>
          <a:p>
            <a:pPr lvl="1"/>
            <a:r>
              <a:rPr lang="en-US" altLang="ko-KR" sz="1400" b="1" u="sng" dirty="0" smtClean="0"/>
              <a:t>Rule 3</a:t>
            </a:r>
            <a:r>
              <a:rPr lang="en-US" altLang="ko-KR" sz="1400" dirty="0" smtClean="0"/>
              <a:t> : Define the FB output ports</a:t>
            </a:r>
          </a:p>
          <a:p>
            <a:pPr lvl="1"/>
            <a:r>
              <a:rPr lang="en-US" altLang="ko-KR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Rule 4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: Return the FB output ports</a:t>
            </a:r>
          </a:p>
          <a:p>
            <a:pPr lvl="1"/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/>
          <p:cNvPicPr/>
          <p:nvPr/>
        </p:nvPicPr>
        <p:blipFill>
          <a:blip r:embed="rId3"/>
          <a:stretch>
            <a:fillRect/>
          </a:stretch>
        </p:blipFill>
        <p:spPr>
          <a:xfrm>
            <a:off x="517168" y="2348880"/>
            <a:ext cx="3625776" cy="4023447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2430346"/>
            <a:ext cx="1385454" cy="182879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6012160" y="2430345"/>
                <a:ext cx="2522622" cy="18288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1100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sSub>
                      <m:sSubPr>
                        <m:ctrlP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𝐴𝐷𝐷</m:t>
                        </m:r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4_</m:t>
                        </m:r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𝐷𝐼𝑁𝑇</m:t>
                        </m:r>
                      </m:sub>
                    </m:sSub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=&lt;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𝑁𝑎𝑚𝑒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𝐼𝑃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𝑂𝑃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𝐵𝐷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r>
                  <a:rPr lang="en-US" sz="1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1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𝑁𝑎𝑚𝑒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𝐴𝐷𝐷</m:t>
                    </m:r>
                    <m:r>
                      <a:rPr lang="en-US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4_</m:t>
                    </m:r>
                    <m:r>
                      <a:rPr lang="en-US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𝐷𝐼𝑁𝑇</m:t>
                    </m:r>
                  </m:oMath>
                </a14:m>
                <a:endPara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𝐼𝑃</m:t>
                    </m:r>
                    <m:r>
                      <a:rPr lang="en-US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𝐸𝑁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𝐼𝑁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1, 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𝐼𝑁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2, 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𝐼𝑁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3, 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𝐼𝑁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4}</m:t>
                    </m:r>
                  </m:oMath>
                </a14:m>
                <a:endPara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OP</m:t>
                    </m:r>
                    <m:r>
                      <a:rPr lang="en-US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𝐸𝑁𝑂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𝑂𝑈𝑇</m:t>
                    </m:r>
                    <m:r>
                      <a:rPr lang="en-US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𝐵𝐷</m:t>
                    </m:r>
                    <m:r>
                      <a:rPr lang="en-US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𝐼𝑁</m:t>
                    </m:r>
                    <m:r>
                      <a:rPr lang="en-US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1+</m:t>
                    </m:r>
                    <m:r>
                      <a:rPr lang="en-US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𝐼𝑁</m:t>
                    </m:r>
                    <m:r>
                      <a:rPr lang="en-US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2+</m:t>
                    </m:r>
                    <m:r>
                      <a:rPr lang="en-US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𝐼𝑁</m:t>
                    </m:r>
                    <m:r>
                      <a:rPr lang="en-US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3+</m:t>
                    </m:r>
                    <m:r>
                      <a:rPr lang="en-US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𝐼𝑁</m:t>
                    </m:r>
                    <m:r>
                      <a:rPr lang="en-US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430345"/>
                <a:ext cx="2522622" cy="1828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/>
          <p:cNvSpPr/>
          <p:nvPr/>
        </p:nvSpPr>
        <p:spPr>
          <a:xfrm>
            <a:off x="4496416" y="4297227"/>
            <a:ext cx="4034790" cy="19973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#define FB</a:t>
            </a:r>
          </a:p>
          <a:p>
            <a:r>
              <a:rPr lang="en-US" sz="10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def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66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ADD4_DINT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(EN, IN1, IN2, IN3, IN4, ENO, OUT):</a:t>
            </a:r>
          </a:p>
          <a:p>
            <a:endParaRPr lang="en-US" sz="1000" dirty="0" smtClean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sz="1000" dirty="0" smtClean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define BD of FB</a:t>
            </a:r>
            <a:endParaRPr lang="en-US" sz="1000" dirty="0" smtClean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BD =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IN1 + IN2 + IN3 +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IN4</a:t>
            </a:r>
          </a:p>
          <a:p>
            <a:endParaRPr lang="en-US" sz="1000" dirty="0" smtClean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1000" dirty="0" smtClean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# define ENO and outputs of FB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ENO2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 If(EN, </a:t>
            </a:r>
            <a:r>
              <a:rPr lang="en-US" sz="1000" b="1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True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False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OUT2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 If(EN,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BD,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OUT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endParaRPr lang="en-US" sz="1000" dirty="0" smtClean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sz="1000" dirty="0" smtClean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return ENO 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and outputs of FB</a:t>
            </a:r>
            <a:endParaRPr lang="en-US" sz="10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sz="1000" dirty="0" smtClean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return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ENO2, OUT2</a:t>
            </a:r>
          </a:p>
        </p:txBody>
      </p:sp>
      <p:sp>
        <p:nvSpPr>
          <p:cNvPr id="79" name="직사각형 15"/>
          <p:cNvSpPr>
            <a:spLocks noChangeArrowheads="1"/>
          </p:cNvSpPr>
          <p:nvPr/>
        </p:nvSpPr>
        <p:spPr bwMode="auto">
          <a:xfrm>
            <a:off x="974332" y="6342967"/>
            <a:ext cx="27114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200" dirty="0" smtClean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FBD-to-SMT translation rules for FBs</a:t>
            </a:r>
            <a:endParaRPr lang="ko-KR" altLang="en-US" sz="1200" baseline="30000" dirty="0">
              <a:solidFill>
                <a:schemeClr val="tx1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0" name="직사각형 15"/>
          <p:cNvSpPr>
            <a:spLocks noChangeArrowheads="1"/>
          </p:cNvSpPr>
          <p:nvPr/>
        </p:nvSpPr>
        <p:spPr bwMode="auto">
          <a:xfrm>
            <a:off x="4326163" y="6343448"/>
            <a:ext cx="43824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200" dirty="0" smtClean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Formal definition and translation for example FB, </a:t>
            </a:r>
            <a:r>
              <a:rPr lang="en-US" altLang="ko-KR" sz="1200" i="1" dirty="0" smtClean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ADD4_DINT</a:t>
            </a:r>
            <a:endParaRPr lang="ko-KR" altLang="en-US" sz="1200" i="1" baseline="30000" dirty="0">
              <a:solidFill>
                <a:schemeClr val="tx1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0868" y="2708920"/>
            <a:ext cx="3181052" cy="5040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71046" y="3268051"/>
            <a:ext cx="3181052" cy="151855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73503" y="4853769"/>
            <a:ext cx="3181052" cy="735472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71727" y="5651670"/>
            <a:ext cx="3181052" cy="52278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547222" y="4340376"/>
            <a:ext cx="3769194" cy="3819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547222" y="4785924"/>
            <a:ext cx="3769194" cy="435581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547222" y="5275196"/>
            <a:ext cx="3769194" cy="53006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549679" y="5868889"/>
            <a:ext cx="3769194" cy="37631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7" name="Elbow Connector 6"/>
          <p:cNvCxnSpPr>
            <a:stCxn id="5" idx="3"/>
            <a:endCxn id="84" idx="1"/>
          </p:cNvCxnSpPr>
          <p:nvPr/>
        </p:nvCxnSpPr>
        <p:spPr>
          <a:xfrm>
            <a:off x="3851920" y="2960948"/>
            <a:ext cx="695302" cy="1570389"/>
          </a:xfrm>
          <a:prstGeom prst="bentConnector3">
            <a:avLst>
              <a:gd name="adj1" fmla="val 7118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81" idx="3"/>
            <a:endCxn id="85" idx="1"/>
          </p:cNvCxnSpPr>
          <p:nvPr/>
        </p:nvCxnSpPr>
        <p:spPr>
          <a:xfrm>
            <a:off x="3852098" y="4027331"/>
            <a:ext cx="695124" cy="976384"/>
          </a:xfrm>
          <a:prstGeom prst="bentConnector3">
            <a:avLst>
              <a:gd name="adj1" fmla="val 58039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82" idx="3"/>
            <a:endCxn id="86" idx="1"/>
          </p:cNvCxnSpPr>
          <p:nvPr/>
        </p:nvCxnSpPr>
        <p:spPr>
          <a:xfrm>
            <a:off x="3854555" y="5221505"/>
            <a:ext cx="692667" cy="318725"/>
          </a:xfrm>
          <a:prstGeom prst="bentConnector3">
            <a:avLst>
              <a:gd name="adj1" fmla="val 522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3" idx="3"/>
            <a:endCxn id="87" idx="1"/>
          </p:cNvCxnSpPr>
          <p:nvPr/>
        </p:nvCxnSpPr>
        <p:spPr>
          <a:xfrm>
            <a:off x="3852779" y="5913065"/>
            <a:ext cx="696900" cy="143983"/>
          </a:xfrm>
          <a:prstGeom prst="bentConnector3">
            <a:avLst>
              <a:gd name="adj1" fmla="val 44168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487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/>
          <p:nvPr/>
        </p:nvPicPr>
        <p:blipFill>
          <a:blip r:embed="rId3"/>
          <a:stretch>
            <a:fillRect/>
          </a:stretch>
        </p:blipFill>
        <p:spPr>
          <a:xfrm>
            <a:off x="514245" y="2592354"/>
            <a:ext cx="3528392" cy="3490357"/>
          </a:xfrm>
          <a:prstGeom prst="rect">
            <a:avLst/>
          </a:prstGeom>
        </p:spPr>
      </p:pic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4279450" y="3975237"/>
          <a:ext cx="4558826" cy="2304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178">
                  <a:extLst>
                    <a:ext uri="{9D8B030D-6E8A-4147-A177-3AD203B41FA5}">
                      <a16:colId xmlns:a16="http://schemas.microsoft.com/office/drawing/2014/main" val="3059895843"/>
                    </a:ext>
                  </a:extLst>
                </a:gridCol>
                <a:gridCol w="4278648">
                  <a:extLst>
                    <a:ext uri="{9D8B030D-6E8A-4147-A177-3AD203B41FA5}">
                      <a16:colId xmlns:a16="http://schemas.microsoft.com/office/drawing/2014/main" val="2164180598"/>
                    </a:ext>
                  </a:extLst>
                </a:gridCol>
              </a:tblGrid>
              <a:tr h="23049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01</a:t>
                      </a:r>
                      <a:endParaRPr lang="en-US" sz="800" dirty="0" smtClean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02</a:t>
                      </a:r>
                      <a:endParaRPr lang="en-US" sz="800" dirty="0" smtClean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03</a:t>
                      </a:r>
                      <a:endParaRPr lang="en-US" sz="800" dirty="0" smtClean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04</a:t>
                      </a:r>
                      <a:endParaRPr lang="en-US" sz="800" dirty="0" smtClean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05</a:t>
                      </a:r>
                      <a:endParaRPr lang="en-US" sz="800" dirty="0" smtClean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06</a:t>
                      </a:r>
                      <a:endParaRPr lang="en-US" sz="800" dirty="0" smtClean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07</a:t>
                      </a:r>
                      <a:endParaRPr lang="en-US" sz="800" dirty="0" smtClean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08</a:t>
                      </a:r>
                      <a:endParaRPr lang="en-US" sz="800" dirty="0" smtClean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09</a:t>
                      </a:r>
                      <a:endParaRPr lang="en-US" sz="800" dirty="0" smtClean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10</a:t>
                      </a:r>
                      <a:endParaRPr lang="en-US" sz="800" dirty="0" smtClean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11</a:t>
                      </a:r>
                      <a:endParaRPr lang="en-US" sz="800" dirty="0" smtClean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12</a:t>
                      </a:r>
                      <a:endParaRPr lang="en-US" sz="800" dirty="0" smtClean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13</a:t>
                      </a:r>
                      <a:endParaRPr lang="en-US" sz="800" dirty="0" smtClean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14</a:t>
                      </a:r>
                      <a:endParaRPr lang="en-US" sz="800" dirty="0" smtClean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15</a:t>
                      </a:r>
                      <a:endParaRPr lang="en-US" sz="800" dirty="0" smtClean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16</a:t>
                      </a:r>
                      <a:endParaRPr lang="en-US" sz="800" dirty="0" smtClean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17</a:t>
                      </a:r>
                      <a:endParaRPr lang="en-US" sz="800" dirty="0" smtClean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18</a:t>
                      </a:r>
                      <a:endParaRPr lang="en-US" sz="800" dirty="0" smtClean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538135"/>
                          </a:solidFill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# Define Component</a:t>
                      </a:r>
                      <a:r>
                        <a:rPr lang="en-US" sz="800" baseline="0" dirty="0" smtClean="0">
                          <a:solidFill>
                            <a:srgbClr val="538135"/>
                          </a:solidFill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 FBD</a:t>
                      </a:r>
                      <a:r>
                        <a:rPr lang="en-US" sz="800" b="1" dirty="0" smtClean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 </a:t>
                      </a:r>
                      <a:endParaRPr lang="en-US" sz="800" dirty="0" smtClean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1" dirty="0" err="1" smtClean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800" dirty="0" smtClean="0">
                          <a:solidFill>
                            <a:srgbClr val="FF00FF"/>
                          </a:solidFill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RESET_FALLING__</a:t>
                      </a: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(EN, HYS, PV_OUT, ENO, TRIP_LOGIC, TSP):</a:t>
                      </a:r>
                      <a:endParaRPr lang="en-US" sz="800" dirty="0" smtClean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    </a:t>
                      </a: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538135"/>
                          </a:solidFill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    # Define Component</a:t>
                      </a:r>
                      <a:r>
                        <a:rPr lang="en-US" sz="800" baseline="0" dirty="0" smtClean="0">
                          <a:solidFill>
                            <a:srgbClr val="538135"/>
                          </a:solidFill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 FBD</a:t>
                      </a:r>
                      <a:r>
                        <a:rPr lang="en-US" sz="800" dirty="0" smtClean="0">
                          <a:solidFill>
                            <a:srgbClr val="538135"/>
                          </a:solidFill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 operation and all translation relation</a:t>
                      </a:r>
                      <a:endParaRPr lang="en-US" sz="800" dirty="0" smtClean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800" baseline="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ENO__1__RESET_FALLING, OUT__1__RESET_FALLING = LE_REAL(</a:t>
                      </a:r>
                      <a:r>
                        <a:rPr lang="en-US" sz="800" b="1" dirty="0" smtClean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</a:b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        PV_OUT, TSP, ENO__1__RESET_FALLING, OUT__1__RESET_FALLING)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aseline="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800" dirty="0" err="1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tbool</a:t>
                      </a: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 = If(</a:t>
                      </a:r>
                      <a:r>
                        <a:rPr lang="en-US" sz="800" b="1" dirty="0" smtClean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, And(OUT__1__RESET_FALLING,Not(TRIP_LOGIC)),</a:t>
                      </a:r>
                      <a:b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</a:b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                  __</a:t>
                      </a:r>
                      <a:r>
                        <a:rPr lang="en-US" sz="800" dirty="0" err="1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tbool</a:t>
                      </a: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aseline="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    …</a:t>
                      </a:r>
                      <a:endParaRPr lang="en-US" sz="800" dirty="0" smtClean="0">
                        <a:effectLst/>
                        <a:latin typeface="Courier New" panose="02070309020205020404" pitchFamily="49" charset="0"/>
                        <a:ea typeface="HY견고딕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aseline="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ENO__3__RESET_FALLING, OUT__3__RESET_FALLING = MOVE_BOOL(</a:t>
                      </a:r>
                      <a:b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</a:b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       __</a:t>
                      </a:r>
                      <a:r>
                        <a:rPr lang="en-US" sz="800" dirty="0" err="1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tbool</a:t>
                      </a: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800" b="1" dirty="0" smtClean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, ENO__3__RESET_FALLING, OUT__3__RESET_FALLING)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    …	</a:t>
                      </a:r>
                      <a:endParaRPr lang="en-US" sz="800" dirty="0" smtClean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aseline="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800" dirty="0" smtClean="0">
                          <a:solidFill>
                            <a:srgbClr val="538135"/>
                          </a:solidFill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# Define ENO and output of Component</a:t>
                      </a:r>
                      <a:r>
                        <a:rPr lang="en-US" sz="800" baseline="0" dirty="0" smtClean="0">
                          <a:solidFill>
                            <a:srgbClr val="538135"/>
                          </a:solidFill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 FBD</a:t>
                      </a:r>
                      <a:endParaRPr lang="en-US" sz="800" dirty="0" smtClean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    ENO2 = If(EN,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ENO1</a:t>
                      </a: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800" b="1" dirty="0" smtClean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)</a:t>
                      </a:r>
                      <a:endParaRPr lang="en-US" sz="800" dirty="0" smtClean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aseline="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TRIP_LOGIC2 = If(EN, TRIP_LOGIC1, TRIP_LOGIC)</a:t>
                      </a:r>
                      <a:endParaRPr lang="en-US" sz="800" dirty="0" smtClean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aseline="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TSP2 = If(EN, TSP1, TSP)</a:t>
                      </a:r>
                      <a:endParaRPr lang="en-US" sz="800" dirty="0" smtClean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800" dirty="0" smtClean="0">
                          <a:solidFill>
                            <a:srgbClr val="538135"/>
                          </a:solidFill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# return ENO and outputs of Component</a:t>
                      </a:r>
                      <a:r>
                        <a:rPr lang="en-US" sz="800" baseline="0" dirty="0" smtClean="0">
                          <a:solidFill>
                            <a:srgbClr val="538135"/>
                          </a:solidFill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 FBD</a:t>
                      </a:r>
                      <a:endParaRPr lang="en-US" sz="800" dirty="0" smtClean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800" b="1" dirty="0" smtClean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 ENO2, TSP2, TRIP_LOGIC2</a:t>
                      </a:r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77122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97F9-09BE-469D-9B6D-019CCB8932CB}" type="slidenum">
              <a:rPr lang="ko-KR" altLang="en-US" smtClean="0"/>
              <a:pPr/>
              <a:t>12</a:t>
            </a:fld>
            <a:r>
              <a:rPr lang="en-US" altLang="ko-KR" smtClean="0"/>
              <a:t>/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67544" y="88166"/>
            <a:ext cx="7992888" cy="588838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Appendix VII.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775245"/>
            <a:ext cx="8229600" cy="5894115"/>
          </a:xfrm>
        </p:spPr>
        <p:txBody>
          <a:bodyPr>
            <a:normAutofit/>
          </a:bodyPr>
          <a:lstStyle/>
          <a:p>
            <a:r>
              <a:rPr lang="en-US" altLang="ko-KR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Translation of Component FBD (</a:t>
            </a:r>
            <a:r>
              <a:rPr lang="en-US" altLang="ko-KR" sz="1800" b="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Comp_FBD</a:t>
            </a:r>
            <a:r>
              <a:rPr lang="en-US" altLang="ko-KR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) to SMT formula</a:t>
            </a:r>
          </a:p>
          <a:p>
            <a:pPr lvl="1"/>
            <a:r>
              <a:rPr lang="en-US" altLang="ko-KR" sz="1400" b="1" u="sng" dirty="0" smtClean="0"/>
              <a:t>Rule 5</a:t>
            </a:r>
            <a:r>
              <a:rPr lang="en-US" altLang="ko-KR" sz="1400" dirty="0" smtClean="0"/>
              <a:t> : Define the elements of component FBD (name, I/O ports)</a:t>
            </a:r>
          </a:p>
          <a:p>
            <a:pPr lvl="1"/>
            <a:r>
              <a:rPr lang="en-US" altLang="ko-KR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Rule 6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: Define the program flow according </a:t>
            </a:r>
            <a:r>
              <a:rPr lang="en-US" altLang="ko-KR" sz="1400" dirty="0"/>
              <a:t>to execution order of </a:t>
            </a:r>
            <a:r>
              <a:rPr lang="en-US" altLang="ko-KR" sz="1400" dirty="0" smtClean="0"/>
              <a:t>FBs in </a:t>
            </a:r>
            <a:r>
              <a:rPr lang="en-US" altLang="ko-KR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Comp_FBD</a:t>
            </a:r>
            <a:endParaRPr lang="en-US" altLang="ko-KR" sz="1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1400" b="1" u="sng" dirty="0" smtClean="0"/>
              <a:t>Rule 7</a:t>
            </a:r>
            <a:r>
              <a:rPr lang="en-US" altLang="ko-KR" sz="1400" dirty="0" smtClean="0"/>
              <a:t> : Define the </a:t>
            </a:r>
            <a:r>
              <a:rPr lang="en-US" altLang="ko-KR" sz="1400" i="1" dirty="0" err="1" smtClean="0"/>
              <a:t>Comp_FBD</a:t>
            </a:r>
            <a:r>
              <a:rPr lang="en-US" altLang="ko-KR" sz="1400" dirty="0" smtClean="0"/>
              <a:t> output ports</a:t>
            </a:r>
          </a:p>
          <a:p>
            <a:pPr lvl="1"/>
            <a:r>
              <a:rPr lang="en-US" altLang="ko-KR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Rule 8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: Return the </a:t>
            </a:r>
            <a:r>
              <a:rPr lang="en-US" altLang="ko-KR" sz="1400" i="1" dirty="0" err="1"/>
              <a:t>Comp_FBD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output ports</a:t>
            </a:r>
          </a:p>
          <a:p>
            <a:pPr lvl="1"/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15"/>
          <p:cNvSpPr>
            <a:spLocks noChangeArrowheads="1"/>
          </p:cNvSpPr>
          <p:nvPr/>
        </p:nvSpPr>
        <p:spPr bwMode="auto">
          <a:xfrm>
            <a:off x="518282" y="6342967"/>
            <a:ext cx="36235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200" dirty="0" smtClean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FBD-to-SMT translation rules for component FBDs</a:t>
            </a:r>
            <a:endParaRPr lang="ko-KR" altLang="en-US" sz="1200" baseline="30000" dirty="0">
              <a:solidFill>
                <a:schemeClr val="tx1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0" name="직사각형 15"/>
          <p:cNvSpPr>
            <a:spLocks noChangeArrowheads="1"/>
          </p:cNvSpPr>
          <p:nvPr/>
        </p:nvSpPr>
        <p:spPr bwMode="auto">
          <a:xfrm>
            <a:off x="4705059" y="6343448"/>
            <a:ext cx="3624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200" dirty="0" smtClean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An example of translation for the component FBDs</a:t>
            </a:r>
            <a:endParaRPr lang="ko-KR" altLang="en-US" sz="1200" i="1" baseline="30000" dirty="0">
              <a:solidFill>
                <a:schemeClr val="tx1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/>
          <p:nvPr/>
        </p:nvPicPr>
        <p:blipFill>
          <a:blip r:embed="rId4"/>
          <a:stretch>
            <a:fillRect/>
          </a:stretch>
        </p:blipFill>
        <p:spPr>
          <a:xfrm>
            <a:off x="4355386" y="2289146"/>
            <a:ext cx="4324056" cy="1608537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4796724" y="4673456"/>
            <a:ext cx="639372" cy="288032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15"/>
          <p:cNvSpPr>
            <a:spLocks noChangeArrowheads="1"/>
          </p:cNvSpPr>
          <p:nvPr/>
        </p:nvSpPr>
        <p:spPr bwMode="auto">
          <a:xfrm>
            <a:off x="4460984" y="3210629"/>
            <a:ext cx="21339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000" dirty="0" smtClean="0">
                <a:solidFill>
                  <a:srgbClr val="FF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Temporary variables are used to </a:t>
            </a:r>
            <a:br>
              <a:rPr lang="en-US" altLang="ko-KR" sz="1000" dirty="0" smtClean="0">
                <a:solidFill>
                  <a:srgbClr val="FF0000"/>
                </a:solidFill>
                <a:ea typeface="굴림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1000" dirty="0" smtClean="0">
                <a:solidFill>
                  <a:srgbClr val="FF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model a set of transitions btw FBs.</a:t>
            </a:r>
            <a:endParaRPr lang="ko-KR" altLang="en-US" sz="1000" i="1" baseline="30000" dirty="0">
              <a:solidFill>
                <a:srgbClr val="FF0000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732240" y="2604503"/>
            <a:ext cx="639372" cy="288032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148064" y="3610739"/>
            <a:ext cx="216024" cy="10627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4" idx="3"/>
          </p:cNvCxnSpPr>
          <p:nvPr/>
        </p:nvCxnSpPr>
        <p:spPr>
          <a:xfrm flipV="1">
            <a:off x="5796136" y="2850354"/>
            <a:ext cx="1029738" cy="357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846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97F9-09BE-469D-9B6D-019CCB8932CB}" type="slidenum">
              <a:rPr lang="ko-KR" altLang="en-US" smtClean="0"/>
              <a:pPr/>
              <a:t>13</a:t>
            </a:fld>
            <a:r>
              <a:rPr lang="en-US" altLang="ko-KR" smtClean="0"/>
              <a:t>/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67544" y="88166"/>
            <a:ext cx="7992888" cy="588838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Appendix VII.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775245"/>
            <a:ext cx="8229600" cy="5894115"/>
          </a:xfrm>
        </p:spPr>
        <p:txBody>
          <a:bodyPr>
            <a:normAutofit/>
          </a:bodyPr>
          <a:lstStyle/>
          <a:p>
            <a:r>
              <a:rPr lang="en-US" altLang="ko-KR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Translation of System FBD (</a:t>
            </a:r>
            <a:r>
              <a:rPr lang="en-US" altLang="ko-KR" sz="1800" b="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Sys_FBD</a:t>
            </a:r>
            <a:r>
              <a:rPr lang="en-US" altLang="ko-KR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) to SMT formula</a:t>
            </a:r>
          </a:p>
          <a:p>
            <a:pPr lvl="1"/>
            <a:r>
              <a:rPr lang="en-US" altLang="ko-KR" sz="1400" b="1" u="sng" dirty="0" smtClean="0"/>
              <a:t>Rule 9</a:t>
            </a:r>
            <a:r>
              <a:rPr lang="en-US" altLang="ko-KR" sz="1400" dirty="0" smtClean="0"/>
              <a:t> : Define the elements of system FBD (name, I/O ports)</a:t>
            </a:r>
          </a:p>
          <a:p>
            <a:pPr lvl="1"/>
            <a:r>
              <a:rPr lang="en-US" altLang="ko-KR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Rule 10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: Define the program flow according </a:t>
            </a:r>
            <a:r>
              <a:rPr lang="en-US" altLang="ko-KR" sz="1400" dirty="0"/>
              <a:t>to execution order </a:t>
            </a:r>
            <a:r>
              <a:rPr lang="en-US" altLang="ko-KR" sz="1400" dirty="0" smtClean="0"/>
              <a:t>in </a:t>
            </a:r>
            <a:r>
              <a:rPr lang="en-US" altLang="ko-KR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Sys_FBD</a:t>
            </a:r>
            <a:endParaRPr lang="en-US" altLang="ko-KR" sz="1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1400" b="1" u="sng" dirty="0" smtClean="0"/>
              <a:t>Rule 11</a:t>
            </a:r>
            <a:r>
              <a:rPr lang="en-US" altLang="ko-KR" sz="1400" dirty="0" smtClean="0"/>
              <a:t> : Define the </a:t>
            </a:r>
            <a:r>
              <a:rPr lang="en-US" altLang="ko-KR" sz="1400" i="1" dirty="0" err="1" smtClean="0"/>
              <a:t>Sys_FBD</a:t>
            </a:r>
            <a:r>
              <a:rPr lang="en-US" altLang="ko-KR" sz="1400" i="1" dirty="0" smtClean="0"/>
              <a:t> </a:t>
            </a:r>
            <a:r>
              <a:rPr lang="en-US" altLang="ko-KR" sz="1400" dirty="0" smtClean="0"/>
              <a:t>output ports</a:t>
            </a:r>
          </a:p>
          <a:p>
            <a:pPr lvl="1"/>
            <a:r>
              <a:rPr lang="en-US" altLang="ko-KR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Rule 12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: Return the </a:t>
            </a:r>
            <a:r>
              <a:rPr lang="en-US" altLang="ko-KR" sz="1400" i="1" dirty="0" err="1" smtClean="0"/>
              <a:t>Sys_FBD</a:t>
            </a:r>
            <a:r>
              <a:rPr lang="en-US" altLang="ko-KR" sz="1400" i="1" dirty="0" smtClean="0"/>
              <a:t>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output ports</a:t>
            </a:r>
          </a:p>
          <a:p>
            <a:pPr lvl="1"/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15"/>
          <p:cNvSpPr>
            <a:spLocks noChangeArrowheads="1"/>
          </p:cNvSpPr>
          <p:nvPr/>
        </p:nvSpPr>
        <p:spPr bwMode="auto">
          <a:xfrm>
            <a:off x="524718" y="5702173"/>
            <a:ext cx="32757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200" dirty="0" smtClean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FBD-to-SMT translation rules for system FBD</a:t>
            </a:r>
            <a:endParaRPr lang="ko-KR" altLang="en-US" sz="1200" baseline="30000" dirty="0">
              <a:solidFill>
                <a:schemeClr val="tx1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0" name="직사각형 15"/>
          <p:cNvSpPr>
            <a:spLocks noChangeArrowheads="1"/>
          </p:cNvSpPr>
          <p:nvPr/>
        </p:nvSpPr>
        <p:spPr bwMode="auto">
          <a:xfrm>
            <a:off x="4878986" y="6416313"/>
            <a:ext cx="3276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200" dirty="0" smtClean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An example of translation for the system FBD</a:t>
            </a:r>
            <a:endParaRPr lang="ko-KR" altLang="en-US" sz="1200" i="1" baseline="30000" dirty="0">
              <a:solidFill>
                <a:schemeClr val="tx1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2" name="Pictur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396381" y="2821920"/>
            <a:ext cx="3532375" cy="278201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865648" y="1823486"/>
            <a:ext cx="4176464" cy="1387575"/>
            <a:chOff x="653520" y="0"/>
            <a:chExt cx="12576273" cy="417830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520" y="55973"/>
              <a:ext cx="5783715" cy="404348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89184" y="55976"/>
              <a:ext cx="6712897" cy="4062533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44763" y="3469"/>
              <a:ext cx="1310747" cy="642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(1)</a:t>
              </a:r>
              <a:endParaRPr lang="en-US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62599" y="36918"/>
              <a:ext cx="1310747" cy="642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(2)</a:t>
              </a:r>
              <a:endParaRPr lang="en-US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3520" y="0"/>
              <a:ext cx="12576273" cy="41783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4140443" y="3312052"/>
          <a:ext cx="4753946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449">
                  <a:extLst>
                    <a:ext uri="{9D8B030D-6E8A-4147-A177-3AD203B41FA5}">
                      <a16:colId xmlns:a16="http://schemas.microsoft.com/office/drawing/2014/main" val="3059895843"/>
                    </a:ext>
                  </a:extLst>
                </a:gridCol>
                <a:gridCol w="4464497">
                  <a:extLst>
                    <a:ext uri="{9D8B030D-6E8A-4147-A177-3AD203B41FA5}">
                      <a16:colId xmlns:a16="http://schemas.microsoft.com/office/drawing/2014/main" val="2164180598"/>
                    </a:ext>
                  </a:extLst>
                </a:gridCol>
              </a:tblGrid>
              <a:tr h="24385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01</a:t>
                      </a:r>
                      <a:endParaRPr lang="en-US" sz="800" dirty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02</a:t>
                      </a:r>
                      <a:endParaRPr lang="en-US" sz="800" dirty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03</a:t>
                      </a:r>
                      <a:endParaRPr lang="en-US" sz="800" dirty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04</a:t>
                      </a:r>
                      <a:endParaRPr lang="en-US" sz="800" dirty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05</a:t>
                      </a:r>
                      <a:endParaRPr lang="en-US" sz="800" dirty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06</a:t>
                      </a:r>
                      <a:endParaRPr lang="en-US" sz="800" dirty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07</a:t>
                      </a:r>
                      <a:endParaRPr lang="en-US" sz="800" dirty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08</a:t>
                      </a:r>
                      <a:endParaRPr lang="en-US" sz="800" dirty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09</a:t>
                      </a:r>
                      <a:endParaRPr lang="en-US" sz="800" dirty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10</a:t>
                      </a:r>
                      <a:endParaRPr lang="en-US" sz="800" dirty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11</a:t>
                      </a:r>
                      <a:endParaRPr lang="en-US" sz="800" dirty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12</a:t>
                      </a:r>
                      <a:endParaRPr lang="en-US" sz="800" dirty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13</a:t>
                      </a:r>
                      <a:endParaRPr lang="en-US" sz="800" dirty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14</a:t>
                      </a:r>
                      <a:endParaRPr lang="en-US" sz="800" dirty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15</a:t>
                      </a:r>
                      <a:endParaRPr lang="en-US" sz="800" dirty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16</a:t>
                      </a:r>
                      <a:endParaRPr lang="en-US" sz="800" dirty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17</a:t>
                      </a:r>
                      <a:endParaRPr lang="en-US" sz="800" dirty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18</a:t>
                      </a:r>
                      <a:endParaRPr lang="en-US" sz="800" dirty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19</a:t>
                      </a:r>
                      <a:endParaRPr lang="en-US" sz="800" dirty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20</a:t>
                      </a:r>
                      <a:endParaRPr lang="en-US" sz="800" dirty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21</a:t>
                      </a:r>
                      <a:endParaRPr lang="en-US" sz="800" dirty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22</a:t>
                      </a:r>
                      <a:endParaRPr lang="en-US" sz="800" dirty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23</a:t>
                      </a:r>
                      <a:endParaRPr lang="en-US" sz="800" dirty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24</a:t>
                      </a:r>
                      <a:endParaRPr lang="en-US" sz="800" dirty="0"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# Define System </a:t>
                      </a:r>
                      <a:r>
                        <a:rPr lang="en-US" sz="800" baseline="0" dirty="0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FBD</a:t>
                      </a:r>
                      <a:endParaRPr lang="en-US" sz="800" dirty="0" smtClean="0">
                        <a:solidFill>
                          <a:srgbClr val="008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HY견고딕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800" b="1" kern="1200" dirty="0" err="1" smtClean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800" kern="1200" dirty="0" smtClean="0">
                          <a:solidFill>
                            <a:srgbClr val="FF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BP___</a:t>
                      </a:r>
                      <a:r>
                        <a:rPr lang="en-US" sz="800" kern="1200" dirty="0" err="1" smtClean="0">
                          <a:solidFill>
                            <a:srgbClr val="FF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k_Trip_LogicA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(BP____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k_Trip_LogicA_in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 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…</a:t>
                      </a:r>
                      <a:r>
                        <a:rPr lang="en-US" sz="800" kern="1200" dirty="0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US" sz="800" kern="1200" dirty="0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# rung</a:t>
                      </a:r>
                      <a:r>
                        <a:rPr lang="en-US" sz="800" kern="1200" baseline="0" dirty="0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147</a:t>
                      </a:r>
                      <a:endParaRPr lang="en-US" sz="800" kern="1200" dirty="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RESET_FALLING50_out_ENO, … RESET_FALLING50_out_TRIP_LOGIC</a:t>
                      </a:r>
                      <a:r>
                        <a:rPr lang="en-U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</a:t>
                      </a:r>
                      <a:b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RESET_FALLING(RESET_FALLING50_in_EN, RESET_FALLING50_in_HYS, …</a:t>
                      </a:r>
                      <a:b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, RESET_FALLING50_out_ENO, …, RESET_FALLING50_out_TRIP_LOGIC)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_6_TRIP_LOGIC__2 = If(RESET_FALLING50_out_ENO, RESET_FALLING50_out</a:t>
                      </a:r>
                      <a:b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_TRIP_LOGIC, _6_TRIP_LOGIC__1)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…</a:t>
                      </a:r>
                    </a:p>
                    <a:p>
                      <a:r>
                        <a:rPr lang="en-US" sz="800" kern="1200" dirty="0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# rung</a:t>
                      </a:r>
                      <a:r>
                        <a:rPr lang="en-US" sz="800" kern="1200" baseline="0" dirty="0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148</a:t>
                      </a:r>
                      <a:endParaRPr lang="en-US" sz="800" kern="1200" dirty="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TRIP_DECISION51_in_TRIP_LOGIC = _6_TRIP_LOGIC__2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…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TRIP_DECISION51_out_ENO, …, TRIP_DECISION51_out_TRIP, </a:t>
                      </a:r>
                      <a:b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TRIP_DECISION51_out_PTRIP = TRIP_DECISION(TRIP_DECISION51_in_EN</a:t>
                      </a:r>
                      <a:b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TRIP_DECISION51_in_TRIP_LOGIC, …, TRIP_DECISION51_out_TRIP)</a:t>
                      </a:r>
                    </a:p>
                    <a:p>
                      <a:r>
                        <a:rPr lang="en-U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_6_TRIP__2 = And(TRIP_DECISION51_out_TRIP,Not(_6_OB_START_STA__1))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…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800" kern="1200" dirty="0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Define outputs of </a:t>
                      </a:r>
                      <a:r>
                        <a:rPr lang="en-US" sz="800" kern="1200" dirty="0" err="1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Sys_FBD</a:t>
                      </a:r>
                      <a:endParaRPr lang="en-US" sz="800" kern="1200" dirty="0" smtClean="0">
                        <a:solidFill>
                          <a:srgbClr val="008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BP____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k_Trip_LogicA_out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BP____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k_Trip_LogicA_out.append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(_6_TRIP__2)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… </a:t>
                      </a:r>
                    </a:p>
                    <a:p>
                      <a:r>
                        <a:rPr lang="en-US" sz="800" kern="1200" dirty="0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# Return outputs of </a:t>
                      </a:r>
                      <a:r>
                        <a:rPr lang="en-US" sz="800" kern="1200" dirty="0" err="1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Sys_FBD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800" b="1" kern="1200" dirty="0" smtClean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BP____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k_Trip_LogicA_out</a:t>
                      </a:r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771222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5510001" y="1832081"/>
            <a:ext cx="648072" cy="21326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357948" y="1835152"/>
            <a:ext cx="648072" cy="213266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788024" y="3933056"/>
            <a:ext cx="1244315" cy="21602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360045" y="5013176"/>
            <a:ext cx="1244315" cy="216023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57389" y="2852936"/>
            <a:ext cx="449405" cy="144016"/>
          </a:xfrm>
          <a:prstGeom prst="rect">
            <a:avLst/>
          </a:prstGeom>
          <a:noFill/>
          <a:ln w="127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00508" y="2403670"/>
            <a:ext cx="449405" cy="144016"/>
          </a:xfrm>
          <a:prstGeom prst="rect">
            <a:avLst/>
          </a:prstGeom>
          <a:noFill/>
          <a:ln w="127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54283" y="4186572"/>
            <a:ext cx="1213861" cy="178532"/>
          </a:xfrm>
          <a:prstGeom prst="rect">
            <a:avLst/>
          </a:prstGeom>
          <a:noFill/>
          <a:ln w="127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22884" y="4663370"/>
            <a:ext cx="1213861" cy="178532"/>
          </a:xfrm>
          <a:prstGeom prst="rect">
            <a:avLst/>
          </a:prstGeom>
          <a:noFill/>
          <a:ln w="127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0" name="Elbow Connector 9"/>
          <p:cNvCxnSpPr>
            <a:stCxn id="8" idx="0"/>
            <a:endCxn id="35" idx="2"/>
          </p:cNvCxnSpPr>
          <p:nvPr/>
        </p:nvCxnSpPr>
        <p:spPr>
          <a:xfrm rot="5400000" flipH="1" flipV="1">
            <a:off x="6601026" y="2528752"/>
            <a:ext cx="305250" cy="34311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6" idx="2"/>
            <a:endCxn id="37" idx="0"/>
          </p:cNvCxnSpPr>
          <p:nvPr/>
        </p:nvCxnSpPr>
        <p:spPr>
          <a:xfrm rot="16200000" flipH="1">
            <a:off x="6096381" y="3529936"/>
            <a:ext cx="298266" cy="196860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4082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0" dirty="0" smtClean="0"/>
              <a:t>Background </a:t>
            </a:r>
            <a:r>
              <a:rPr lang="en-US" altLang="ko-KR" sz="1800" b="0" dirty="0" smtClean="0"/>
              <a:t>on SMT Solving Techniques – </a:t>
            </a:r>
            <a:r>
              <a:rPr lang="en-US" altLang="ko-KR" sz="1800" i="1" dirty="0" smtClean="0"/>
              <a:t>DPLL</a:t>
            </a:r>
            <a:r>
              <a:rPr lang="en-US" altLang="ko-KR" sz="1800" b="0" dirty="0" smtClean="0"/>
              <a:t> algorithm</a:t>
            </a:r>
            <a:endParaRPr lang="en-US" altLang="ko-KR" sz="1800" b="0" baseline="30000" dirty="0" smtClean="0"/>
          </a:p>
          <a:p>
            <a:pPr lvl="1"/>
            <a:r>
              <a:rPr lang="en-US" altLang="ko-KR" dirty="0" smtClean="0"/>
              <a:t>DPLL </a:t>
            </a:r>
            <a:r>
              <a:rPr lang="en-US" altLang="ko-KR" dirty="0"/>
              <a:t>algorithm is a </a:t>
            </a:r>
            <a:r>
              <a:rPr lang="en-US" altLang="ko-KR" b="1" i="1" dirty="0"/>
              <a:t>complete</a:t>
            </a:r>
            <a:r>
              <a:rPr lang="en-US" altLang="ko-KR" dirty="0"/>
              <a:t>, </a:t>
            </a:r>
            <a:r>
              <a:rPr lang="en-US" altLang="ko-KR" b="1" i="1" dirty="0"/>
              <a:t>backtracking</a:t>
            </a:r>
            <a:r>
              <a:rPr lang="en-US" altLang="ko-KR" dirty="0"/>
              <a:t>-based search algorithm </a:t>
            </a:r>
            <a:r>
              <a:rPr lang="en-US" altLang="ko-KR" dirty="0" smtClean="0"/>
              <a:t>for solving the CNF-SAT problem.</a:t>
            </a:r>
          </a:p>
          <a:p>
            <a:pPr lvl="2"/>
            <a:r>
              <a:rPr lang="en-US" altLang="ko-KR" sz="1800" i="1" dirty="0" smtClean="0"/>
              <a:t>Complete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guarantees </a:t>
            </a:r>
            <a:r>
              <a:rPr lang="en-US" altLang="ko-KR" sz="1800" dirty="0"/>
              <a:t>to find a solution if there </a:t>
            </a:r>
            <a:r>
              <a:rPr lang="en-US" altLang="ko-KR" sz="1800" dirty="0" smtClean="0"/>
              <a:t>is any</a:t>
            </a:r>
          </a:p>
          <a:p>
            <a:pPr lvl="2"/>
            <a:r>
              <a:rPr lang="en-US" altLang="ko-KR" sz="1800" i="1" dirty="0" smtClean="0"/>
              <a:t>Backtracking</a:t>
            </a:r>
            <a:r>
              <a:rPr lang="en-US" altLang="ko-KR" sz="1800" dirty="0" smtClean="0"/>
              <a:t>: exercise all possible paths to solve SAT/SMT problem.</a:t>
            </a:r>
          </a:p>
          <a:p>
            <a:pPr lvl="4"/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Existing SMT solver: CVC4 (Stanford), </a:t>
            </a:r>
            <a:r>
              <a:rPr lang="en-US" altLang="ko-KR" sz="1600" dirty="0" err="1" smtClean="0"/>
              <a:t>Yices</a:t>
            </a:r>
            <a:r>
              <a:rPr lang="en-US" altLang="ko-KR" sz="1600" dirty="0" smtClean="0"/>
              <a:t> (SRI), </a:t>
            </a:r>
            <a:r>
              <a:rPr lang="en-US" altLang="ko-KR" sz="1600" b="1" dirty="0" smtClean="0"/>
              <a:t>Z3 (Microsoft)</a:t>
            </a:r>
            <a:r>
              <a:rPr lang="en-US" altLang="ko-KR" sz="1600" baseline="30000" dirty="0" smtClean="0"/>
              <a:t> [7]</a:t>
            </a:r>
            <a:endParaRPr lang="en-US" altLang="ko-KR" sz="1600" b="1" dirty="0" smtClean="0"/>
          </a:p>
          <a:p>
            <a:pPr lvl="2"/>
            <a:r>
              <a:rPr lang="en-US" altLang="ko-KR" sz="1400" dirty="0" smtClean="0"/>
              <a:t>Z3 ~ </a:t>
            </a:r>
            <a:r>
              <a:rPr lang="en-US" altLang="ko-KR" sz="1400" i="1" dirty="0" smtClean="0"/>
              <a:t>DPLL-(T)</a:t>
            </a:r>
            <a:r>
              <a:rPr lang="en-US" altLang="ko-KR" sz="1400" dirty="0" smtClean="0"/>
              <a:t>, a theorem prover for first-order logic about an arbitrary theory </a:t>
            </a:r>
            <a:r>
              <a:rPr lang="en-US" altLang="ko-KR" sz="1400" i="1" dirty="0" smtClean="0"/>
              <a:t>T</a:t>
            </a:r>
            <a:r>
              <a:rPr lang="en-US" altLang="ko-KR" sz="1400" dirty="0" smtClean="0"/>
              <a:t>.</a:t>
            </a:r>
          </a:p>
          <a:p>
            <a:endParaRPr lang="en-US" altLang="ko-KR" sz="1800" b="0" dirty="0" smtClean="0"/>
          </a:p>
          <a:p>
            <a:endParaRPr lang="en-US" altLang="ko-KR" sz="1800" b="0" dirty="0" smtClean="0"/>
          </a:p>
          <a:p>
            <a:endParaRPr lang="en-US" altLang="ko-KR" sz="1800" b="0" dirty="0" smtClean="0"/>
          </a:p>
          <a:p>
            <a:endParaRPr lang="en-US" altLang="ko-KR" sz="1800" b="0" dirty="0" smtClean="0"/>
          </a:p>
          <a:p>
            <a:endParaRPr lang="en-US" altLang="ko-KR" sz="1800" b="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14/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67544" y="88166"/>
            <a:ext cx="7920880" cy="588838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Appendix VIII.</a:t>
            </a:r>
            <a:endParaRPr lang="ko-KR" alt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6084168" y="2668290"/>
            <a:ext cx="288032" cy="28803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B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067944" y="3100338"/>
            <a:ext cx="388843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53448" y="3265562"/>
            <a:ext cx="288032" cy="28803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4067944" y="3697610"/>
            <a:ext cx="38792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133728" y="3861047"/>
            <a:ext cx="288032" cy="28803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4067944" y="4293095"/>
            <a:ext cx="388843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716016" y="4437112"/>
            <a:ext cx="288032" cy="28803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4067944" y="4869160"/>
            <a:ext cx="388843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914992" y="3854702"/>
            <a:ext cx="288032" cy="28803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587950" y="4437112"/>
            <a:ext cx="288032" cy="28803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6660232" y="3265562"/>
            <a:ext cx="288032" cy="28803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B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291009" y="3861047"/>
            <a:ext cx="288032" cy="28803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7094590" y="3854702"/>
            <a:ext cx="288032" cy="28803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B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6762067" y="4437112"/>
            <a:ext cx="288032" cy="28803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B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82" name="Straight Connector 81"/>
          <p:cNvCxnSpPr>
            <a:stCxn id="5" idx="3"/>
            <a:endCxn id="35" idx="7"/>
          </p:cNvCxnSpPr>
          <p:nvPr/>
        </p:nvCxnSpPr>
        <p:spPr>
          <a:xfrm flipH="1">
            <a:off x="5799299" y="2914141"/>
            <a:ext cx="327050" cy="393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" idx="5"/>
            <a:endCxn id="52" idx="1"/>
          </p:cNvCxnSpPr>
          <p:nvPr/>
        </p:nvCxnSpPr>
        <p:spPr>
          <a:xfrm>
            <a:off x="6330019" y="2914141"/>
            <a:ext cx="372394" cy="393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5" idx="3"/>
            <a:endCxn id="37" idx="7"/>
          </p:cNvCxnSpPr>
          <p:nvPr/>
        </p:nvCxnSpPr>
        <p:spPr>
          <a:xfrm flipH="1">
            <a:off x="5379579" y="3511413"/>
            <a:ext cx="216050" cy="391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7" idx="3"/>
            <a:endCxn id="39" idx="7"/>
          </p:cNvCxnSpPr>
          <p:nvPr/>
        </p:nvCxnSpPr>
        <p:spPr>
          <a:xfrm flipH="1">
            <a:off x="4961867" y="4106898"/>
            <a:ext cx="214042" cy="372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7" idx="5"/>
            <a:endCxn id="48" idx="1"/>
          </p:cNvCxnSpPr>
          <p:nvPr/>
        </p:nvCxnSpPr>
        <p:spPr>
          <a:xfrm>
            <a:off x="5379579" y="4106898"/>
            <a:ext cx="250552" cy="372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5" idx="5"/>
            <a:endCxn id="42" idx="1"/>
          </p:cNvCxnSpPr>
          <p:nvPr/>
        </p:nvCxnSpPr>
        <p:spPr>
          <a:xfrm>
            <a:off x="5799299" y="3511413"/>
            <a:ext cx="157874" cy="385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52" idx="3"/>
            <a:endCxn id="54" idx="7"/>
          </p:cNvCxnSpPr>
          <p:nvPr/>
        </p:nvCxnSpPr>
        <p:spPr>
          <a:xfrm flipH="1">
            <a:off x="6536860" y="3511413"/>
            <a:ext cx="165553" cy="391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52" idx="5"/>
            <a:endCxn id="65" idx="1"/>
          </p:cNvCxnSpPr>
          <p:nvPr/>
        </p:nvCxnSpPr>
        <p:spPr>
          <a:xfrm>
            <a:off x="6906083" y="3511413"/>
            <a:ext cx="230688" cy="385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65" idx="3"/>
            <a:endCxn id="66" idx="7"/>
          </p:cNvCxnSpPr>
          <p:nvPr/>
        </p:nvCxnSpPr>
        <p:spPr>
          <a:xfrm flipH="1">
            <a:off x="7007918" y="4100553"/>
            <a:ext cx="128853" cy="378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5637784" y="2740298"/>
            <a:ext cx="258205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5191072" y="3407909"/>
            <a:ext cx="258205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4758774" y="4024115"/>
            <a:ext cx="258205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5"/>
          <p:cNvSpPr>
            <a:spLocks noChangeArrowheads="1"/>
          </p:cNvSpPr>
          <p:nvPr/>
        </p:nvSpPr>
        <p:spPr bwMode="auto">
          <a:xfrm>
            <a:off x="4159027" y="2651958"/>
            <a:ext cx="2792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200" b="1" i="1" dirty="0" smtClean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p</a:t>
            </a:r>
            <a:endParaRPr lang="ko-KR" altLang="en-US" sz="1200" i="1" baseline="30000" dirty="0">
              <a:solidFill>
                <a:schemeClr val="tx1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9" name="직사각형 15"/>
          <p:cNvSpPr>
            <a:spLocks noChangeArrowheads="1"/>
          </p:cNvSpPr>
          <p:nvPr/>
        </p:nvSpPr>
        <p:spPr bwMode="auto">
          <a:xfrm>
            <a:off x="4156590" y="3258266"/>
            <a:ext cx="2792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200" b="1" i="1" dirty="0" smtClean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q</a:t>
            </a:r>
            <a:endParaRPr lang="ko-KR" altLang="en-US" sz="1200" i="1" baseline="30000" dirty="0">
              <a:solidFill>
                <a:schemeClr val="tx1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0" name="직사각형 15"/>
          <p:cNvSpPr>
            <a:spLocks noChangeArrowheads="1"/>
          </p:cNvSpPr>
          <p:nvPr/>
        </p:nvSpPr>
        <p:spPr bwMode="auto">
          <a:xfrm>
            <a:off x="4174223" y="3838852"/>
            <a:ext cx="2439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200" b="1" i="1" dirty="0" smtClean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r</a:t>
            </a:r>
            <a:endParaRPr lang="ko-KR" altLang="en-US" sz="1200" i="1" baseline="30000" dirty="0">
              <a:solidFill>
                <a:schemeClr val="tx1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1" name="직사각형 15"/>
          <p:cNvSpPr>
            <a:spLocks noChangeArrowheads="1"/>
          </p:cNvSpPr>
          <p:nvPr/>
        </p:nvSpPr>
        <p:spPr bwMode="auto">
          <a:xfrm>
            <a:off x="5320412" y="2700413"/>
            <a:ext cx="2792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200" dirty="0" smtClean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  <a:endParaRPr lang="ko-KR" altLang="en-US" sz="1200" baseline="30000" dirty="0">
              <a:solidFill>
                <a:schemeClr val="tx1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2" name="직사각형 15"/>
          <p:cNvSpPr>
            <a:spLocks noChangeArrowheads="1"/>
          </p:cNvSpPr>
          <p:nvPr/>
        </p:nvSpPr>
        <p:spPr bwMode="auto">
          <a:xfrm>
            <a:off x="4981521" y="3314811"/>
            <a:ext cx="2792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200" dirty="0" smtClean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  <a:endParaRPr lang="ko-KR" altLang="en-US" sz="1200" baseline="30000" dirty="0">
              <a:solidFill>
                <a:schemeClr val="tx1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3" name="직사각형 15"/>
          <p:cNvSpPr>
            <a:spLocks noChangeArrowheads="1"/>
          </p:cNvSpPr>
          <p:nvPr/>
        </p:nvSpPr>
        <p:spPr bwMode="auto">
          <a:xfrm>
            <a:off x="4611206" y="3908183"/>
            <a:ext cx="2792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200" dirty="0" smtClean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  <a:endParaRPr lang="ko-KR" altLang="en-US" sz="1200" baseline="30000" dirty="0">
              <a:solidFill>
                <a:schemeClr val="tx1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5126222" y="4256738"/>
            <a:ext cx="375056" cy="290660"/>
            <a:chOff x="4838190" y="4441384"/>
            <a:chExt cx="375056" cy="290660"/>
          </a:xfrm>
        </p:grpSpPr>
        <p:cxnSp>
          <p:nvCxnSpPr>
            <p:cNvPr id="134" name="Straight Connector 133"/>
            <p:cNvCxnSpPr/>
            <p:nvPr/>
          </p:nvCxnSpPr>
          <p:spPr>
            <a:xfrm flipV="1">
              <a:off x="4838190" y="4441384"/>
              <a:ext cx="156602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4989712" y="4447353"/>
              <a:ext cx="223534" cy="2846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5526916" y="3626986"/>
            <a:ext cx="303939" cy="697488"/>
            <a:chOff x="5238884" y="3811632"/>
            <a:chExt cx="303939" cy="697488"/>
          </a:xfrm>
        </p:grpSpPr>
        <p:cxnSp>
          <p:nvCxnSpPr>
            <p:cNvPr id="139" name="Straight Connector 138"/>
            <p:cNvCxnSpPr/>
            <p:nvPr/>
          </p:nvCxnSpPr>
          <p:spPr>
            <a:xfrm flipV="1">
              <a:off x="5238884" y="3811632"/>
              <a:ext cx="156602" cy="265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5390406" y="3817135"/>
              <a:ext cx="152417" cy="2851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5238884" y="4060002"/>
              <a:ext cx="197212" cy="449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>
            <a:off x="5916672" y="3054563"/>
            <a:ext cx="640350" cy="713386"/>
            <a:chOff x="5238882" y="3811632"/>
            <a:chExt cx="303941" cy="689280"/>
          </a:xfrm>
        </p:grpSpPr>
        <p:cxnSp>
          <p:nvCxnSpPr>
            <p:cNvPr id="151" name="Straight Connector 150"/>
            <p:cNvCxnSpPr/>
            <p:nvPr/>
          </p:nvCxnSpPr>
          <p:spPr>
            <a:xfrm flipV="1">
              <a:off x="5238884" y="3811632"/>
              <a:ext cx="156602" cy="265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5390406" y="3817135"/>
              <a:ext cx="152417" cy="2851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5238884" y="4060002"/>
              <a:ext cx="99527" cy="440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직사각형 15"/>
          <p:cNvSpPr>
            <a:spLocks noChangeArrowheads="1"/>
          </p:cNvSpPr>
          <p:nvPr/>
        </p:nvSpPr>
        <p:spPr bwMode="auto">
          <a:xfrm>
            <a:off x="5148891" y="4493710"/>
            <a:ext cx="2792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200" dirty="0" smtClean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0</a:t>
            </a:r>
            <a:endParaRPr lang="ko-KR" altLang="en-US" sz="1200" baseline="30000" dirty="0">
              <a:solidFill>
                <a:schemeClr val="tx1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7" name="직사각형 15"/>
          <p:cNvSpPr>
            <a:spLocks noChangeArrowheads="1"/>
          </p:cNvSpPr>
          <p:nvPr/>
        </p:nvSpPr>
        <p:spPr bwMode="auto">
          <a:xfrm>
            <a:off x="5531540" y="3773465"/>
            <a:ext cx="2792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200" dirty="0" smtClean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0</a:t>
            </a:r>
            <a:endParaRPr lang="ko-KR" altLang="en-US" sz="1200" baseline="30000" dirty="0">
              <a:solidFill>
                <a:schemeClr val="tx1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8" name="직사각형 15"/>
          <p:cNvSpPr>
            <a:spLocks noChangeArrowheads="1"/>
          </p:cNvSpPr>
          <p:nvPr/>
        </p:nvSpPr>
        <p:spPr bwMode="auto">
          <a:xfrm>
            <a:off x="6104104" y="3127703"/>
            <a:ext cx="2792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200" dirty="0" smtClean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0</a:t>
            </a:r>
            <a:endParaRPr lang="ko-KR" altLang="en-US" sz="1200" baseline="30000" dirty="0">
              <a:solidFill>
                <a:schemeClr val="tx1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 flipH="1">
            <a:off x="6390470" y="3480413"/>
            <a:ext cx="171120" cy="294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"/>
          <p:cNvSpPr>
            <a:spLocks noChangeArrowheads="1"/>
          </p:cNvSpPr>
          <p:nvPr/>
        </p:nvSpPr>
        <p:spPr bwMode="auto">
          <a:xfrm>
            <a:off x="6112711" y="3440528"/>
            <a:ext cx="2792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200" dirty="0" smtClean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  <a:endParaRPr lang="ko-KR" altLang="en-US" sz="1200" baseline="30000" dirty="0">
              <a:solidFill>
                <a:schemeClr val="tx1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6655725" y="3669468"/>
            <a:ext cx="375056" cy="290660"/>
            <a:chOff x="4838190" y="4441384"/>
            <a:chExt cx="375056" cy="290660"/>
          </a:xfrm>
        </p:grpSpPr>
        <p:cxnSp>
          <p:nvCxnSpPr>
            <p:cNvPr id="164" name="Straight Connector 163"/>
            <p:cNvCxnSpPr/>
            <p:nvPr/>
          </p:nvCxnSpPr>
          <p:spPr>
            <a:xfrm flipV="1">
              <a:off x="4838190" y="4441384"/>
              <a:ext cx="156602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4989712" y="4447353"/>
              <a:ext cx="223534" cy="2846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직사각형 15"/>
          <p:cNvSpPr>
            <a:spLocks noChangeArrowheads="1"/>
          </p:cNvSpPr>
          <p:nvPr/>
        </p:nvSpPr>
        <p:spPr bwMode="auto">
          <a:xfrm>
            <a:off x="6678394" y="3809472"/>
            <a:ext cx="2792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200" dirty="0" smtClean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0</a:t>
            </a:r>
            <a:endParaRPr lang="ko-KR" altLang="en-US" sz="1200" baseline="30000" dirty="0">
              <a:solidFill>
                <a:schemeClr val="tx1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67" name="Straight Arrow Connector 166"/>
          <p:cNvCxnSpPr/>
          <p:nvPr/>
        </p:nvCxnSpPr>
        <p:spPr>
          <a:xfrm flipH="1">
            <a:off x="6906083" y="4087618"/>
            <a:ext cx="122273" cy="296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5"/>
          <p:cNvSpPr>
            <a:spLocks noChangeArrowheads="1"/>
          </p:cNvSpPr>
          <p:nvPr/>
        </p:nvSpPr>
        <p:spPr bwMode="auto">
          <a:xfrm>
            <a:off x="6678394" y="4070368"/>
            <a:ext cx="2792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200" dirty="0" smtClean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  <a:endParaRPr lang="ko-KR" altLang="en-US" sz="1200" baseline="30000" dirty="0">
              <a:solidFill>
                <a:schemeClr val="tx1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직사각형 15"/>
              <p:cNvSpPr>
                <a:spLocks noChangeArrowheads="1"/>
              </p:cNvSpPr>
              <p:nvPr/>
            </p:nvSpPr>
            <p:spPr bwMode="auto">
              <a:xfrm>
                <a:off x="1303031" y="3040412"/>
                <a:ext cx="1761829" cy="332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3333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rgbClr val="333333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 sz="2000">
                    <a:solidFill>
                      <a:srgbClr val="333333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333333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–"/>
                  <a:defRPr sz="1600">
                    <a:solidFill>
                      <a:srgbClr val="333333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>
                    <a:solidFill>
                      <a:srgbClr val="333333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>
                    <a:solidFill>
                      <a:srgbClr val="333333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>
                    <a:solidFill>
                      <a:srgbClr val="333333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>
                    <a:solidFill>
                      <a:srgbClr val="333333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𝑭</m:t>
                    </m:r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¬</m:t>
                    </m:r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𝒑</m:t>
                    </m:r>
                    <m:r>
                      <a:rPr lang="en-US" altLang="ko-KR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∧¬</m:t>
                    </m:r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𝒒</m:t>
                    </m:r>
                    <m:r>
                      <a:rPr lang="en-US" altLang="ko-KR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∧</m:t>
                    </m:r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</m:oMath>
                </a14:m>
                <a:r>
                  <a:rPr lang="ko-KR" altLang="en-US" sz="1600" b="1" i="1" baseline="30000" dirty="0" smtClean="0">
                    <a:solidFill>
                      <a:schemeClr val="tx1"/>
                    </a:solidFill>
                    <a:ea typeface="굴림" panose="020B0600000101010101" pitchFamily="50" charset="-127"/>
                    <a:cs typeface="Arial" panose="020B0604020202020204" pitchFamily="34" charset="0"/>
                  </a:rPr>
                  <a:t> </a:t>
                </a:r>
                <a:endParaRPr lang="ko-KR" altLang="en-US" sz="1600" b="1" i="1" baseline="30000" dirty="0">
                  <a:solidFill>
                    <a:schemeClr val="tx1"/>
                  </a:solidFill>
                  <a:ea typeface="굴림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1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3031" y="3040412"/>
                <a:ext cx="1761829" cy="332912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직사각형 15"/>
              <p:cNvSpPr>
                <a:spLocks noChangeArrowheads="1"/>
              </p:cNvSpPr>
              <p:nvPr/>
            </p:nvSpPr>
            <p:spPr bwMode="auto">
              <a:xfrm>
                <a:off x="769134" y="3901204"/>
                <a:ext cx="283616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3333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rgbClr val="333333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 sz="2000">
                    <a:solidFill>
                      <a:srgbClr val="333333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333333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–"/>
                  <a:defRPr sz="1600">
                    <a:solidFill>
                      <a:srgbClr val="333333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>
                    <a:solidFill>
                      <a:srgbClr val="333333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>
                    <a:solidFill>
                      <a:srgbClr val="333333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>
                    <a:solidFill>
                      <a:srgbClr val="333333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>
                    <a:solidFill>
                      <a:srgbClr val="333333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400" b="1" dirty="0" smtClean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𝒑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𝒇𝒂𝒍𝒔𝒆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𝒒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𝒇𝒂𝒍𝒔𝒆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𝒕𝒓𝒖𝒆</m:t>
                    </m:r>
                  </m:oMath>
                </a14:m>
                <a:r>
                  <a:rPr lang="ko-KR" altLang="en-US" sz="1400" b="1" i="1" baseline="30000" dirty="0">
                    <a:solidFill>
                      <a:schemeClr val="tx1"/>
                    </a:solidFill>
                    <a:ea typeface="굴림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}</a:t>
                </a:r>
                <a:endParaRPr lang="ko-KR" altLang="en-US" sz="1400" b="1" i="1" baseline="30000" dirty="0">
                  <a:solidFill>
                    <a:schemeClr val="tx1"/>
                  </a:solidFill>
                  <a:ea typeface="굴림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2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134" y="3901204"/>
                <a:ext cx="2836162" cy="307777"/>
              </a:xfrm>
              <a:prstGeom prst="rect">
                <a:avLst/>
              </a:prstGeom>
              <a:blipFill>
                <a:blip r:embed="rId5"/>
                <a:stretch>
                  <a:fillRect l="-215" t="-4000" b="-2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Right Arrow 172"/>
          <p:cNvSpPr/>
          <p:nvPr/>
        </p:nvSpPr>
        <p:spPr>
          <a:xfrm>
            <a:off x="3650463" y="3115952"/>
            <a:ext cx="222636" cy="25763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 rot="10800000">
            <a:off x="3650463" y="3951904"/>
            <a:ext cx="222636" cy="25763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7172" y="6508277"/>
            <a:ext cx="8844697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DPLL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Davis–Putnam–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Logemann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–Loveland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58919" y="4770709"/>
            <a:ext cx="0" cy="314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15"/>
          <p:cNvSpPr>
            <a:spLocks noChangeArrowheads="1"/>
          </p:cNvSpPr>
          <p:nvPr/>
        </p:nvSpPr>
        <p:spPr bwMode="auto">
          <a:xfrm>
            <a:off x="4546900" y="5079973"/>
            <a:ext cx="6174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200" dirty="0" smtClean="0">
                <a:solidFill>
                  <a:srgbClr val="FF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invalid</a:t>
            </a:r>
            <a:endParaRPr lang="ko-KR" altLang="en-US" sz="1200" baseline="30000" dirty="0">
              <a:solidFill>
                <a:srgbClr val="FF0000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682200" y="4776020"/>
            <a:ext cx="0" cy="3199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15"/>
          <p:cNvSpPr>
            <a:spLocks noChangeArrowheads="1"/>
          </p:cNvSpPr>
          <p:nvPr/>
        </p:nvSpPr>
        <p:spPr bwMode="auto">
          <a:xfrm>
            <a:off x="5261154" y="5085284"/>
            <a:ext cx="6174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200" dirty="0" smtClean="0">
                <a:solidFill>
                  <a:srgbClr val="FF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invalid</a:t>
            </a:r>
            <a:endParaRPr lang="ko-KR" altLang="en-US" sz="1200" baseline="30000" dirty="0">
              <a:solidFill>
                <a:srgbClr val="FF0000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6060650" y="4183250"/>
            <a:ext cx="0" cy="9146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15"/>
          <p:cNvSpPr>
            <a:spLocks noChangeArrowheads="1"/>
          </p:cNvSpPr>
          <p:nvPr/>
        </p:nvSpPr>
        <p:spPr bwMode="auto">
          <a:xfrm>
            <a:off x="5748631" y="5086669"/>
            <a:ext cx="6174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200" dirty="0" smtClean="0">
                <a:solidFill>
                  <a:srgbClr val="FF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invalid</a:t>
            </a:r>
            <a:endParaRPr lang="ko-KR" altLang="en-US" sz="1200" baseline="30000" dirty="0">
              <a:solidFill>
                <a:srgbClr val="FF0000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6476030" y="4183250"/>
            <a:ext cx="0" cy="912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15"/>
          <p:cNvSpPr>
            <a:spLocks noChangeArrowheads="1"/>
          </p:cNvSpPr>
          <p:nvPr/>
        </p:nvSpPr>
        <p:spPr bwMode="auto">
          <a:xfrm>
            <a:off x="6221444" y="5084737"/>
            <a:ext cx="6174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200" dirty="0" smtClean="0">
                <a:solidFill>
                  <a:srgbClr val="FF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invalid</a:t>
            </a:r>
            <a:endParaRPr lang="ko-KR" altLang="en-US" sz="1200" baseline="30000" dirty="0">
              <a:solidFill>
                <a:srgbClr val="FF0000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6948264" y="4759604"/>
            <a:ext cx="0" cy="3363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15"/>
          <p:cNvSpPr>
            <a:spLocks noChangeArrowheads="1"/>
          </p:cNvSpPr>
          <p:nvPr/>
        </p:nvSpPr>
        <p:spPr bwMode="auto">
          <a:xfrm>
            <a:off x="6723760" y="5087557"/>
            <a:ext cx="4988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200" dirty="0" smtClean="0">
                <a:solidFill>
                  <a:srgbClr val="00B05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valid</a:t>
            </a:r>
            <a:endParaRPr lang="ko-KR" altLang="en-US" sz="1200" baseline="30000" dirty="0">
              <a:solidFill>
                <a:srgbClr val="00B050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97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800" b="0" dirty="0" smtClean="0"/>
                  <a:t>SMT Solving Technique – DPLL algorithm (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𝐷𝑃𝐿𝐿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(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𝐹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, 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𝑈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)</m:t>
                    </m:r>
                  </m:oMath>
                </a14:m>
                <a:r>
                  <a:rPr lang="en-US" altLang="ko-KR" sz="1800" b="0" dirty="0" smtClean="0"/>
                  <a:t>)</a:t>
                </a:r>
              </a:p>
              <a:p>
                <a:pPr lvl="1"/>
                <a:r>
                  <a:rPr lang="en-US" sz="1400" dirty="0" smtClean="0">
                    <a:ea typeface="맑은 고딕" panose="020B0503020000020004" pitchFamily="50" charset="-127"/>
                  </a:rPr>
                  <a:t>UP</a:t>
                </a:r>
                <a:r>
                  <a:rPr lang="en-US" sz="1400" dirty="0">
                    <a:ea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400" dirty="0"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400" dirty="0">
                    <a:ea typeface="맑은 고딕" panose="020B0503020000020004" pitchFamily="50" charset="-127"/>
                  </a:rPr>
                  <a:t>); - Unit-propagate</a:t>
                </a:r>
              </a:p>
              <a:p>
                <a:pPr lvl="1"/>
                <a:r>
                  <a:rPr lang="en-US" sz="1400" dirty="0" smtClean="0">
                    <a:ea typeface="맑은 고딕" panose="020B0503020000020004" pitchFamily="50" charset="-127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400" dirty="0">
                    <a:ea typeface="맑은 고딕" panose="020B0503020000020004" pitchFamily="50" charset="-127"/>
                  </a:rPr>
                  <a:t> contains the empty clause 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⏊</m:t>
                    </m:r>
                  </m:oMath>
                </a14:m>
                <a:r>
                  <a:rPr lang="en-US" sz="1400" dirty="0">
                    <a:ea typeface="맑은 고딕" panose="020B0503020000020004" pitchFamily="50" charset="-127"/>
                  </a:rPr>
                  <a:t>) then return;</a:t>
                </a:r>
              </a:p>
              <a:p>
                <a:pPr lvl="1"/>
                <a:r>
                  <a:rPr lang="en-US" sz="1400" dirty="0" smtClean="0">
                    <a:ea typeface="맑은 고딕" panose="020B0503020000020004" pitchFamily="50" charset="-127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400" dirty="0">
                    <a:ea typeface="맑은 고딕" panose="020B0503020000020004" pitchFamily="50" charset="-127"/>
                  </a:rPr>
                  <a:t> is empty formula 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=⏉</m:t>
                    </m:r>
                  </m:oMath>
                </a14:m>
                <a:r>
                  <a:rPr lang="en-US" sz="1400" dirty="0">
                    <a:ea typeface="맑은 고딕" panose="020B0503020000020004" pitchFamily="50" charset="-127"/>
                  </a:rPr>
                  <a:t>), then exit with model of U;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>
                    <a:ea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dirty="0"/>
                  <a:t> a literal containing an atom from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400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</a:rPr>
                      <m:t>𝐷𝑃𝐿𝐿</m:t>
                    </m:r>
                    <m:r>
                      <a:rPr lang="en-US" sz="1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4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𝐷𝑃𝐿𝐿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;</a:t>
                </a:r>
              </a:p>
              <a:p>
                <a:pPr lvl="1"/>
                <a:endParaRPr lang="en-US" altLang="ko-KR" sz="1600" b="0" dirty="0" smtClean="0"/>
              </a:p>
              <a:p>
                <a:endParaRPr lang="en-US" altLang="ko-KR" sz="1800" b="0" dirty="0"/>
              </a:p>
              <a:p>
                <a:endParaRPr lang="en-US" altLang="ko-KR" sz="1800" b="0" dirty="0" smtClean="0"/>
              </a:p>
              <a:p>
                <a:endParaRPr lang="en-US" altLang="ko-KR" sz="1800" b="0" dirty="0"/>
              </a:p>
              <a:p>
                <a:endParaRPr lang="en-US" altLang="ko-KR" sz="1800" b="0" dirty="0" smtClean="0"/>
              </a:p>
              <a:p>
                <a:endParaRPr lang="en-US" altLang="ko-KR" sz="1800" b="0" dirty="0"/>
              </a:p>
              <a:p>
                <a:endParaRPr lang="en-US" altLang="ko-KR" sz="1800" b="0" dirty="0" smtClean="0"/>
              </a:p>
              <a:p>
                <a:endParaRPr lang="en-US" altLang="ko-KR" sz="1800" b="0" dirty="0"/>
              </a:p>
              <a:p>
                <a:endParaRPr lang="en-US" altLang="ko-KR" sz="1800" b="0" dirty="0" smtClean="0"/>
              </a:p>
              <a:p>
                <a:endParaRPr lang="en-US" altLang="ko-KR" sz="1800" b="0" dirty="0"/>
              </a:p>
              <a:p>
                <a:endParaRPr lang="en-US" altLang="ko-KR" sz="1800" b="0" dirty="0" smtClean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97F9-09BE-469D-9B6D-019CCB8932CB}" type="slidenum">
              <a:rPr lang="ko-KR" altLang="en-US" smtClean="0"/>
              <a:pPr/>
              <a:t>15</a:t>
            </a:fld>
            <a:r>
              <a:rPr lang="en-US" altLang="ko-KR" smtClean="0"/>
              <a:t>/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67544" y="88166"/>
            <a:ext cx="7920880" cy="58883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Appendix VIII.</a:t>
            </a:r>
            <a:endParaRPr lang="ko-KR" alt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227479" y="5102358"/>
            <a:ext cx="45307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An </a:t>
            </a:r>
            <a:r>
              <a:rPr lang="en-US" sz="14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example of SMT solving using DPLL algorithm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4427984" y="2565144"/>
                <a:ext cx="5022071" cy="32279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𝑭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=(¬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400" b="1" dirty="0" smtClean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</a:t>
                </a:r>
              </a:p>
              <a:p>
                <a:endParaRPr lang="en-US" sz="1400" b="0" i="1" dirty="0" smtClean="0">
                  <a:latin typeface="Cambria Math" panose="02040503050406030204" pitchFamily="18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m:t>𝐷𝑃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m:t>(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∨¬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∅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US" sz="1400" b="0" dirty="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└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m:t>𝑈𝑃</m:t>
                    </m:r>
                    <m:r>
                      <a:rPr lang="en-US" sz="1400" i="1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m:t>(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∨¬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∅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US" sz="1400" dirty="0" smtClean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m:t>𝐿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←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r>
                  <a:rPr lang="en-US" sz="1400" dirty="0" smtClean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m:t>𝐷𝑃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∨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∨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∨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∨¬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dirty="0"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{¬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sz="1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r>
                  <a:rPr lang="en-US" sz="1400" dirty="0" smtClean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m:t>𝐷𝑃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∨¬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{¬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sz="14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r>
                  <a:rPr lang="en-US" sz="1400" dirty="0" smtClean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  </a:t>
                </a:r>
                <a:r>
                  <a:rPr lang="en-US" sz="1400" dirty="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└</a:t>
                </a:r>
                <a:r>
                  <a:rPr lang="en-US" sz="1400" dirty="0" smtClean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m:t>𝑈𝑃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∨¬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{¬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sz="1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r>
                  <a:rPr lang="en-US" sz="1400" dirty="0" smtClean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m:t>𝐿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←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endParaRPr lang="en-US" sz="1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r>
                  <a:rPr lang="en-US" sz="1400" dirty="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m:t>𝐷𝑃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∨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∨¬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dirty="0"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{¬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r>
                  <a:rPr lang="en-US" sz="1400" dirty="0" smtClean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</a:t>
                </a:r>
                <a:endParaRPr lang="en-US" sz="14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r>
                  <a:rPr lang="en-US" sz="1400" dirty="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      └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m:t>𝑈𝑃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{¬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r>
                  <a:rPr lang="en-US" sz="1400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sz="1400" dirty="0" smtClean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US" sz="1400" dirty="0" smtClean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m:t>𝐿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←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r>
                  <a:rPr lang="en-US" sz="1400" dirty="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m:t>𝐷𝑃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⏉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{¬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sz="1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r>
                  <a:rPr lang="en-US" sz="1400" dirty="0" smtClean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            </a:t>
                </a:r>
                <a:r>
                  <a:rPr lang="en-US" sz="1400" dirty="0">
                    <a:ea typeface="맑은 고딕" panose="020B0503020000020004" pitchFamily="50" charset="-127"/>
                    <a:cs typeface="Arial" panose="020B0604020202020204" pitchFamily="34" charset="0"/>
                  </a:rPr>
                  <a:t>└</a:t>
                </a:r>
                <a:r>
                  <a:rPr lang="en-US" sz="1400" dirty="0" smtClean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 return model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,¬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1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565144"/>
                <a:ext cx="5022071" cy="3227935"/>
              </a:xfrm>
              <a:prstGeom prst="rect">
                <a:avLst/>
              </a:prstGeom>
              <a:blipFill>
                <a:blip r:embed="rId4"/>
                <a:stretch>
                  <a:fillRect l="-364" b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69072" y="2996952"/>
                <a:ext cx="42693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=(¬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72" y="2996952"/>
                <a:ext cx="4269354" cy="30777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1037992" y="3691363"/>
                <a:ext cx="90326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⏊</m:t>
                      </m:r>
                    </m:oMath>
                  </m:oMathPara>
                </a14:m>
                <a:endParaRPr lang="en-US" sz="1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92" y="3691363"/>
                <a:ext cx="90326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>
            <a:off x="1619672" y="3399907"/>
            <a:ext cx="504056" cy="317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337656" y="3399906"/>
            <a:ext cx="504056" cy="317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2104374" y="3789040"/>
                <a:ext cx="173028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374" y="3789040"/>
                <a:ext cx="1730288" cy="307777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1359259" y="3334465"/>
                <a:ext cx="3487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9" y="3334465"/>
                <a:ext cx="348750" cy="307777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2657934" y="3336456"/>
                <a:ext cx="4834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934" y="3336456"/>
                <a:ext cx="483402" cy="307777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1659141" y="4633390"/>
                <a:ext cx="90326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141" y="4633390"/>
                <a:ext cx="90326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H="1">
            <a:off x="2240821" y="4226088"/>
            <a:ext cx="504056" cy="317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958805" y="4226087"/>
            <a:ext cx="504056" cy="317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3375691" y="4633391"/>
                <a:ext cx="3343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691" y="4633391"/>
                <a:ext cx="33430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980408" y="4160646"/>
                <a:ext cx="3488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408" y="4160646"/>
                <a:ext cx="348813" cy="307777"/>
              </a:xfrm>
              <a:prstGeom prst="rect">
                <a:avLst/>
              </a:prstGeom>
              <a:blipFill>
                <a:blip r:embed="rId1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279083" y="4162637"/>
                <a:ext cx="4834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083" y="4162637"/>
                <a:ext cx="483466" cy="307777"/>
              </a:xfrm>
              <a:prstGeom prst="rect">
                <a:avLst/>
              </a:prstGeom>
              <a:blipFill>
                <a:blip r:embed="rId1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3149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97F9-09BE-469D-9B6D-019CCB8932CB}" type="slidenum">
              <a:rPr lang="ko-KR" altLang="en-US" smtClean="0"/>
              <a:pPr/>
              <a:t>16</a:t>
            </a:fld>
            <a:r>
              <a:rPr lang="en-US" altLang="ko-KR" smtClean="0"/>
              <a:t>/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67544" y="88166"/>
            <a:ext cx="7543800" cy="588838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Appendix </a:t>
            </a:r>
            <a:r>
              <a:rPr lang="en-US" altLang="ko-KR" sz="3200" dirty="0" smtClean="0"/>
              <a:t>VIII.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800" b="0" dirty="0"/>
                  <a:t>Z3: </a:t>
                </a:r>
                <a:r>
                  <a:rPr lang="en-US" altLang="ko-KR" sz="1800" b="0" dirty="0" smtClean="0"/>
                  <a:t>DPLL-based </a:t>
                </a:r>
                <a:r>
                  <a:rPr lang="en-US" altLang="ko-KR" sz="1800" b="0" dirty="0"/>
                  <a:t>SAT + Theory solver (</a:t>
                </a:r>
                <a:r>
                  <a:rPr lang="en-US" altLang="ko-KR" sz="1800" b="0" dirty="0" err="1"/>
                  <a:t>Arithmatic</a:t>
                </a:r>
                <a:r>
                  <a:rPr lang="en-US" altLang="ko-KR" sz="1800" b="0" dirty="0"/>
                  <a:t>, Array, Bit-vector)</a:t>
                </a:r>
              </a:p>
              <a:p>
                <a:endParaRPr lang="en-US" altLang="ko-KR" sz="1800" b="0" dirty="0"/>
              </a:p>
              <a:p>
                <a:endParaRPr lang="en-US" altLang="ko-KR" sz="1800" b="0" dirty="0" smtClean="0"/>
              </a:p>
              <a:p>
                <a:pPr lvl="1"/>
                <a:endParaRPr lang="en-US" altLang="ko-KR" sz="1600" dirty="0" smtClean="0"/>
              </a:p>
              <a:p>
                <a:pPr lvl="1"/>
                <a:r>
                  <a:rPr lang="en-US" altLang="ko-KR" sz="1600" b="0" dirty="0" smtClean="0"/>
                  <a:t>Invoke DPLL(T) for theory T = LIA (Linear Integer Arithmetic)</a:t>
                </a:r>
              </a:p>
              <a:p>
                <a:pPr lvl="2"/>
                <a:r>
                  <a:rPr lang="en-US" altLang="ko-KR" sz="1400" dirty="0" smtClean="0"/>
                  <a:t>Map : {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+1&gt;0</m:t>
                    </m:r>
                  </m:oMath>
                </a14:m>
                <a:r>
                  <a:rPr lang="en-US" altLang="ko-KR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ko-KR" sz="1400" dirty="0" smtClean="0"/>
                  <a:t>}</a:t>
                </a:r>
              </a:p>
              <a:p>
                <a:pPr lvl="2"/>
                <a:endParaRPr lang="en-US" altLang="ko-KR" sz="1400" b="0" dirty="0" smtClean="0"/>
              </a:p>
              <a:p>
                <a:pPr lvl="2"/>
                <a:r>
                  <a:rPr lang="en-US" altLang="ko-KR" sz="1400" dirty="0" smtClean="0"/>
                  <a:t>Invoke SAT solver:</a:t>
                </a:r>
              </a:p>
              <a:p>
                <a:pPr lvl="3"/>
                <a:r>
                  <a:rPr lang="en-US" altLang="ko-KR" dirty="0" smtClean="0"/>
                  <a:t>Propagate: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r>
                  <a:rPr lang="en-US" altLang="ko-KR" dirty="0" smtClean="0"/>
                  <a:t>, Propagate: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altLang="ko-KR" dirty="0" smtClean="0"/>
              </a:p>
              <a:p>
                <a:pPr lvl="3"/>
                <a:r>
                  <a:rPr lang="en-US" altLang="ko-KR" dirty="0" smtClean="0"/>
                  <a:t>Decide: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altLang="ko-KR" dirty="0" smtClean="0"/>
              </a:p>
              <a:p>
                <a:pPr lvl="2"/>
                <a:endParaRPr lang="en-US" altLang="ko-KR" sz="1400" dirty="0" smtClean="0"/>
              </a:p>
              <a:p>
                <a:pPr lvl="2"/>
                <a:endParaRPr lang="en-US" altLang="ko-KR" sz="1400" dirty="0"/>
              </a:p>
              <a:p>
                <a:pPr lvl="2"/>
                <a:endParaRPr lang="en-US" altLang="ko-KR" sz="1400" dirty="0" smtClean="0"/>
              </a:p>
              <a:p>
                <a:pPr lvl="2"/>
                <a:endParaRPr lang="en-US" altLang="ko-KR" sz="1400" dirty="0" smtClean="0"/>
              </a:p>
              <a:p>
                <a:pPr lvl="2"/>
                <a:r>
                  <a:rPr lang="en-US" altLang="ko-KR" sz="1400" dirty="0" smtClean="0"/>
                  <a:t>Invoke theory solver for LIA on: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,¬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 smtClean="0"/>
                  <a:t> {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+1&gt;0</m:t>
                    </m:r>
                  </m:oMath>
                </a14:m>
                <a:r>
                  <a:rPr lang="en-US" altLang="ko-KR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ko-KR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ko-KR" sz="1400" dirty="0" smtClean="0"/>
                  <a:t>}</a:t>
                </a:r>
                <a:endParaRPr lang="en-US" altLang="ko-KR" sz="1400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+1&gt;0</m:t>
                    </m:r>
                  </m:oMath>
                </a14:m>
                <a:r>
                  <a:rPr lang="en-US" altLang="ko-KR" b="0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ko-KR" b="0" dirty="0" smtClean="0"/>
                  <a:t> is LIA-</a:t>
                </a:r>
                <a:r>
                  <a:rPr lang="en-US" altLang="ko-KR" b="0" dirty="0" err="1" smtClean="0"/>
                  <a:t>unsatisfiable</a:t>
                </a:r>
                <a:r>
                  <a:rPr lang="en-US" altLang="ko-KR" b="0" dirty="0" smtClean="0"/>
                  <a:t>.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ko-KR" b="0" dirty="0" smtClean="0"/>
                  <a:t> is added to list of clauses.</a:t>
                </a:r>
              </a:p>
              <a:p>
                <a:pPr lvl="2"/>
                <a:endParaRPr lang="en-US" altLang="ko-KR" b="0" dirty="0" smtClean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824776" y="1454587"/>
                <a:ext cx="59843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+1&gt;0 ∨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&lt;0∨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&gt;4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776" y="1454587"/>
                <a:ext cx="5984395" cy="246221"/>
              </a:xfrm>
              <a:prstGeom prst="rect">
                <a:avLst/>
              </a:prstGeom>
              <a:blipFill>
                <a:blip r:embed="rId4"/>
                <a:stretch>
                  <a:fillRect l="-204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824775" y="4005064"/>
                <a:ext cx="396204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   ∨   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∨   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775" y="4005064"/>
                <a:ext cx="3962047" cy="246221"/>
              </a:xfrm>
              <a:prstGeom prst="rect">
                <a:avLst/>
              </a:prstGeom>
              <a:blipFill>
                <a:blip r:embed="rId5"/>
                <a:stretch>
                  <a:fillRect l="-462" r="-462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824774" y="5805264"/>
                <a:ext cx="584698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   ∨   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∨   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774" y="5805264"/>
                <a:ext cx="5846985" cy="246221"/>
              </a:xfrm>
              <a:prstGeom prst="rect">
                <a:avLst/>
              </a:prstGeom>
              <a:blipFill>
                <a:blip r:embed="rId6"/>
                <a:stretch>
                  <a:fillRect l="-209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3122182" y="3949364"/>
            <a:ext cx="360000" cy="360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436096" y="3949363"/>
            <a:ext cx="360000" cy="3600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53328" y="3949363"/>
            <a:ext cx="360000" cy="3600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000903" y="3949363"/>
            <a:ext cx="360000" cy="3600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22182" y="5768752"/>
            <a:ext cx="360000" cy="360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436096" y="5768751"/>
            <a:ext cx="360000" cy="3600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53328" y="5768751"/>
            <a:ext cx="360000" cy="3600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04950" y="5768751"/>
            <a:ext cx="1347370" cy="3600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035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97F9-09BE-469D-9B6D-019CCB8932CB}" type="slidenum">
              <a:rPr lang="ko-KR" altLang="en-US" smtClean="0"/>
              <a:pPr/>
              <a:t>17</a:t>
            </a:fld>
            <a:r>
              <a:rPr lang="en-US" altLang="ko-KR" smtClean="0"/>
              <a:t>/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67544" y="88166"/>
            <a:ext cx="7543800" cy="588838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Appendix </a:t>
            </a:r>
            <a:r>
              <a:rPr lang="en-US" altLang="ko-KR" sz="3200" dirty="0" smtClean="0"/>
              <a:t>VIII.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75245"/>
                <a:ext cx="8229600" cy="582210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b="0" dirty="0" smtClean="0"/>
                  <a:t>Z3: DPLL-based SAT + Theory solver (</a:t>
                </a:r>
                <a:r>
                  <a:rPr lang="en-US" altLang="ko-KR" sz="1800" b="0" dirty="0" err="1" smtClean="0"/>
                  <a:t>Arithmatic</a:t>
                </a:r>
                <a:r>
                  <a:rPr lang="en-US" altLang="ko-KR" sz="1800" b="0" dirty="0" smtClean="0"/>
                  <a:t>, Array, Bit-vector)</a:t>
                </a:r>
              </a:p>
              <a:p>
                <a:endParaRPr lang="en-US" altLang="ko-KR" sz="1800" b="0" dirty="0"/>
              </a:p>
              <a:p>
                <a:endParaRPr lang="en-US" altLang="ko-KR" sz="1800" b="0" dirty="0" smtClean="0"/>
              </a:p>
              <a:p>
                <a:pPr lvl="1"/>
                <a:endParaRPr lang="en-US" altLang="ko-KR" sz="1600" dirty="0" smtClean="0"/>
              </a:p>
              <a:p>
                <a:pPr lvl="1"/>
                <a:r>
                  <a:rPr lang="en-US" altLang="ko-KR" sz="1600" b="0" dirty="0" smtClean="0"/>
                  <a:t>Invoke DPLL(T) for theory T = LIA (Linear Integer Arithmetic)</a:t>
                </a:r>
              </a:p>
              <a:p>
                <a:pPr lvl="2"/>
                <a:r>
                  <a:rPr lang="en-US" altLang="ko-KR" sz="1400" dirty="0" smtClean="0"/>
                  <a:t>Invoke SAT solver:</a:t>
                </a:r>
              </a:p>
              <a:p>
                <a:pPr lvl="3"/>
                <a:r>
                  <a:rPr lang="en-US" altLang="ko-KR" dirty="0" smtClean="0"/>
                  <a:t>Backtrack decision on C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altLang="ko-KR" dirty="0" smtClean="0"/>
                  <a:t>)</a:t>
                </a:r>
              </a:p>
              <a:p>
                <a:pPr lvl="3"/>
                <a:r>
                  <a:rPr lang="en-US" altLang="ko-KR" dirty="0" smtClean="0"/>
                  <a:t>Propagate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endParaRPr lang="en-US" altLang="ko-KR" dirty="0" smtClean="0"/>
              </a:p>
              <a:p>
                <a:pPr lvl="3"/>
                <a:r>
                  <a:rPr lang="en-US" altLang="ko-KR" dirty="0"/>
                  <a:t>Propagate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altLang="ko-KR" dirty="0" smtClean="0"/>
              </a:p>
              <a:p>
                <a:pPr marL="1371600" lvl="3" indent="0">
                  <a:buNone/>
                </a:pPr>
                <a:endParaRPr lang="en-US" altLang="ko-KR" dirty="0" smtClean="0"/>
              </a:p>
              <a:p>
                <a:pPr lvl="2"/>
                <a:endParaRPr lang="en-US" altLang="ko-KR" sz="1400" b="0" dirty="0" smtClean="0"/>
              </a:p>
              <a:p>
                <a:pPr lvl="2"/>
                <a:endParaRPr lang="en-US" altLang="ko-KR" sz="1400" dirty="0"/>
              </a:p>
              <a:p>
                <a:pPr lvl="2"/>
                <a:r>
                  <a:rPr lang="en-US" altLang="ko-KR" sz="1400" b="0" dirty="0" smtClean="0"/>
                  <a:t>Invoke LIA on: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,¬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 smtClean="0"/>
                  <a:t> {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+1&gt;0</m:t>
                    </m:r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&gt;4</m:t>
                    </m:r>
                  </m:oMath>
                </a14:m>
                <a:r>
                  <a:rPr lang="en-US" altLang="ko-KR" sz="1400" dirty="0" smtClean="0"/>
                  <a:t>}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&gt;4</m:t>
                    </m:r>
                  </m:oMath>
                </a14:m>
                <a:r>
                  <a:rPr lang="en-US" altLang="ko-KR" dirty="0"/>
                  <a:t> is LIA-</a:t>
                </a:r>
                <a:r>
                  <a:rPr lang="en-US" altLang="ko-KR" dirty="0" err="1"/>
                  <a:t>unsatisfiable</a:t>
                </a:r>
                <a:r>
                  <a:rPr lang="en-US" altLang="ko-KR" dirty="0"/>
                  <a:t>.</a:t>
                </a: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ko-KR" dirty="0"/>
                  <a:t> is added to list of clauses</a:t>
                </a:r>
                <a:r>
                  <a:rPr lang="en-US" altLang="ko-KR" dirty="0" smtClean="0"/>
                  <a:t>.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pPr lvl="2"/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No decisions to backtrack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 smtClean="0"/>
                  <a:t> The formula is LIA-</a:t>
                </a:r>
                <a:r>
                  <a:rPr lang="en-US" altLang="ko-KR" dirty="0" err="1" smtClean="0"/>
                  <a:t>unsatisfiable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pPr lvl="3"/>
                <a:endParaRPr lang="en-US" altLang="ko-KR" sz="1200" b="0" dirty="0" smtClean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75245"/>
                <a:ext cx="8229600" cy="5822107"/>
              </a:xfrm>
              <a:blipFill>
                <a:blip r:embed="rId8"/>
                <a:stretch>
                  <a:fillRect l="-444" t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824776" y="1454587"/>
                <a:ext cx="59843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+1&gt;0 ∨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&lt;0∨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&gt;4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776" y="1454587"/>
                <a:ext cx="5984395" cy="246221"/>
              </a:xfrm>
              <a:prstGeom prst="rect">
                <a:avLst/>
              </a:prstGeom>
              <a:blipFill>
                <a:blip r:embed="rId4"/>
                <a:stretch>
                  <a:fillRect l="-204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77174" y="3573342"/>
                <a:ext cx="584698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   ∨   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∨   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174" y="3573342"/>
                <a:ext cx="5846985" cy="246221"/>
              </a:xfrm>
              <a:prstGeom prst="rect">
                <a:avLst/>
              </a:prstGeom>
              <a:blipFill>
                <a:blip r:embed="rId5"/>
                <a:stretch>
                  <a:fillRect l="-209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266198" y="3574831"/>
            <a:ext cx="360000" cy="360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80112" y="3574830"/>
            <a:ext cx="360000" cy="3600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7344" y="3574830"/>
            <a:ext cx="360000" cy="3600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86109" y="3573342"/>
            <a:ext cx="360000" cy="360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49018" y="3573342"/>
            <a:ext cx="360000" cy="3600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64565" y="3573342"/>
            <a:ext cx="360000" cy="360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83110" y="3573016"/>
            <a:ext cx="360000" cy="3600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848430" y="5222761"/>
                <a:ext cx="67893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   ∨   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∨   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∨ ¬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30" y="5222761"/>
                <a:ext cx="6789359" cy="246221"/>
              </a:xfrm>
              <a:prstGeom prst="rect">
                <a:avLst/>
              </a:prstGeom>
              <a:blipFill>
                <a:blip r:embed="rId6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244764" y="5224250"/>
            <a:ext cx="360000" cy="360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32910" y="5224249"/>
            <a:ext cx="360000" cy="3600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75910" y="5224249"/>
            <a:ext cx="360000" cy="3600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26363" y="5222761"/>
            <a:ext cx="360000" cy="360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65367" y="5222761"/>
            <a:ext cx="360000" cy="3600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35821" y="5222761"/>
            <a:ext cx="360000" cy="360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23364" y="5222435"/>
            <a:ext cx="360000" cy="3600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38438" y="5222435"/>
            <a:ext cx="360000" cy="360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78298" y="5229240"/>
            <a:ext cx="360000" cy="360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04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 rot="17100000">
            <a:off x="4181020" y="1614534"/>
            <a:ext cx="360040" cy="886180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97F9-09BE-469D-9B6D-019CCB8932CB}" type="slidenum">
              <a:rPr lang="ko-KR" altLang="en-US" smtClean="0"/>
              <a:pPr/>
              <a:t>18</a:t>
            </a:fld>
            <a:r>
              <a:rPr lang="en-US" altLang="ko-KR" smtClean="0"/>
              <a:t>/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67544" y="88166"/>
            <a:ext cx="7543800" cy="58883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Appendix IX.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0" dirty="0" smtClean="0"/>
              <a:t>Single Test Case Generation for NPP Safety Software</a:t>
            </a:r>
          </a:p>
          <a:p>
            <a:pPr lvl="1"/>
            <a:r>
              <a:rPr lang="en-US" altLang="ko-KR" sz="1600" dirty="0" smtClean="0"/>
              <a:t>Algorithm for a single test case generation of an example FBD program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6282" y="3332724"/>
            <a:ext cx="44973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1-1) </a:t>
            </a:r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Declaration of the </a:t>
            </a:r>
            <a:r>
              <a:rPr lang="en-US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FBD variables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(line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6~20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6282" y="378330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1-2) </a:t>
            </a:r>
            <a:r>
              <a:rPr lang="en-US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Declaration </a:t>
            </a:r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of FBD program logic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(line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22~39)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6282" y="506553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2-1) </a:t>
            </a:r>
            <a:r>
              <a:rPr lang="en-US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Assertion </a:t>
            </a:r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of test requirement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(line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41~42):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6282" y="592058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3-1) </a:t>
            </a:r>
            <a:r>
              <a:rPr lang="en-US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Check satisfiability given </a:t>
            </a:r>
            <a:r>
              <a:rPr lang="en-US" sz="14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constaint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(line 45):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61566" y="1778606"/>
            <a:ext cx="3465972" cy="4786951"/>
            <a:chOff x="4695770" y="1628801"/>
            <a:chExt cx="3774411" cy="5212945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4516" y="1628801"/>
              <a:ext cx="3515665" cy="46741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Rectangle 19"/>
            <p:cNvSpPr/>
            <p:nvPr/>
          </p:nvSpPr>
          <p:spPr>
            <a:xfrm>
              <a:off x="4883606" y="6338997"/>
              <a:ext cx="3577848" cy="502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ea typeface="HY견고딕"/>
                  <a:cs typeface="Arial" panose="020B0604020202020204" pitchFamily="34" charset="0"/>
                </a:rPr>
                <a:t>Z3 input file for one test </a:t>
              </a:r>
              <a:r>
                <a:rPr lang="en-US" sz="1200" dirty="0">
                  <a:latin typeface="Arial" panose="020B0604020202020204" pitchFamily="34" charset="0"/>
                  <a:ea typeface="HY견고딕"/>
                  <a:cs typeface="Arial" panose="020B0604020202020204" pitchFamily="34" charset="0"/>
                </a:rPr>
                <a:t>case </a:t>
              </a:r>
              <a:r>
                <a:rPr lang="en-US" sz="1200" dirty="0" smtClean="0">
                  <a:latin typeface="Arial" panose="020B0604020202020204" pitchFamily="34" charset="0"/>
                  <a:ea typeface="HY견고딕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latin typeface="Arial" panose="020B0604020202020204" pitchFamily="34" charset="0"/>
                  <a:ea typeface="HY견고딕"/>
                  <a:cs typeface="Arial" panose="020B0604020202020204" pitchFamily="34" charset="0"/>
                </a:rPr>
              </a:br>
              <a:r>
                <a:rPr lang="en-US" sz="1200" dirty="0" smtClean="0">
                  <a:latin typeface="Arial" panose="020B0604020202020204" pitchFamily="34" charset="0"/>
                  <a:ea typeface="HY견고딕"/>
                  <a:cs typeface="Arial" panose="020B0604020202020204" pitchFamily="34" charset="0"/>
                </a:rPr>
                <a:t>generation of FBD program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Left Brace 21"/>
            <p:cNvSpPr/>
            <p:nvPr/>
          </p:nvSpPr>
          <p:spPr>
            <a:xfrm>
              <a:off x="4695770" y="1844825"/>
              <a:ext cx="201320" cy="1599726"/>
            </a:xfrm>
            <a:prstGeom prst="leftBrace">
              <a:avLst>
                <a:gd name="adj1" fmla="val 8333"/>
                <a:gd name="adj2" fmla="val 9303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/>
            <p:cNvSpPr/>
            <p:nvPr/>
          </p:nvSpPr>
          <p:spPr>
            <a:xfrm>
              <a:off x="4695770" y="3585666"/>
              <a:ext cx="201320" cy="1815751"/>
            </a:xfrm>
            <a:prstGeom prst="leftBrace">
              <a:avLst>
                <a:gd name="adj1" fmla="val 8333"/>
                <a:gd name="adj2" fmla="val 1013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e 23"/>
            <p:cNvSpPr/>
            <p:nvPr/>
          </p:nvSpPr>
          <p:spPr>
            <a:xfrm>
              <a:off x="4695770" y="5499659"/>
              <a:ext cx="201320" cy="192246"/>
            </a:xfrm>
            <a:prstGeom prst="leftBrace">
              <a:avLst>
                <a:gd name="adj1" fmla="val 8333"/>
                <a:gd name="adj2" fmla="val 4788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eft Brace 24"/>
            <p:cNvSpPr/>
            <p:nvPr/>
          </p:nvSpPr>
          <p:spPr>
            <a:xfrm>
              <a:off x="4695770" y="5802840"/>
              <a:ext cx="201320" cy="290455"/>
            </a:xfrm>
            <a:prstGeom prst="leftBrace">
              <a:avLst>
                <a:gd name="adj1" fmla="val 8333"/>
                <a:gd name="adj2" fmla="val 7633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457200" y="2889903"/>
            <a:ext cx="3456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 1: Define problem set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1060" y="4653557"/>
            <a:ext cx="35965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 2: Define test requirement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7200" y="5512719"/>
            <a:ext cx="360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 3: Solve test requirement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982" y="1572451"/>
            <a:ext cx="2638617" cy="9696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Rectangle 28"/>
          <p:cNvSpPr/>
          <p:nvPr/>
        </p:nvSpPr>
        <p:spPr>
          <a:xfrm>
            <a:off x="1129253" y="2569677"/>
            <a:ext cx="3096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HY견고딕"/>
                <a:cs typeface="Arial" panose="020B0604020202020204" pitchFamily="34" charset="0"/>
              </a:rPr>
              <a:t>An example FBD </a:t>
            </a:r>
            <a:r>
              <a:rPr lang="en-US" sz="1200" dirty="0" smtClean="0">
                <a:latin typeface="Arial" panose="020B0604020202020204" pitchFamily="34" charset="0"/>
                <a:ea typeface="HY견고딕"/>
                <a:cs typeface="Arial" panose="020B0604020202020204" pitchFamily="34" charset="0"/>
              </a:rPr>
              <a:t>program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6282" y="6237312"/>
            <a:ext cx="5094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3-2) </a:t>
            </a:r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Find a model for FBD program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(line 46): </a:t>
            </a:r>
          </a:p>
        </p:txBody>
      </p:sp>
    </p:spTree>
    <p:extLst>
      <p:ext uri="{BB962C8B-B14F-4D97-AF65-F5344CB8AC3E}">
        <p14:creationId xmlns:p14="http://schemas.microsoft.com/office/powerpoint/2010/main" val="30286325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97F9-09BE-469D-9B6D-019CCB8932CB}" type="slidenum">
              <a:rPr lang="ko-KR" altLang="en-US" smtClean="0"/>
              <a:pPr/>
              <a:t>1</a:t>
            </a:fld>
            <a:r>
              <a:rPr lang="en-US" altLang="ko-KR" smtClean="0"/>
              <a:t>/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67544" y="88166"/>
            <a:ext cx="7543800" cy="58883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Appendix I.</a:t>
            </a:r>
            <a:endParaRPr lang="en-US" altLang="ko-KR" sz="32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0" dirty="0" smtClean="0"/>
              <a:t>The </a:t>
            </a:r>
            <a:r>
              <a:rPr lang="en-US" altLang="ko-KR" sz="1600" b="0" dirty="0"/>
              <a:t>scope of the method development in this research is limited to </a:t>
            </a:r>
            <a:r>
              <a:rPr lang="en-US" altLang="ko-KR" sz="1600" b="0" dirty="0" smtClean="0"/>
              <a:t>modeling NPP </a:t>
            </a:r>
            <a:r>
              <a:rPr lang="en-US" altLang="ko-KR" sz="1600" b="0" dirty="0"/>
              <a:t>software failures </a:t>
            </a:r>
            <a:r>
              <a:rPr lang="en-US" altLang="ko-KR" sz="1600" b="0" dirty="0" smtClean="0"/>
              <a:t>for ‘failure on-demand’ scenario (focus of NPP PRA model).</a:t>
            </a:r>
          </a:p>
          <a:p>
            <a:r>
              <a:rPr lang="en-US" altLang="ko-KR" sz="1600" b="0" dirty="0" smtClean="0"/>
              <a:t>The method assumes FBD programs exactly represent the initial software requirements; thus, test cases generated from FBD program reflect all the on-demand situations of that NPP safety software.</a:t>
            </a:r>
            <a:endParaRPr lang="en-US" altLang="ko-KR" sz="1600" b="0" dirty="0"/>
          </a:p>
          <a:p>
            <a:pPr lvl="1"/>
            <a:endParaRPr lang="en-US" altLang="ko-KR" sz="1600" dirty="0"/>
          </a:p>
          <a:p>
            <a:endParaRPr lang="ko-KR" altLang="en-US" sz="1600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137172" y="6354388"/>
            <a:ext cx="884469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FBD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block diagram / PRA : probabilistic risk assessment / CTL : Computation tree logic / LTL : Linear temporal logic / 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VIS : Verification Interacting with Synthesis / SMV : Symbolic model verifier / SDS : software design specifications (e.g. design documents, FBD files)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912" y="2334926"/>
            <a:ext cx="90621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life cycle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related development/verification processes of a typical NPP safety software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9053" y="3152658"/>
            <a:ext cx="7313201" cy="166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4567" y="3166803"/>
            <a:ext cx="1230472" cy="1652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4568" y="4869160"/>
            <a:ext cx="1224136" cy="10367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200000"/>
              </a:lnSpc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V&amp;V process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09054" y="4869160"/>
            <a:ext cx="7313200" cy="10367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567" y="2712833"/>
            <a:ext cx="1224136" cy="3770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b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Cycle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9053" y="2717494"/>
            <a:ext cx="1920449" cy="3770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Requirement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42504" y="2715706"/>
            <a:ext cx="1937607" cy="3770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Design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55545" y="2712833"/>
            <a:ext cx="1872082" cy="3770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Implementation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88425" y="2710948"/>
            <a:ext cx="561115" cy="3770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Test</a:t>
            </a:r>
            <a:b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endParaRPr lang="en-US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05179" y="2710107"/>
            <a:ext cx="706031" cy="3770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 Installation/Checkout</a:t>
            </a:r>
            <a:endParaRPr lang="en-US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be 17"/>
          <p:cNvSpPr/>
          <p:nvPr/>
        </p:nvSpPr>
        <p:spPr>
          <a:xfrm>
            <a:off x="1712888" y="3274463"/>
            <a:ext cx="1512168" cy="1463576"/>
          </a:xfrm>
          <a:prstGeom prst="cube">
            <a:avLst>
              <a:gd name="adj" fmla="val 11772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endParaRPr lang="en-US" sz="9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Natural-language </a:t>
            </a:r>
            <a:br>
              <a:rPr lang="en-US" sz="9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70506" y="3908415"/>
            <a:ext cx="1233765" cy="779377"/>
            <a:chOff x="1807017" y="3122935"/>
            <a:chExt cx="1233765" cy="110985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7017" y="3122935"/>
              <a:ext cx="1233765" cy="73845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7017" y="3861393"/>
              <a:ext cx="1233765" cy="371401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3963182" y="3302869"/>
            <a:ext cx="1459590" cy="1359417"/>
            <a:chOff x="3649275" y="2532237"/>
            <a:chExt cx="1459590" cy="1644895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3" name="Cube 22"/>
            <p:cNvSpPr/>
            <p:nvPr/>
          </p:nvSpPr>
          <p:spPr>
            <a:xfrm>
              <a:off x="3884729" y="2532237"/>
              <a:ext cx="1224136" cy="1366812"/>
            </a:xfrm>
            <a:prstGeom prst="cube">
              <a:avLst>
                <a:gd name="adj" fmla="val 5028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/>
            <a:lstStyle/>
            <a:p>
              <a:pPr algn="ctr"/>
              <a:endParaRPr lang="en-US" sz="9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9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FBD programs</a:t>
              </a:r>
              <a:endParaRPr lang="en-US" sz="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Cube 24"/>
            <p:cNvSpPr/>
            <p:nvPr/>
          </p:nvSpPr>
          <p:spPr>
            <a:xfrm>
              <a:off x="3767002" y="2668930"/>
              <a:ext cx="1224136" cy="1366812"/>
            </a:xfrm>
            <a:prstGeom prst="cube">
              <a:avLst>
                <a:gd name="adj" fmla="val 5028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/>
            <a:lstStyle/>
            <a:p>
              <a:pPr algn="ctr"/>
              <a:endParaRPr lang="en-US" sz="9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9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FBD programs</a:t>
              </a:r>
              <a:endParaRPr lang="en-US" sz="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Cube 25"/>
            <p:cNvSpPr/>
            <p:nvPr/>
          </p:nvSpPr>
          <p:spPr>
            <a:xfrm>
              <a:off x="3649275" y="2810320"/>
              <a:ext cx="1224136" cy="1366812"/>
            </a:xfrm>
            <a:prstGeom prst="cube">
              <a:avLst>
                <a:gd name="adj" fmla="val 5028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/>
            <a:lstStyle/>
            <a:p>
              <a:pPr algn="ctr"/>
              <a:endParaRPr lang="en-US" sz="9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FBD programs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91882" y="3315071"/>
              <a:ext cx="1077256" cy="777505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</p:pic>
      </p:grpSp>
      <p:sp>
        <p:nvSpPr>
          <p:cNvPr id="28" name="Cube 27"/>
          <p:cNvSpPr/>
          <p:nvPr/>
        </p:nvSpPr>
        <p:spPr>
          <a:xfrm>
            <a:off x="5977276" y="3274463"/>
            <a:ext cx="1475043" cy="1463576"/>
          </a:xfrm>
          <a:prstGeom prst="cube">
            <a:avLst>
              <a:gd name="adj" fmla="val 11772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Executable machine code for PLC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254947" y="3807711"/>
            <a:ext cx="714636" cy="544601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27471" y="3906444"/>
            <a:ext cx="1137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 </a:t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synthesis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5257675" y="3807711"/>
            <a:ext cx="714636" cy="544601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30199" y="3914064"/>
            <a:ext cx="1137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Compiled</a:t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34172" y="4310887"/>
            <a:ext cx="706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NuSCR</a:t>
            </a:r>
            <a:r>
              <a:rPr 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toFBD</a:t>
            </a:r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ight Arrow 33"/>
          <p:cNvSpPr/>
          <p:nvPr/>
        </p:nvSpPr>
        <p:spPr>
          <a:xfrm rot="5400000">
            <a:off x="2237448" y="4483896"/>
            <a:ext cx="373299" cy="964794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55315" y="4799884"/>
            <a:ext cx="1137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Formal </a:t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914242" y="5197282"/>
            <a:ext cx="1061275" cy="5734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CTL model 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(Cadence SMV)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54704" y="4939275"/>
            <a:ext cx="1137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NuSRS</a:t>
            </a:r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9666" y="3968449"/>
            <a:ext cx="1132244" cy="65168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9" name="Rectangle 38"/>
          <p:cNvSpPr/>
          <p:nvPr/>
        </p:nvSpPr>
        <p:spPr>
          <a:xfrm>
            <a:off x="1768796" y="3906444"/>
            <a:ext cx="1235708" cy="7881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656680" y="5196392"/>
            <a:ext cx="1061275" cy="5734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Equivalence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(VIS)</a:t>
            </a:r>
          </a:p>
        </p:txBody>
      </p:sp>
      <p:sp>
        <p:nvSpPr>
          <p:cNvPr id="44" name="Right Arrow 43"/>
          <p:cNvSpPr/>
          <p:nvPr/>
        </p:nvSpPr>
        <p:spPr>
          <a:xfrm rot="5400000">
            <a:off x="4378483" y="4359659"/>
            <a:ext cx="410629" cy="1167400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15015" y="4767424"/>
            <a:ext cx="1137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FBD design</a:t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18610" y="4894684"/>
            <a:ext cx="1137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FBDVerifier</a:t>
            </a:r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474358" y="5194736"/>
            <a:ext cx="1061275" cy="5734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LTL model 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(Cadence SMV)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72018" y="5958894"/>
            <a:ext cx="3153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Existing tools used for conducting the task.</a:t>
            </a:r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779913" y="3415837"/>
            <a:ext cx="1623034" cy="1295159"/>
          </a:xfrm>
          <a:prstGeom prst="ellipse">
            <a:avLst/>
          </a:prstGeom>
          <a:solidFill>
            <a:srgbClr val="0070C0">
              <a:alpha val="3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14697" y="3285604"/>
            <a:ext cx="1800199" cy="1436534"/>
          </a:xfrm>
          <a:prstGeom prst="ellipse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9666" y="5537329"/>
            <a:ext cx="1528496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test cases are derived from SDS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25118" y="4982543"/>
            <a:ext cx="1528496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Executable code is used for testing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Curved Connector 51"/>
          <p:cNvCxnSpPr>
            <a:stCxn id="2" idx="5"/>
            <a:endCxn id="5" idx="0"/>
          </p:cNvCxnSpPr>
          <p:nvPr/>
        </p:nvCxnSpPr>
        <p:spPr>
          <a:xfrm rot="16200000" flipH="1">
            <a:off x="5486584" y="4199998"/>
            <a:ext cx="1016005" cy="1658655"/>
          </a:xfrm>
          <a:prstGeom prst="curvedConnector3">
            <a:avLst>
              <a:gd name="adj1" fmla="val 3013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7" idx="5"/>
            <a:endCxn id="50" idx="0"/>
          </p:cNvCxnSpPr>
          <p:nvPr/>
        </p:nvCxnSpPr>
        <p:spPr>
          <a:xfrm rot="16200000" flipH="1">
            <a:off x="7484924" y="4378100"/>
            <a:ext cx="470781" cy="738103"/>
          </a:xfrm>
          <a:prstGeom prst="curvedConnector3">
            <a:avLst>
              <a:gd name="adj1" fmla="val 37861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641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0" dirty="0" smtClean="0"/>
              <a:t>Single Test Case Generation for NPP Safety Software</a:t>
            </a:r>
          </a:p>
          <a:p>
            <a:pPr lvl="1"/>
            <a:r>
              <a:rPr lang="en-US" altLang="ko-KR" sz="1600" dirty="0" smtClean="0"/>
              <a:t>Execution of a single test case generation algorithm for example FBD program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97F9-09BE-469D-9B6D-019CCB8932CB}" type="slidenum">
              <a:rPr lang="ko-KR" altLang="en-US" smtClean="0"/>
              <a:pPr/>
              <a:t>19</a:t>
            </a:fld>
            <a:r>
              <a:rPr lang="en-US" altLang="ko-KR" smtClean="0"/>
              <a:t>/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67544" y="88166"/>
            <a:ext cx="7543800" cy="588838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Appendix IX.</a:t>
            </a:r>
            <a:endParaRPr lang="ko-KR" altLang="en-US" sz="3200" dirty="0"/>
          </a:p>
        </p:txBody>
      </p:sp>
      <p:sp>
        <p:nvSpPr>
          <p:cNvPr id="21" name="Rectangle 20"/>
          <p:cNvSpPr/>
          <p:nvPr/>
        </p:nvSpPr>
        <p:spPr>
          <a:xfrm>
            <a:off x="1147045" y="4443539"/>
            <a:ext cx="3096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HY견고딕"/>
                <a:cs typeface="Arial" panose="020B0604020202020204" pitchFamily="34" charset="0"/>
              </a:rPr>
              <a:t>Definition of function blocks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24089"/>
          <a:stretch/>
        </p:blipFill>
        <p:spPr>
          <a:xfrm>
            <a:off x="810108" y="4818779"/>
            <a:ext cx="3722682" cy="1237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ectangle 21"/>
          <p:cNvSpPr/>
          <p:nvPr/>
        </p:nvSpPr>
        <p:spPr>
          <a:xfrm>
            <a:off x="710706" y="6140903"/>
            <a:ext cx="39356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HY견고딕"/>
                <a:cs typeface="Arial" panose="020B0604020202020204" pitchFamily="34" charset="0"/>
              </a:rPr>
              <a:t>Screenshot of single test case generation</a:t>
            </a:r>
            <a:br>
              <a:rPr lang="en-US" sz="1200" dirty="0" smtClean="0">
                <a:latin typeface="Arial" panose="020B0604020202020204" pitchFamily="34" charset="0"/>
                <a:ea typeface="HY견고딕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HY견고딕"/>
                <a:cs typeface="Arial" panose="020B0604020202020204" pitchFamily="34" charset="0"/>
              </a:rPr>
              <a:t>algorithm execution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 flipH="1" flipV="1">
            <a:off x="4689686" y="4869160"/>
            <a:ext cx="359744" cy="64807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9558" y="4356270"/>
            <a:ext cx="576064" cy="177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174459" y="1778606"/>
            <a:ext cx="3293486" cy="4786951"/>
            <a:chOff x="4883606" y="1628801"/>
            <a:chExt cx="3586575" cy="521294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4516" y="1628801"/>
              <a:ext cx="3515665" cy="46741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5" name="Rectangle 24"/>
            <p:cNvSpPr/>
            <p:nvPr/>
          </p:nvSpPr>
          <p:spPr>
            <a:xfrm>
              <a:off x="4883606" y="6338997"/>
              <a:ext cx="3577848" cy="502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ea typeface="HY견고딕"/>
                  <a:cs typeface="Arial" panose="020B0604020202020204" pitchFamily="34" charset="0"/>
                </a:rPr>
                <a:t>Z3 input file for single test </a:t>
              </a:r>
              <a:r>
                <a:rPr lang="en-US" sz="1200" dirty="0">
                  <a:latin typeface="Arial" panose="020B0604020202020204" pitchFamily="34" charset="0"/>
                  <a:ea typeface="HY견고딕"/>
                  <a:cs typeface="Arial" panose="020B0604020202020204" pitchFamily="34" charset="0"/>
                </a:rPr>
                <a:t>case </a:t>
              </a:r>
              <a:r>
                <a:rPr lang="en-US" sz="1200" dirty="0" smtClean="0">
                  <a:latin typeface="Arial" panose="020B0604020202020204" pitchFamily="34" charset="0"/>
                  <a:ea typeface="HY견고딕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latin typeface="Arial" panose="020B0604020202020204" pitchFamily="34" charset="0"/>
                  <a:ea typeface="HY견고딕"/>
                  <a:cs typeface="Arial" panose="020B0604020202020204" pitchFamily="34" charset="0"/>
                </a:rPr>
              </a:br>
              <a:r>
                <a:rPr lang="en-US" sz="1200" dirty="0" smtClean="0">
                  <a:latin typeface="Arial" panose="020B0604020202020204" pitchFamily="34" charset="0"/>
                  <a:ea typeface="HY견고딕"/>
                  <a:cs typeface="Arial" panose="020B0604020202020204" pitchFamily="34" charset="0"/>
                </a:rPr>
                <a:t>generation of FBD program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Down Arrow 31"/>
          <p:cNvSpPr/>
          <p:nvPr/>
        </p:nvSpPr>
        <p:spPr>
          <a:xfrm rot="17100000">
            <a:off x="4181020" y="1614534"/>
            <a:ext cx="360040" cy="886180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1982" y="1572451"/>
            <a:ext cx="2638617" cy="969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1982" y="2984187"/>
            <a:ext cx="2638617" cy="1402052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9" name="Straight Connector 8"/>
          <p:cNvCxnSpPr/>
          <p:nvPr/>
        </p:nvCxnSpPr>
        <p:spPr>
          <a:xfrm>
            <a:off x="5292080" y="2132856"/>
            <a:ext cx="11521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3"/>
            <a:endCxn id="12" idx="1"/>
          </p:cNvCxnSpPr>
          <p:nvPr/>
        </p:nvCxnSpPr>
        <p:spPr>
          <a:xfrm flipV="1">
            <a:off x="4000599" y="2087185"/>
            <a:ext cx="1291481" cy="1598028"/>
          </a:xfrm>
          <a:prstGeom prst="bentConnector3">
            <a:avLst>
              <a:gd name="adj1" fmla="val 7747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92080" y="2034812"/>
            <a:ext cx="864096" cy="104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05506" y="4850109"/>
            <a:ext cx="72008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29253" y="2569677"/>
            <a:ext cx="3096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HY견고딕"/>
                <a:cs typeface="Arial" panose="020B0604020202020204" pitchFamily="34" charset="0"/>
              </a:rPr>
              <a:t>An example FBD program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978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97F9-09BE-469D-9B6D-019CCB8932CB}" type="slidenum">
              <a:rPr lang="ko-KR" altLang="en-US" smtClean="0"/>
              <a:pPr/>
              <a:t>20</a:t>
            </a:fld>
            <a:r>
              <a:rPr lang="en-US" altLang="ko-KR" smtClean="0"/>
              <a:t>/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67544" y="88166"/>
            <a:ext cx="7543800" cy="588838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Appendix </a:t>
            </a:r>
            <a:r>
              <a:rPr lang="en-US" altLang="ko-KR" sz="3200" dirty="0" smtClean="0"/>
              <a:t>X.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775245"/>
            <a:ext cx="8229600" cy="5966123"/>
          </a:xfrm>
        </p:spPr>
        <p:txBody>
          <a:bodyPr>
            <a:normAutofit/>
          </a:bodyPr>
          <a:lstStyle/>
          <a:p>
            <a:r>
              <a:rPr lang="en-US" altLang="ko-KR" sz="1800" b="0" dirty="0" smtClean="0"/>
              <a:t>Exhaustive Test Case Generation for NPP Safety Software</a:t>
            </a:r>
          </a:p>
          <a:p>
            <a:pPr lvl="1"/>
            <a:r>
              <a:rPr lang="en-US" altLang="ko-KR" sz="1400" dirty="0" smtClean="0"/>
              <a:t>To derive all </a:t>
            </a:r>
            <a:r>
              <a:rPr lang="en-US" altLang="ko-KR" sz="1400" dirty="0"/>
              <a:t>interpretations (</a:t>
            </a:r>
            <a:r>
              <a:rPr lang="en-US" altLang="ko-KR" sz="1400" dirty="0" smtClean="0"/>
              <a:t>solutions) to FBD program, at each iteration, the algorithm:</a:t>
            </a:r>
          </a:p>
          <a:p>
            <a:pPr lvl="2"/>
            <a:r>
              <a:rPr lang="en-US" altLang="ko-KR" sz="1400" dirty="0" smtClean="0"/>
              <a:t>1) Derives </a:t>
            </a:r>
            <a:r>
              <a:rPr lang="en-US" altLang="ko-KR" sz="1400" dirty="0"/>
              <a:t>the model from satisfiability </a:t>
            </a:r>
            <a:r>
              <a:rPr lang="en-US" altLang="ko-KR" sz="1400" dirty="0" smtClean="0"/>
              <a:t>check</a:t>
            </a:r>
          </a:p>
          <a:p>
            <a:pPr lvl="2"/>
            <a:r>
              <a:rPr lang="en-US" altLang="ko-KR" sz="1400" dirty="0" smtClean="0"/>
              <a:t>2) Saves </a:t>
            </a:r>
            <a:r>
              <a:rPr lang="en-US" altLang="ko-KR" sz="1400" dirty="0"/>
              <a:t>the model as a single test </a:t>
            </a:r>
            <a:r>
              <a:rPr lang="en-US" altLang="ko-KR" sz="1400" dirty="0" smtClean="0"/>
              <a:t>case</a:t>
            </a:r>
          </a:p>
          <a:p>
            <a:pPr lvl="2"/>
            <a:r>
              <a:rPr lang="en-US" altLang="ko-KR" sz="1400" dirty="0" smtClean="0"/>
              <a:t>3) Adds </a:t>
            </a:r>
            <a:r>
              <a:rPr lang="en-US" altLang="ko-KR" sz="1400" dirty="0"/>
              <a:t>a new constraint that negates the last found </a:t>
            </a:r>
            <a:r>
              <a:rPr lang="en-US" altLang="ko-KR" sz="1400" dirty="0" smtClean="0"/>
              <a:t>interpretation to </a:t>
            </a:r>
            <a:r>
              <a:rPr lang="en-US" altLang="ko-KR" sz="1400" dirty="0"/>
              <a:t>the test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requirement </a:t>
            </a:r>
            <a:r>
              <a:rPr lang="en-US" altLang="ko-KR" sz="1400" dirty="0"/>
              <a:t>at each </a:t>
            </a:r>
            <a:r>
              <a:rPr lang="en-US" altLang="ko-KR" sz="1400" dirty="0" smtClean="0"/>
              <a:t>iteration.</a:t>
            </a:r>
          </a:p>
          <a:p>
            <a:pPr lvl="2"/>
            <a:r>
              <a:rPr lang="en-US" altLang="ko-KR" sz="1400" dirty="0" smtClean="0"/>
              <a:t>4) If the formula is </a:t>
            </a:r>
            <a:r>
              <a:rPr lang="en-US" altLang="ko-KR" sz="1400" i="1" dirty="0" err="1" smtClean="0"/>
              <a:t>unsatisfiable</a:t>
            </a:r>
            <a:r>
              <a:rPr lang="en-US" altLang="ko-KR" sz="1400" dirty="0" smtClean="0"/>
              <a:t>, return the derived model as exhaustive test cases</a:t>
            </a:r>
            <a:r>
              <a:rPr lang="en-US" altLang="ko-KR" sz="1400" i="1" dirty="0" smtClean="0"/>
              <a:t>.</a:t>
            </a:r>
          </a:p>
          <a:p>
            <a:pPr lvl="3"/>
            <a:r>
              <a:rPr lang="en-US" altLang="ko-KR" i="1" dirty="0" err="1" smtClean="0"/>
              <a:t>Unsatisfiable</a:t>
            </a:r>
            <a:r>
              <a:rPr lang="en-US" altLang="ko-KR" dirty="0" smtClean="0"/>
              <a:t> means there </a:t>
            </a:r>
            <a:r>
              <a:rPr lang="en-US" altLang="ko-KR" dirty="0"/>
              <a:t>exist no interpretation (solution) that evaluates a given formula to </a:t>
            </a:r>
            <a:r>
              <a:rPr lang="en-US" altLang="ko-KR" dirty="0" smtClean="0"/>
              <a:t>true under given constraints.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</p:txBody>
      </p:sp>
      <p:sp>
        <p:nvSpPr>
          <p:cNvPr id="110" name="Rectangle 109"/>
          <p:cNvSpPr/>
          <p:nvPr/>
        </p:nvSpPr>
        <p:spPr>
          <a:xfrm>
            <a:off x="1928761" y="6458293"/>
            <a:ext cx="54858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HY견고딕"/>
                <a:cs typeface="Arial" panose="020B0604020202020204" pitchFamily="34" charset="0"/>
              </a:rPr>
              <a:t>Exhaustive </a:t>
            </a:r>
            <a:r>
              <a:rPr lang="en-US" sz="1200" dirty="0">
                <a:latin typeface="Arial" panose="020B0604020202020204" pitchFamily="34" charset="0"/>
                <a:ea typeface="HY견고딕"/>
                <a:cs typeface="Arial" panose="020B0604020202020204" pitchFamily="34" charset="0"/>
              </a:rPr>
              <a:t>test case generation </a:t>
            </a:r>
            <a:r>
              <a:rPr lang="en-US" sz="1200" dirty="0" smtClean="0">
                <a:latin typeface="Arial" panose="020B0604020202020204" pitchFamily="34" charset="0"/>
                <a:ea typeface="HY견고딕"/>
                <a:cs typeface="Arial" panose="020B0604020202020204" pitchFamily="34" charset="0"/>
              </a:rPr>
              <a:t>algorithm for </a:t>
            </a:r>
            <a:r>
              <a:rPr lang="en-US" sz="1200" dirty="0">
                <a:latin typeface="Arial" panose="020B0604020202020204" pitchFamily="34" charset="0"/>
                <a:ea typeface="HY견고딕"/>
                <a:cs typeface="Arial" panose="020B0604020202020204" pitchFamily="34" charset="0"/>
              </a:rPr>
              <a:t>FBD programs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461" y="3171224"/>
            <a:ext cx="5318915" cy="3188828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1928761" y="3907750"/>
            <a:ext cx="138902" cy="1934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Left Brace 20"/>
          <p:cNvSpPr/>
          <p:nvPr/>
        </p:nvSpPr>
        <p:spPr>
          <a:xfrm>
            <a:off x="1928761" y="4214461"/>
            <a:ext cx="138902" cy="32539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Left Brace 21"/>
          <p:cNvSpPr/>
          <p:nvPr/>
        </p:nvSpPr>
        <p:spPr>
          <a:xfrm>
            <a:off x="1928761" y="4653136"/>
            <a:ext cx="138902" cy="64807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Left Brace 22"/>
          <p:cNvSpPr/>
          <p:nvPr/>
        </p:nvSpPr>
        <p:spPr>
          <a:xfrm>
            <a:off x="1928761" y="5445224"/>
            <a:ext cx="138902" cy="64125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4705" y="383467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4705" y="422326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24705" y="482328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24705" y="561196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46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21/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67544" y="88166"/>
            <a:ext cx="7848872" cy="588838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Appendix </a:t>
            </a:r>
            <a:r>
              <a:rPr lang="en-US" altLang="ko-KR" sz="3200" dirty="0" smtClean="0"/>
              <a:t>XI.</a:t>
            </a:r>
            <a:endParaRPr lang="en-US" altLang="ko-KR" sz="32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775245"/>
            <a:ext cx="8229600" cy="5966123"/>
          </a:xfrm>
        </p:spPr>
        <p:txBody>
          <a:bodyPr>
            <a:normAutofit/>
          </a:bodyPr>
          <a:lstStyle/>
          <a:p>
            <a:r>
              <a:rPr lang="en-US" altLang="ko-KR" sz="1800" b="0" dirty="0" smtClean="0"/>
              <a:t>Example </a:t>
            </a:r>
            <a:r>
              <a:rPr lang="en-US" altLang="ko-KR" sz="1800" b="0" dirty="0" smtClean="0"/>
              <a:t>of Exhaustive Test Case Generation for Simple FBD Program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63" y="2044876"/>
            <a:ext cx="4038171" cy="29232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182374" y="1931146"/>
            <a:ext cx="4245610" cy="32260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9512" y="5157192"/>
            <a:ext cx="4248472" cy="5377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sz="14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en-US" sz="1400" b="1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[PV_OUT = 17780, TSP = 17780, 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TRIP_LOGIC = False]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2687" y="1556792"/>
            <a:ext cx="4245297" cy="3743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Iteration result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46870" y="1931146"/>
            <a:ext cx="4245610" cy="32260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44008" y="5157192"/>
            <a:ext cx="4248472" cy="5377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sz="14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en-US" sz="1400" b="1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[PV_OUT = 17781, TSP = 17781, 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TRIP_LOGIC = False]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647183" y="1556792"/>
            <a:ext cx="4245297" cy="3743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Iteration result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247" y="2044876"/>
            <a:ext cx="4076582" cy="29232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84663" y="4566112"/>
            <a:ext cx="3927297" cy="3570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87824" y="4413228"/>
            <a:ext cx="0" cy="1528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52020" y="4228320"/>
            <a:ext cx="1548172" cy="36635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51110" y="3492371"/>
            <a:ext cx="2284290" cy="44319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negation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sz="1200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b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 to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200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new constraint</a:t>
            </a:r>
            <a:endParaRPr lang="en-US" sz="12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Elbow Connector 36"/>
          <p:cNvCxnSpPr>
            <a:stCxn id="35" idx="1"/>
            <a:endCxn id="10" idx="0"/>
          </p:cNvCxnSpPr>
          <p:nvPr/>
        </p:nvCxnSpPr>
        <p:spPr>
          <a:xfrm rot="10800000" flipV="1">
            <a:off x="5526106" y="3713968"/>
            <a:ext cx="625004" cy="514351"/>
          </a:xfrm>
          <a:prstGeom prst="bentConnector2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70649" y="4124664"/>
            <a:ext cx="2150245" cy="32097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sz="1200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generated for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200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b="1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52020" y="4627072"/>
            <a:ext cx="3927297" cy="27996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524328" y="4445641"/>
            <a:ext cx="0" cy="1814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57200" y="2068265"/>
            <a:ext cx="586408" cy="119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875272" y="2063563"/>
            <a:ext cx="586408" cy="119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7504" y="6164966"/>
            <a:ext cx="88350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Execution result of </a:t>
            </a:r>
            <a:r>
              <a:rPr lang="en-US" sz="1400" dirty="0">
                <a:latin typeface="Arial" panose="020B0604020202020204" pitchFamily="34" charset="0"/>
                <a:ea typeface="HY견고딕"/>
                <a:cs typeface="Arial" panose="020B0604020202020204" pitchFamily="34" charset="0"/>
              </a:rPr>
              <a:t>exhaustive test case generation algorithm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an example PLC program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79712" y="2733247"/>
            <a:ext cx="2150245" cy="32097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Test Requirement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(TR</a:t>
            </a:r>
            <a:r>
              <a:rPr lang="en-US" sz="1200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b="1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312854" y="2911809"/>
            <a:ext cx="1519982" cy="155780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79712" y="4092251"/>
            <a:ext cx="2150245" cy="32097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sz="1200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generated for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200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b="1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Elbow Connector 26"/>
          <p:cNvCxnSpPr>
            <a:stCxn id="25" idx="2"/>
            <a:endCxn id="26" idx="3"/>
          </p:cNvCxnSpPr>
          <p:nvPr/>
        </p:nvCxnSpPr>
        <p:spPr>
          <a:xfrm rot="5400000">
            <a:off x="2125594" y="2761467"/>
            <a:ext cx="636485" cy="1221999"/>
          </a:xfrm>
          <a:prstGeom prst="bentConnector2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616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22/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67544" y="88166"/>
            <a:ext cx="7848872" cy="588838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Appendix </a:t>
            </a:r>
            <a:r>
              <a:rPr lang="en-US" altLang="ko-KR" sz="3200" dirty="0" smtClean="0"/>
              <a:t>XI.</a:t>
            </a:r>
            <a:endParaRPr lang="en-US" altLang="ko-KR" sz="32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775245"/>
            <a:ext cx="8229600" cy="5966123"/>
          </a:xfrm>
        </p:spPr>
        <p:txBody>
          <a:bodyPr>
            <a:normAutofit/>
          </a:bodyPr>
          <a:lstStyle/>
          <a:p>
            <a:r>
              <a:rPr lang="en-US" altLang="ko-KR" sz="1800" b="0" dirty="0" smtClean="0"/>
              <a:t>Example </a:t>
            </a:r>
            <a:r>
              <a:rPr lang="en-US" altLang="ko-KR" sz="1800" b="0" dirty="0" smtClean="0"/>
              <a:t>of Exhaustive Test Case Generation for Simple FBD Program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154461" y="5961997"/>
            <a:ext cx="88350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Execution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of </a:t>
            </a:r>
            <a:r>
              <a:rPr lang="en-US" sz="1400" dirty="0" smtClean="0">
                <a:latin typeface="Arial" panose="020B0604020202020204" pitchFamily="34" charset="0"/>
                <a:ea typeface="HY견고딕"/>
                <a:cs typeface="Arial" panose="020B0604020202020204" pitchFamily="34" charset="0"/>
              </a:rPr>
              <a:t>exhaustive </a:t>
            </a:r>
            <a:r>
              <a:rPr lang="en-US" sz="1400" dirty="0">
                <a:latin typeface="Arial" panose="020B0604020202020204" pitchFamily="34" charset="0"/>
                <a:ea typeface="HY견고딕"/>
                <a:cs typeface="Arial" panose="020B0604020202020204" pitchFamily="34" charset="0"/>
              </a:rPr>
              <a:t>test case </a:t>
            </a:r>
            <a:r>
              <a:rPr lang="en-US" sz="1400" dirty="0" smtClean="0">
                <a:latin typeface="Arial" panose="020B0604020202020204" pitchFamily="34" charset="0"/>
                <a:ea typeface="HY견고딕"/>
                <a:cs typeface="Arial" panose="020B0604020202020204" pitchFamily="34" charset="0"/>
              </a:rPr>
              <a:t>generation </a:t>
            </a:r>
            <a:r>
              <a:rPr lang="en-US" sz="1400" dirty="0" smtClean="0">
                <a:latin typeface="Arial" panose="020B0604020202020204" pitchFamily="34" charset="0"/>
                <a:ea typeface="HY견고딕"/>
                <a:cs typeface="Arial" panose="020B0604020202020204" pitchFamily="34" charset="0"/>
              </a:rPr>
              <a:t>algorithm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for an example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PLC program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6892" y="1867424"/>
            <a:ext cx="4245610" cy="33700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4030" y="5237486"/>
            <a:ext cx="4248472" cy="5377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sz="14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en-US" sz="1400" b="1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66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[PV_OUT = 17784, TSP = 17789, 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TRIP_LOGIC = False]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7205" y="1493070"/>
            <a:ext cx="4245297" cy="3743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66</a:t>
            </a:r>
            <a:r>
              <a:rPr lang="en-US" sz="14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67</a:t>
            </a:r>
            <a:r>
              <a:rPr lang="en-US" sz="14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Iteration result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t="51462"/>
          <a:stretch/>
        </p:blipFill>
        <p:spPr>
          <a:xfrm>
            <a:off x="4916644" y="1700808"/>
            <a:ext cx="3732303" cy="36059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4823188" y="5477337"/>
            <a:ext cx="3919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Generated Exhaustive Test Cases (</a:t>
            </a:r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TestSet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18" y="3004344"/>
            <a:ext cx="3995296" cy="19917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/>
          <a:srcRect b="55927"/>
          <a:stretch/>
        </p:blipFill>
        <p:spPr>
          <a:xfrm>
            <a:off x="510617" y="1984824"/>
            <a:ext cx="4008301" cy="124874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618" y="2906950"/>
            <a:ext cx="3995296" cy="44144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94827" y="2976101"/>
            <a:ext cx="461665" cy="444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0617" y="1984824"/>
            <a:ext cx="4008301" cy="30112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0307" y="3839091"/>
            <a:ext cx="3833853" cy="3485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4783" y="4257581"/>
            <a:ext cx="3833853" cy="34851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84230" y="3348394"/>
            <a:ext cx="2150245" cy="32097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sz="1200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generated for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200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  <a:endParaRPr lang="en-US" sz="1200" b="1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192342" y="3669371"/>
            <a:ext cx="0" cy="1528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968206" y="4719211"/>
            <a:ext cx="2405954" cy="44658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200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67,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 is </a:t>
            </a:r>
            <a:b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unsatisfiable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return </a:t>
            </a:r>
            <a:r>
              <a:rPr lang="en-US" sz="12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TestSet</a:t>
            </a:r>
            <a:endParaRPr lang="en-US" sz="1200" b="1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195666" y="4612734"/>
            <a:ext cx="0" cy="10647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165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97F9-09BE-469D-9B6D-019CCB8932CB}" type="slidenum">
              <a:rPr lang="ko-KR" altLang="en-US" smtClean="0"/>
              <a:pPr/>
              <a:t>2</a:t>
            </a:fld>
            <a:r>
              <a:rPr lang="en-US" altLang="ko-KR" smtClean="0"/>
              <a:t>/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67544" y="88166"/>
            <a:ext cx="7543800" cy="58883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Appendix II.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0" dirty="0" smtClean="0"/>
              <a:t>Basic operation of NPP Safety-graded PLC</a:t>
            </a:r>
          </a:p>
          <a:p>
            <a:pPr lvl="1"/>
            <a:r>
              <a:rPr lang="en-US" altLang="ko-KR" sz="1600" dirty="0" smtClean="0"/>
              <a:t>1) </a:t>
            </a:r>
            <a:r>
              <a:rPr lang="en-US" altLang="ko-KR" sz="1600" b="1" u="sng" dirty="0" smtClean="0"/>
              <a:t>Fetch</a:t>
            </a:r>
            <a:r>
              <a:rPr lang="en-US" altLang="ko-KR" sz="1600" dirty="0" smtClean="0"/>
              <a:t>: the </a:t>
            </a:r>
            <a:r>
              <a:rPr lang="en-US" altLang="ko-KR" sz="1600" dirty="0"/>
              <a:t>executable </a:t>
            </a:r>
            <a:r>
              <a:rPr lang="en-US" altLang="ko-KR" sz="1600" dirty="0" smtClean="0"/>
              <a:t>code in the </a:t>
            </a:r>
            <a:r>
              <a:rPr lang="en-US" altLang="ko-KR" sz="1600" dirty="0"/>
              <a:t>memory map is </a:t>
            </a:r>
            <a:r>
              <a:rPr lang="en-US" altLang="ko-KR" sz="1600" dirty="0" smtClean="0"/>
              <a:t>fetched.</a:t>
            </a:r>
          </a:p>
          <a:p>
            <a:pPr lvl="1"/>
            <a:r>
              <a:rPr lang="en-US" altLang="ko-KR" sz="1600" dirty="0" smtClean="0"/>
              <a:t>2</a:t>
            </a:r>
            <a:r>
              <a:rPr lang="en-US" altLang="ko-KR" sz="1600" dirty="0"/>
              <a:t>) </a:t>
            </a:r>
            <a:r>
              <a:rPr lang="en-US" altLang="ko-KR" sz="1600" b="1" u="sng" dirty="0" smtClean="0"/>
              <a:t>Decode</a:t>
            </a:r>
            <a:r>
              <a:rPr lang="en-US" altLang="ko-KR" sz="1600" dirty="0"/>
              <a:t>: the fetched </a:t>
            </a:r>
            <a:r>
              <a:rPr lang="en-US" altLang="ko-KR" sz="1600" dirty="0" smtClean="0"/>
              <a:t>code is </a:t>
            </a:r>
            <a:r>
              <a:rPr lang="en-US" altLang="ko-KR" sz="1600" dirty="0"/>
              <a:t>decoded into a specific instruction </a:t>
            </a:r>
            <a:r>
              <a:rPr lang="en-US" altLang="ko-KR" sz="1600" dirty="0" smtClean="0"/>
              <a:t>set.</a:t>
            </a:r>
          </a:p>
          <a:p>
            <a:pPr lvl="1"/>
            <a:r>
              <a:rPr lang="en-US" altLang="ko-KR" sz="1600" dirty="0" smtClean="0"/>
              <a:t>3) </a:t>
            </a:r>
            <a:r>
              <a:rPr lang="en-US" altLang="ko-KR" sz="1600" b="1" u="sng" dirty="0" smtClean="0"/>
              <a:t>Read</a:t>
            </a:r>
            <a:r>
              <a:rPr lang="en-US" altLang="ko-KR" sz="1600" dirty="0"/>
              <a:t>: the address </a:t>
            </a:r>
            <a:r>
              <a:rPr lang="en-US" altLang="ko-KR" sz="1600" dirty="0" smtClean="0"/>
              <a:t>is generated and </a:t>
            </a:r>
            <a:r>
              <a:rPr lang="en-US" altLang="ko-KR" sz="1600" dirty="0"/>
              <a:t>the operands are read from the </a:t>
            </a:r>
            <a:r>
              <a:rPr lang="en-US" altLang="ko-KR" sz="1600" dirty="0" smtClean="0"/>
              <a:t>registers.</a:t>
            </a:r>
          </a:p>
          <a:p>
            <a:pPr lvl="1"/>
            <a:r>
              <a:rPr lang="en-US" altLang="ko-KR" sz="1600" dirty="0" smtClean="0"/>
              <a:t>4) </a:t>
            </a:r>
            <a:r>
              <a:rPr lang="en-US" altLang="ko-KR" sz="1600" b="1" u="sng" dirty="0" smtClean="0"/>
              <a:t>Execute</a:t>
            </a:r>
            <a:r>
              <a:rPr lang="en-US" altLang="ko-KR" sz="1600" dirty="0"/>
              <a:t>: the operation of the decoded instruction set is performed and the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operation </a:t>
            </a:r>
            <a:r>
              <a:rPr lang="en-US" altLang="ko-KR" sz="1600" dirty="0"/>
              <a:t>results are stored in the CPU register or the </a:t>
            </a:r>
            <a:r>
              <a:rPr lang="en-US" altLang="ko-KR" sz="1600" dirty="0" smtClean="0"/>
              <a:t>memory.</a:t>
            </a:r>
            <a:endParaRPr lang="ko-KR" altLang="en-US" sz="16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560434" y="2771072"/>
            <a:ext cx="3801480" cy="3616790"/>
            <a:chOff x="323529" y="1724828"/>
            <a:chExt cx="4289096" cy="4700250"/>
          </a:xfrm>
        </p:grpSpPr>
        <p:grpSp>
          <p:nvGrpSpPr>
            <p:cNvPr id="20" name="Group 19"/>
            <p:cNvGrpSpPr/>
            <p:nvPr/>
          </p:nvGrpSpPr>
          <p:grpSpPr>
            <a:xfrm>
              <a:off x="423614" y="1776908"/>
              <a:ext cx="4099606" cy="4648170"/>
              <a:chOff x="4633463" y="876842"/>
              <a:chExt cx="4424820" cy="5978730"/>
            </a:xfrm>
          </p:grpSpPr>
          <p:sp>
            <p:nvSpPr>
              <p:cNvPr id="22" name="모서리가 둥근 직사각형 49"/>
              <p:cNvSpPr/>
              <p:nvPr/>
            </p:nvSpPr>
            <p:spPr>
              <a:xfrm>
                <a:off x="4698987" y="2381435"/>
                <a:ext cx="3562093" cy="3813322"/>
              </a:xfrm>
              <a:prstGeom prst="roundRect">
                <a:avLst>
                  <a:gd name="adj" fmla="val 1671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254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Y헤드라인M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3" name="모서리가 둥근 직사각형 53"/>
              <p:cNvSpPr/>
              <p:nvPr/>
            </p:nvSpPr>
            <p:spPr>
              <a:xfrm>
                <a:off x="5215694" y="3088414"/>
                <a:ext cx="2351369" cy="2353019"/>
              </a:xfrm>
              <a:prstGeom prst="roundRect">
                <a:avLst>
                  <a:gd name="adj" fmla="val 1671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254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Y헤드라인M" pitchFamily="18" charset="-127"/>
                  <a:cs typeface="Arial" panose="020B0604020202020204" pitchFamily="34" charset="0"/>
                </a:endParaRPr>
              </a:p>
            </p:txBody>
          </p:sp>
          <p:pic>
            <p:nvPicPr>
              <p:cNvPr id="24" name="Picture 2" descr="File:Siemens Simatic S7-416-3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8987" y="2369049"/>
                <a:ext cx="1258433" cy="3825709"/>
              </a:xfrm>
              <a:prstGeom prst="roundRect">
                <a:avLst>
                  <a:gd name="adj" fmla="val 18877"/>
                </a:avLst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직사각형 55"/>
              <p:cNvSpPr/>
              <p:nvPr/>
            </p:nvSpPr>
            <p:spPr>
              <a:xfrm>
                <a:off x="6115382" y="3235230"/>
                <a:ext cx="1112059" cy="353041"/>
              </a:xfrm>
              <a:prstGeom prst="rect">
                <a:avLst/>
              </a:prstGeom>
              <a:ln>
                <a:noFill/>
              </a:ln>
            </p:spPr>
            <p:txBody>
              <a:bodyPr wrap="square" tIns="36000" bIns="3600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reads </a:t>
                </a:r>
                <a:r>
                  <a:rPr lang="en-US" altLang="ko-KR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inputs</a:t>
                </a:r>
                <a:endParaRPr lang="en-US" altLang="ko-KR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직사각형 56"/>
              <p:cNvSpPr/>
              <p:nvPr/>
            </p:nvSpPr>
            <p:spPr>
              <a:xfrm>
                <a:off x="5998616" y="3723292"/>
                <a:ext cx="1345593" cy="584551"/>
              </a:xfrm>
              <a:prstGeom prst="rect">
                <a:avLst/>
              </a:prstGeom>
            </p:spPr>
            <p:txBody>
              <a:bodyPr wrap="square" tIns="36000" bIns="36000">
                <a:spAutoFit/>
              </a:bodyPr>
              <a:lstStyle/>
              <a:p>
                <a:pPr lvl="0" algn="ctr"/>
                <a:r>
                  <a:rPr lang="en-US" altLang="ko-KR" sz="9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Computation &amp;</a:t>
                </a:r>
              </a:p>
              <a:p>
                <a:pPr lvl="0" algn="ctr"/>
                <a:r>
                  <a:rPr lang="en-US" altLang="ko-KR" sz="9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Logic Execution</a:t>
                </a:r>
                <a:endParaRPr lang="en-US" altLang="ko-KR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직사각형 59"/>
              <p:cNvSpPr/>
              <p:nvPr/>
            </p:nvSpPr>
            <p:spPr>
              <a:xfrm>
                <a:off x="6044841" y="4611887"/>
                <a:ext cx="1255587" cy="353041"/>
              </a:xfrm>
              <a:prstGeom prst="rect">
                <a:avLst/>
              </a:prstGeom>
              <a:ln>
                <a:noFill/>
              </a:ln>
            </p:spPr>
            <p:txBody>
              <a:bodyPr wrap="none" tIns="36000" bIns="3600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updates </a:t>
                </a:r>
                <a:r>
                  <a:rPr lang="en-US" altLang="ko-KR" sz="9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variable</a:t>
                </a:r>
                <a:endParaRPr lang="ko-KR" altLang="en-US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8" name="꺾인 연결선 60"/>
              <p:cNvCxnSpPr/>
              <p:nvPr/>
            </p:nvCxnSpPr>
            <p:spPr>
              <a:xfrm flipV="1">
                <a:off x="7242858" y="4549594"/>
                <a:ext cx="553608" cy="207380"/>
              </a:xfrm>
              <a:prstGeom prst="bentConnector3">
                <a:avLst>
                  <a:gd name="adj1" fmla="val 100469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62"/>
              <p:cNvCxnSpPr>
                <a:endCxn id="26" idx="0"/>
              </p:cNvCxnSpPr>
              <p:nvPr/>
            </p:nvCxnSpPr>
            <p:spPr>
              <a:xfrm flipH="1">
                <a:off x="6671413" y="3553553"/>
                <a:ext cx="2" cy="169739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64"/>
              <p:cNvCxnSpPr>
                <a:stCxn id="26" idx="2"/>
                <a:endCxn id="27" idx="0"/>
              </p:cNvCxnSpPr>
              <p:nvPr/>
            </p:nvCxnSpPr>
            <p:spPr>
              <a:xfrm>
                <a:off x="6671413" y="4232480"/>
                <a:ext cx="1222" cy="379406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직사각형 65"/>
              <p:cNvSpPr/>
              <p:nvPr/>
            </p:nvSpPr>
            <p:spPr>
              <a:xfrm>
                <a:off x="7099043" y="4499791"/>
                <a:ext cx="874205" cy="481658"/>
              </a:xfrm>
              <a:prstGeom prst="rect">
                <a:avLst/>
              </a:prstGeom>
              <a:ln>
                <a:noFill/>
              </a:ln>
            </p:spPr>
            <p:txBody>
              <a:bodyPr wrap="square" tIns="36000" bIns="36000">
                <a:spAutoFit/>
              </a:bodyPr>
              <a:lstStyle/>
              <a:p>
                <a:pPr algn="ctr"/>
                <a:r>
                  <a:rPr lang="en-US" altLang="ko-KR" sz="7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Internal</a:t>
                </a:r>
                <a:br>
                  <a:rPr lang="en-US" altLang="ko-KR" sz="7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sz="7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Variable</a:t>
                </a:r>
                <a:endParaRPr lang="en-US" altLang="ko-KR" sz="7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직사각형 66"/>
              <p:cNvSpPr/>
              <p:nvPr/>
            </p:nvSpPr>
            <p:spPr>
              <a:xfrm>
                <a:off x="4633463" y="6249106"/>
                <a:ext cx="1590257" cy="334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Safety-critical PLC</a:t>
                </a:r>
                <a:endParaRPr lang="en-US" altLang="ko-KR" sz="7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3" name="Picture 2" descr="File:Siemens Simatic S7-416-3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0647" y="1929731"/>
                <a:ext cx="643266" cy="1127472"/>
              </a:xfrm>
              <a:prstGeom prst="roundRect">
                <a:avLst>
                  <a:gd name="adj" fmla="val 18877"/>
                </a:avLst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6" descr="http://www.nuclear-power.net/wp-content/uploads/2014/10/WWER_nuclear_reactor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5471" y="1330826"/>
                <a:ext cx="869521" cy="9304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5" name="꺾인 연결선 72"/>
              <p:cNvCxnSpPr>
                <a:stCxn id="34" idx="0"/>
              </p:cNvCxnSpPr>
              <p:nvPr/>
            </p:nvCxnSpPr>
            <p:spPr>
              <a:xfrm rot="16200000" flipH="1">
                <a:off x="5617394" y="1213663"/>
                <a:ext cx="878877" cy="1113203"/>
              </a:xfrm>
              <a:prstGeom prst="bentConnector4">
                <a:avLst>
                  <a:gd name="adj1" fmla="val -26010"/>
                  <a:gd name="adj2" fmla="val 100116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2" descr="http://www.knpnews.com/news/photo/201009/1749_1174_4427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6395" y="1241345"/>
                <a:ext cx="941413" cy="6281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7" name="꺾인 연결선 74"/>
              <p:cNvCxnSpPr>
                <a:stCxn id="36" idx="0"/>
              </p:cNvCxnSpPr>
              <p:nvPr/>
            </p:nvCxnSpPr>
            <p:spPr>
              <a:xfrm rot="16200000" flipH="1" flipV="1">
                <a:off x="6920521" y="1249436"/>
                <a:ext cx="954672" cy="938490"/>
              </a:xfrm>
              <a:prstGeom prst="bentConnector3">
                <a:avLst>
                  <a:gd name="adj1" fmla="val -12637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직사각형 76"/>
              <p:cNvSpPr/>
              <p:nvPr/>
            </p:nvSpPr>
            <p:spPr>
              <a:xfrm>
                <a:off x="6049763" y="5048329"/>
                <a:ext cx="1239970" cy="353041"/>
              </a:xfrm>
              <a:prstGeom prst="rect">
                <a:avLst/>
              </a:prstGeom>
              <a:ln>
                <a:noFill/>
              </a:ln>
            </p:spPr>
            <p:txBody>
              <a:bodyPr wrap="none" tIns="36000" bIns="36000">
                <a:spAutoFit/>
              </a:bodyPr>
              <a:lstStyle/>
              <a:p>
                <a:pPr algn="ctr"/>
                <a:r>
                  <a:rPr lang="en-US" altLang="ko-KR" sz="9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Generate output</a:t>
                </a:r>
                <a:endParaRPr lang="ko-KR" altLang="en-US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9" name="직선 화살표 연결선 77"/>
              <p:cNvCxnSpPr>
                <a:stCxn id="27" idx="2"/>
                <a:endCxn id="38" idx="0"/>
              </p:cNvCxnSpPr>
              <p:nvPr/>
            </p:nvCxnSpPr>
            <p:spPr>
              <a:xfrm flipH="1">
                <a:off x="6669748" y="4864758"/>
                <a:ext cx="2886" cy="183572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78"/>
              <p:cNvSpPr/>
              <p:nvPr/>
            </p:nvSpPr>
            <p:spPr>
              <a:xfrm>
                <a:off x="6635360" y="6373914"/>
                <a:ext cx="1387488" cy="481658"/>
              </a:xfrm>
              <a:prstGeom prst="rect">
                <a:avLst/>
              </a:prstGeom>
              <a:ln>
                <a:noFill/>
              </a:ln>
            </p:spPr>
            <p:txBody>
              <a:bodyPr wrap="square" tIns="36000" bIns="36000">
                <a:spAutoFit/>
              </a:bodyPr>
              <a:lstStyle/>
              <a:p>
                <a:pPr algn="ctr"/>
                <a:r>
                  <a:rPr lang="en-US" altLang="ko-KR" sz="7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signal to relay/controller</a:t>
                </a:r>
                <a:endParaRPr lang="en-US" altLang="ko-KR" sz="7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1" name="직선 화살표 연결선 79"/>
              <p:cNvCxnSpPr/>
              <p:nvPr/>
            </p:nvCxnSpPr>
            <p:spPr>
              <a:xfrm>
                <a:off x="6677178" y="5290895"/>
                <a:ext cx="0" cy="277198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직사각형 84"/>
              <p:cNvSpPr/>
              <p:nvPr/>
            </p:nvSpPr>
            <p:spPr>
              <a:xfrm>
                <a:off x="7762263" y="5817019"/>
                <a:ext cx="734999" cy="353041"/>
              </a:xfrm>
              <a:prstGeom prst="rect">
                <a:avLst/>
              </a:prstGeom>
              <a:ln>
                <a:noFill/>
              </a:ln>
            </p:spPr>
            <p:txBody>
              <a:bodyPr wrap="square" tIns="36000" bIns="36000">
                <a:spAutoFit/>
              </a:bodyPr>
              <a:lstStyle/>
              <a:p>
                <a:pPr algn="ctr"/>
                <a:r>
                  <a:rPr lang="en-US" altLang="ko-KR" sz="900" b="1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HW</a:t>
                </a:r>
                <a:endParaRPr lang="en-US" altLang="ko-KR" sz="900" b="1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직사각형 85"/>
              <p:cNvSpPr/>
              <p:nvPr/>
            </p:nvSpPr>
            <p:spPr>
              <a:xfrm>
                <a:off x="6159399" y="1432326"/>
                <a:ext cx="1245080" cy="481658"/>
              </a:xfrm>
              <a:prstGeom prst="rect">
                <a:avLst/>
              </a:prstGeom>
              <a:ln>
                <a:noFill/>
              </a:ln>
            </p:spPr>
            <p:txBody>
              <a:bodyPr wrap="square" tIns="36000" bIns="36000">
                <a:spAutoFit/>
              </a:bodyPr>
              <a:lstStyle/>
              <a:p>
                <a:pPr algn="ctr"/>
                <a:r>
                  <a:rPr lang="en-US" altLang="ko-KR" sz="7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Inputs from plant operation</a:t>
                </a:r>
                <a:endParaRPr lang="en-US" altLang="ko-KR" sz="7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직사각형 46"/>
              <p:cNvSpPr/>
              <p:nvPr/>
            </p:nvSpPr>
            <p:spPr>
              <a:xfrm>
                <a:off x="6818912" y="876842"/>
                <a:ext cx="759551" cy="481658"/>
              </a:xfrm>
              <a:prstGeom prst="rect">
                <a:avLst/>
              </a:prstGeom>
              <a:ln>
                <a:noFill/>
              </a:ln>
            </p:spPr>
            <p:txBody>
              <a:bodyPr wrap="square" tIns="36000" bIns="36000">
                <a:spAutoFit/>
              </a:bodyPr>
              <a:lstStyle/>
              <a:p>
                <a:pPr algn="ctr"/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Operator action</a:t>
                </a:r>
                <a:endParaRPr lang="en-US" altLang="ko-KR" sz="7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직사각형 47"/>
              <p:cNvSpPr/>
              <p:nvPr/>
            </p:nvSpPr>
            <p:spPr>
              <a:xfrm>
                <a:off x="7224520" y="5032700"/>
                <a:ext cx="570662" cy="353041"/>
              </a:xfrm>
              <a:prstGeom prst="rect">
                <a:avLst/>
              </a:prstGeom>
              <a:ln>
                <a:noFill/>
              </a:ln>
            </p:spPr>
            <p:txBody>
              <a:bodyPr wrap="square" tIns="36000" bIns="36000">
                <a:spAutoFit/>
              </a:bodyPr>
              <a:lstStyle/>
              <a:p>
                <a:pPr algn="ctr"/>
                <a:r>
                  <a:rPr lang="en-US" altLang="ko-KR" sz="900" b="1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SW</a:t>
                </a:r>
                <a:endParaRPr lang="en-US" altLang="ko-KR" sz="900" b="1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직사각형 43"/>
              <p:cNvSpPr/>
              <p:nvPr/>
            </p:nvSpPr>
            <p:spPr>
              <a:xfrm>
                <a:off x="5409026" y="883540"/>
                <a:ext cx="1173812" cy="481658"/>
              </a:xfrm>
              <a:prstGeom prst="rect">
                <a:avLst/>
              </a:prstGeom>
              <a:ln>
                <a:noFill/>
              </a:ln>
            </p:spPr>
            <p:txBody>
              <a:bodyPr wrap="square" tIns="36000" bIns="36000">
                <a:spAutoFit/>
              </a:bodyPr>
              <a:lstStyle/>
              <a:p>
                <a:pPr algn="ctr"/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Plant Process Parameter</a:t>
                </a:r>
                <a:endParaRPr lang="en-US" altLang="ko-KR" sz="7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직사각형 85"/>
              <p:cNvSpPr/>
              <p:nvPr/>
            </p:nvSpPr>
            <p:spPr>
              <a:xfrm>
                <a:off x="6883675" y="1870453"/>
                <a:ext cx="1917012" cy="481658"/>
              </a:xfrm>
              <a:prstGeom prst="rect">
                <a:avLst/>
              </a:prstGeom>
              <a:ln>
                <a:noFill/>
              </a:ln>
            </p:spPr>
            <p:txBody>
              <a:bodyPr wrap="square" tIns="36000" bIns="36000">
                <a:spAutoFit/>
              </a:bodyPr>
              <a:lstStyle/>
              <a:p>
                <a:pPr algn="ctr"/>
                <a:r>
                  <a:rPr lang="en-US" altLang="ko-KR" sz="7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Inputs from other </a:t>
                </a:r>
                <a:br>
                  <a:rPr lang="en-US" altLang="ko-KR" sz="7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sz="7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digital system</a:t>
                </a:r>
                <a:endParaRPr lang="en-US" altLang="ko-KR" sz="7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162085" y="2652390"/>
                <a:ext cx="1234310" cy="30814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I/O Memory area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 rot="5400000">
                <a:off x="7383324" y="3785625"/>
                <a:ext cx="1061492" cy="4664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PLC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Memory</a:t>
                </a:r>
              </a:p>
            </p:txBody>
          </p:sp>
          <p:cxnSp>
            <p:nvCxnSpPr>
              <p:cNvPr id="50" name="직선 화살표 연결선 62"/>
              <p:cNvCxnSpPr/>
              <p:nvPr/>
            </p:nvCxnSpPr>
            <p:spPr>
              <a:xfrm flipH="1">
                <a:off x="6669442" y="2983251"/>
                <a:ext cx="1" cy="24820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꺾인 연결선 60"/>
              <p:cNvCxnSpPr/>
              <p:nvPr/>
            </p:nvCxnSpPr>
            <p:spPr>
              <a:xfrm rot="10800000">
                <a:off x="7112961" y="3367877"/>
                <a:ext cx="634263" cy="120224"/>
              </a:xfrm>
              <a:prstGeom prst="bentConnector3">
                <a:avLst>
                  <a:gd name="adj1" fmla="val -2949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ounded Rectangle 51"/>
              <p:cNvSpPr/>
              <p:nvPr/>
            </p:nvSpPr>
            <p:spPr>
              <a:xfrm>
                <a:off x="6212119" y="6045767"/>
                <a:ext cx="1102467" cy="25236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DO/SDL/SDN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6223721" y="2214944"/>
                <a:ext cx="1102467" cy="25236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AI/DI/SDL/SDN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6157799" y="5592305"/>
                <a:ext cx="1234310" cy="30814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I/O Memory area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5" name="꺾인 연결선 60"/>
              <p:cNvCxnSpPr>
                <a:stCxn id="53" idx="3"/>
                <a:endCxn id="49" idx="1"/>
              </p:cNvCxnSpPr>
              <p:nvPr/>
            </p:nvCxnSpPr>
            <p:spPr>
              <a:xfrm>
                <a:off x="7326188" y="2341124"/>
                <a:ext cx="587882" cy="1146980"/>
              </a:xfrm>
              <a:prstGeom prst="bentConnector2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꺾인 연결선 60"/>
              <p:cNvCxnSpPr>
                <a:endCxn id="49" idx="3"/>
              </p:cNvCxnSpPr>
              <p:nvPr/>
            </p:nvCxnSpPr>
            <p:spPr>
              <a:xfrm rot="5400000" flipH="1" flipV="1">
                <a:off x="6840638" y="5023546"/>
                <a:ext cx="1547382" cy="599483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꺾인 연결선 60"/>
              <p:cNvCxnSpPr/>
              <p:nvPr/>
            </p:nvCxnSpPr>
            <p:spPr>
              <a:xfrm rot="10800000" flipV="1">
                <a:off x="7198929" y="2099549"/>
                <a:ext cx="1189495" cy="112110"/>
              </a:xfrm>
              <a:prstGeom prst="bentConnector2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직사각형 66"/>
              <p:cNvSpPr/>
              <p:nvPr/>
            </p:nvSpPr>
            <p:spPr>
              <a:xfrm>
                <a:off x="8316417" y="3079219"/>
                <a:ext cx="741866" cy="5144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</a:t>
                </a:r>
                <a:br>
                  <a:rPr lang="en-US" altLang="ko-KR" sz="7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sz="7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Module</a:t>
                </a:r>
                <a:endParaRPr lang="en-US" altLang="ko-KR" sz="7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9" name="직선 화살표 연결선 79"/>
              <p:cNvCxnSpPr/>
              <p:nvPr/>
            </p:nvCxnSpPr>
            <p:spPr>
              <a:xfrm>
                <a:off x="6669442" y="2482961"/>
                <a:ext cx="0" cy="150639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79"/>
              <p:cNvCxnSpPr/>
              <p:nvPr/>
            </p:nvCxnSpPr>
            <p:spPr>
              <a:xfrm>
                <a:off x="6677178" y="5925955"/>
                <a:ext cx="0" cy="102888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 20"/>
            <p:cNvSpPr/>
            <p:nvPr/>
          </p:nvSpPr>
          <p:spPr>
            <a:xfrm>
              <a:off x="323529" y="1724828"/>
              <a:ext cx="4289096" cy="469992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r">
                <a:lnSpc>
                  <a:spcPct val="200000"/>
                </a:lnSpc>
              </a:pPr>
              <a:endPara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3" name="직선 화살표 연결선 79"/>
            <p:cNvCxnSpPr/>
            <p:nvPr/>
          </p:nvCxnSpPr>
          <p:spPr>
            <a:xfrm>
              <a:off x="2317261" y="6037446"/>
              <a:ext cx="0" cy="19495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60434" y="6483003"/>
            <a:ext cx="3801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Operating mechanism of a Typical NPP safety PLC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74571" y="6489206"/>
            <a:ext cx="3801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Block diagram of a typical PLC CPU architecture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Picture 64"/>
          <p:cNvPicPr/>
          <p:nvPr/>
        </p:nvPicPr>
        <p:blipFill>
          <a:blip r:embed="rId7"/>
          <a:stretch>
            <a:fillRect/>
          </a:stretch>
        </p:blipFill>
        <p:spPr>
          <a:xfrm>
            <a:off x="4860032" y="2771072"/>
            <a:ext cx="3630558" cy="36165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4110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97F9-09BE-469D-9B6D-019CCB8932CB}" type="slidenum">
              <a:rPr lang="ko-KR" altLang="en-US" smtClean="0"/>
              <a:pPr/>
              <a:t>3</a:t>
            </a:fld>
            <a:r>
              <a:rPr lang="en-US" altLang="ko-KR" smtClean="0"/>
              <a:t>/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67544" y="88166"/>
            <a:ext cx="7543800" cy="58883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Appendix III.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Development </a:t>
            </a:r>
            <a:r>
              <a:rPr lang="en-US" altLang="ko-KR" sz="1800" dirty="0"/>
              <a:t>of NPP safety software test-bed </a:t>
            </a:r>
            <a:r>
              <a:rPr lang="en-US" altLang="ko-KR" sz="1800" dirty="0" smtClean="0"/>
              <a:t>(</a:t>
            </a:r>
            <a:r>
              <a:rPr lang="en-US" altLang="ko-KR" sz="1800" i="1" dirty="0" smtClean="0"/>
              <a:t>NSTM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en-US" altLang="ko-KR" sz="1600" dirty="0" smtClean="0"/>
              <a:t>1) Emulation of microprocessor architecture of POSAFE-Q PLC</a:t>
            </a:r>
          </a:p>
          <a:p>
            <a:pPr lvl="2"/>
            <a:r>
              <a:rPr lang="en-US" altLang="ko-KR" sz="1400" dirty="0" smtClean="0"/>
              <a:t>CPU registers (30 registers)</a:t>
            </a:r>
          </a:p>
          <a:p>
            <a:pPr lvl="3"/>
            <a:r>
              <a:rPr lang="en-US" altLang="ko-KR" dirty="0" smtClean="0"/>
              <a:t>Extended-precision registers – extended-precision floating-point expression</a:t>
            </a:r>
          </a:p>
          <a:p>
            <a:pPr lvl="3"/>
            <a:r>
              <a:rPr lang="en-US" altLang="ko-KR" dirty="0" smtClean="0"/>
              <a:t>Auxiliary registers – indirect addressing, 32-bit integer/logical expression</a:t>
            </a:r>
          </a:p>
          <a:p>
            <a:pPr lvl="3"/>
            <a:r>
              <a:rPr lang="en-US" altLang="ko-KR" dirty="0" smtClean="0"/>
              <a:t>Other registers : system functions (e.g., stack, condition, block repeat)</a:t>
            </a:r>
            <a:endParaRPr lang="en-US" altLang="ko-KR" dirty="0"/>
          </a:p>
          <a:p>
            <a:pPr lvl="2"/>
            <a:r>
              <a:rPr lang="en-US" altLang="ko-KR" sz="1400" dirty="0" smtClean="0"/>
              <a:t>Memory map (16 Mbyte; 0x000000 ~ 0xFFFFFF)</a:t>
            </a:r>
          </a:p>
          <a:p>
            <a:pPr lvl="3"/>
            <a:r>
              <a:rPr lang="en-US" altLang="ko-KR" dirty="0"/>
              <a:t>16Mbyte 32-bit words of program, data, I/O space</a:t>
            </a:r>
          </a:p>
          <a:p>
            <a:pPr lvl="3"/>
            <a:r>
              <a:rPr lang="en-US" altLang="ko-KR" dirty="0"/>
              <a:t>Accessible by various addressing modes (e.g. direct, indirect, immediate)</a:t>
            </a:r>
          </a:p>
          <a:p>
            <a:pPr lvl="3"/>
            <a:endParaRPr lang="en-US" altLang="ko-KR" sz="1200" dirty="0"/>
          </a:p>
        </p:txBody>
      </p:sp>
      <p:sp>
        <p:nvSpPr>
          <p:cNvPr id="22" name="직사각형 15"/>
          <p:cNvSpPr/>
          <p:nvPr/>
        </p:nvSpPr>
        <p:spPr>
          <a:xfrm>
            <a:off x="971600" y="6325010"/>
            <a:ext cx="32736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TMS320C3x CPU registers and Memory map</a:t>
            </a:r>
            <a:endParaRPr lang="ko-KR" altLang="en-US" sz="12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57030" y="3533484"/>
            <a:ext cx="4076922" cy="2335781"/>
            <a:chOff x="323528" y="3284984"/>
            <a:chExt cx="4076922" cy="233578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528" y="3284984"/>
              <a:ext cx="4076922" cy="23357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6" name="Rectangle 25"/>
            <p:cNvSpPr/>
            <p:nvPr/>
          </p:nvSpPr>
          <p:spPr>
            <a:xfrm>
              <a:off x="1525370" y="4154504"/>
              <a:ext cx="798294" cy="11309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r">
                <a:lnSpc>
                  <a:spcPct val="200000"/>
                </a:lnSpc>
              </a:pP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20542" y="3317524"/>
              <a:ext cx="1463538" cy="34490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r">
                <a:lnSpc>
                  <a:spcPct val="200000"/>
                </a:lnSpc>
              </a:pP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4753552" y="4529797"/>
            <a:ext cx="262267" cy="69414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0" name="직사각형 15"/>
          <p:cNvSpPr/>
          <p:nvPr/>
        </p:nvSpPr>
        <p:spPr>
          <a:xfrm>
            <a:off x="4858044" y="6321981"/>
            <a:ext cx="36915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CPU and memory emulation in test-bed (C code)</a:t>
            </a:r>
            <a:endParaRPr lang="ko-KR" altLang="en-US" sz="12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15"/>
          <p:cNvSpPr/>
          <p:nvPr/>
        </p:nvSpPr>
        <p:spPr>
          <a:xfrm>
            <a:off x="1164959" y="5981544"/>
            <a:ext cx="1140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registers</a:t>
            </a:r>
            <a:endParaRPr lang="ko-KR" altLang="en-US" sz="1200" baseline="30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직사각형 15"/>
          <p:cNvSpPr/>
          <p:nvPr/>
        </p:nvSpPr>
        <p:spPr>
          <a:xfrm>
            <a:off x="2557166" y="5981543"/>
            <a:ext cx="2013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map (RAM, ROM)</a:t>
            </a:r>
            <a:endParaRPr lang="ko-KR" altLang="en-US" sz="1200" baseline="30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/>
          <p:cNvCxnSpPr>
            <a:stCxn id="31" idx="0"/>
            <a:endCxn id="26" idx="2"/>
          </p:cNvCxnSpPr>
          <p:nvPr/>
        </p:nvCxnSpPr>
        <p:spPr>
          <a:xfrm flipV="1">
            <a:off x="1734987" y="5533920"/>
            <a:ext cx="423032" cy="447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0"/>
            <a:endCxn id="28" idx="2"/>
          </p:cNvCxnSpPr>
          <p:nvPr/>
        </p:nvCxnSpPr>
        <p:spPr>
          <a:xfrm flipH="1" flipV="1">
            <a:off x="2685813" y="3910932"/>
            <a:ext cx="878200" cy="207061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/>
          <p:nvPr/>
        </p:nvPicPr>
        <p:blipFill>
          <a:blip r:embed="rId4"/>
          <a:stretch>
            <a:fillRect/>
          </a:stretch>
        </p:blipFill>
        <p:spPr>
          <a:xfrm>
            <a:off x="4998959" y="3410311"/>
            <a:ext cx="3456499" cy="2892669"/>
          </a:xfrm>
          <a:prstGeom prst="rect">
            <a:avLst/>
          </a:prstGeom>
        </p:spPr>
      </p:pic>
      <p:sp>
        <p:nvSpPr>
          <p:cNvPr id="36" name="직사각형 15"/>
          <p:cNvSpPr/>
          <p:nvPr/>
        </p:nvSpPr>
        <p:spPr>
          <a:xfrm>
            <a:off x="6762813" y="5096411"/>
            <a:ext cx="1378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virtual </a:t>
            </a:r>
            <a:br>
              <a:rPr lang="en-US" altLang="ko-KR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register </a:t>
            </a:r>
            <a:br>
              <a:rPr lang="en-US" altLang="ko-KR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Memory map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20072" y="3738478"/>
            <a:ext cx="2791272" cy="1039985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7092280" y="4778463"/>
            <a:ext cx="246501" cy="322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801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97F9-09BE-469D-9B6D-019CCB8932CB}" type="slidenum">
              <a:rPr lang="ko-KR" altLang="en-US" smtClean="0"/>
              <a:pPr/>
              <a:t>4</a:t>
            </a:fld>
            <a:r>
              <a:rPr lang="en-US" altLang="ko-KR" smtClean="0"/>
              <a:t>/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67544" y="88166"/>
            <a:ext cx="7543800" cy="588838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Appendix III.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Development of NPP safety software test-bed </a:t>
            </a:r>
            <a:r>
              <a:rPr lang="en-US" altLang="ko-KR" sz="1800" dirty="0" smtClean="0"/>
              <a:t>(</a:t>
            </a:r>
            <a:r>
              <a:rPr lang="en-US" altLang="ko-KR" sz="1800" i="1" dirty="0" smtClean="0"/>
              <a:t>NSTM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lvl="1"/>
            <a:r>
              <a:rPr lang="en-US" altLang="ko-KR" sz="1600" dirty="0" smtClean="0"/>
              <a:t>2</a:t>
            </a:r>
            <a:r>
              <a:rPr lang="en-US" altLang="ko-KR" sz="1600" dirty="0"/>
              <a:t>) Implementation of microprocessor (TMS320c3x) instruction </a:t>
            </a:r>
            <a:r>
              <a:rPr lang="en-US" altLang="ko-KR" sz="1600" dirty="0" smtClean="0"/>
              <a:t>sets</a:t>
            </a:r>
          </a:p>
          <a:p>
            <a:pPr lvl="2"/>
            <a:r>
              <a:rPr lang="en-US" altLang="ko-KR" sz="1400" dirty="0"/>
              <a:t>Total of 118 assembly language instructions</a:t>
            </a:r>
          </a:p>
          <a:p>
            <a:pPr lvl="2"/>
            <a:r>
              <a:rPr lang="en-US" altLang="ko-KR" sz="1400" dirty="0"/>
              <a:t>Types of instruction set:</a:t>
            </a:r>
          </a:p>
          <a:p>
            <a:pPr lvl="3"/>
            <a:r>
              <a:rPr lang="en-US" altLang="ko-KR" dirty="0"/>
              <a:t>1) Load and store</a:t>
            </a:r>
          </a:p>
          <a:p>
            <a:pPr lvl="3"/>
            <a:r>
              <a:rPr lang="en-US" altLang="ko-KR" dirty="0"/>
              <a:t>2) 2-operand arithmetic/logical</a:t>
            </a:r>
          </a:p>
          <a:p>
            <a:pPr lvl="3"/>
            <a:r>
              <a:rPr lang="en-US" altLang="ko-KR" dirty="0"/>
              <a:t>3) 3-operand arithmetic/logical</a:t>
            </a:r>
            <a:endParaRPr lang="ko-KR" altLang="en-US" dirty="0"/>
          </a:p>
          <a:p>
            <a:pPr lvl="2"/>
            <a:endParaRPr lang="en-US" altLang="ko-KR" sz="1400" dirty="0"/>
          </a:p>
        </p:txBody>
      </p:sp>
      <p:sp>
        <p:nvSpPr>
          <p:cNvPr id="20" name="내용 개체 틀 11"/>
          <p:cNvSpPr txBox="1">
            <a:spLocks/>
          </p:cNvSpPr>
          <p:nvPr/>
        </p:nvSpPr>
        <p:spPr>
          <a:xfrm>
            <a:off x="3635896" y="1869685"/>
            <a:ext cx="4593164" cy="1012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00B050"/>
              </a:buClr>
              <a:buSzPct val="100000"/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0070C0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8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4) Program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  <a:p>
            <a:pPr lvl="3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5) Interlocked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</a:p>
          <a:p>
            <a:pPr lvl="3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6) Parallel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endParaRPr lang="ko-KR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683" y="2852936"/>
            <a:ext cx="3067377" cy="33747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759" y="2852936"/>
            <a:ext cx="2890499" cy="336360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31546" y="3104168"/>
            <a:ext cx="1329579" cy="2297928"/>
            <a:chOff x="893367" y="3408121"/>
            <a:chExt cx="893412" cy="154409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5"/>
            <a:srcRect r="53875" b="49816"/>
            <a:stretch/>
          </p:blipFill>
          <p:spPr>
            <a:xfrm>
              <a:off x="929261" y="3408121"/>
              <a:ext cx="824688" cy="15440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8" name="Rectangle 27"/>
            <p:cNvSpPr/>
            <p:nvPr/>
          </p:nvSpPr>
          <p:spPr>
            <a:xfrm>
              <a:off x="893367" y="4301533"/>
              <a:ext cx="893412" cy="13744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r">
                <a:lnSpc>
                  <a:spcPct val="200000"/>
                </a:lnSpc>
              </a:pP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2117577" y="4167955"/>
            <a:ext cx="2801613" cy="46498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/>
          <p:cNvCxnSpPr>
            <a:stCxn id="28" idx="3"/>
            <a:endCxn id="29" idx="1"/>
          </p:cNvCxnSpPr>
          <p:nvPr/>
        </p:nvCxnSpPr>
        <p:spPr>
          <a:xfrm flipV="1">
            <a:off x="1961125" y="4400448"/>
            <a:ext cx="156452" cy="1355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86999" y="6271068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 of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LDI (load integer)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instruction set operation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97204" y="6266701"/>
            <a:ext cx="2996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Emulated operation of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LDI (load integer)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instruction set in test-bed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직사각형 15"/>
          <p:cNvSpPr/>
          <p:nvPr/>
        </p:nvSpPr>
        <p:spPr>
          <a:xfrm>
            <a:off x="641890" y="5613041"/>
            <a:ext cx="12946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Decode </a:t>
            </a:r>
            <a:b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code</a:t>
            </a:r>
            <a:endParaRPr lang="ko-KR" altLang="en-US" sz="12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63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1"/>
          <p:cNvSpPr>
            <a:spLocks noGrp="1"/>
          </p:cNvSpPr>
          <p:nvPr>
            <p:ph idx="1"/>
          </p:nvPr>
        </p:nvSpPr>
        <p:spPr>
          <a:xfrm>
            <a:off x="457200" y="775245"/>
            <a:ext cx="8229600" cy="5894115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V&amp;V of </a:t>
            </a:r>
            <a:r>
              <a:rPr lang="en-US" altLang="ko-KR" sz="1800" dirty="0"/>
              <a:t>NPP safety software test-bed (</a:t>
            </a:r>
            <a:r>
              <a:rPr lang="en-US" altLang="ko-KR" sz="1800" i="1" dirty="0"/>
              <a:t>NSTM</a:t>
            </a:r>
            <a:r>
              <a:rPr lang="en-US" altLang="ko-KR" sz="1800" dirty="0"/>
              <a:t>)</a:t>
            </a:r>
            <a:endParaRPr lang="en-US" altLang="ko-KR" sz="1800" dirty="0" smtClean="0"/>
          </a:p>
          <a:p>
            <a:pPr lvl="1"/>
            <a:r>
              <a:rPr lang="en-US" altLang="ko-KR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Instruction set testing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(using </a:t>
            </a:r>
            <a:r>
              <a:rPr lang="en-US" altLang="ko-KR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CppUnit</a:t>
            </a:r>
            <a:r>
              <a:rPr lang="en-US" altLang="ko-KR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 : A total of 2090 unit test cases were developed and tested to verify the correctness of emulated instruction set.</a:t>
            </a:r>
          </a:p>
          <a:p>
            <a:endParaRPr lang="en-US" altLang="ko-KR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97F9-09BE-469D-9B6D-019CCB8932CB}" type="slidenum">
              <a:rPr lang="ko-KR" altLang="en-US" smtClean="0"/>
              <a:pPr/>
              <a:t>5</a:t>
            </a:fld>
            <a:r>
              <a:rPr lang="en-US" altLang="ko-KR" dirty="0" smtClean="0"/>
              <a:t>/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Appendix IV.</a:t>
            </a:r>
            <a:endParaRPr lang="ko-KR" altLang="en-US" sz="3200" dirty="0"/>
          </a:p>
        </p:txBody>
      </p:sp>
      <p:grpSp>
        <p:nvGrpSpPr>
          <p:cNvPr id="2" name="Group 1"/>
          <p:cNvGrpSpPr/>
          <p:nvPr/>
        </p:nvGrpSpPr>
        <p:grpSpPr>
          <a:xfrm>
            <a:off x="251520" y="2103720"/>
            <a:ext cx="5048866" cy="3628083"/>
            <a:chOff x="119465" y="1959182"/>
            <a:chExt cx="7809907" cy="4718912"/>
          </a:xfrm>
        </p:grpSpPr>
        <p:sp>
          <p:nvSpPr>
            <p:cNvPr id="19" name="Rounded Rectangle 18"/>
            <p:cNvSpPr/>
            <p:nvPr/>
          </p:nvSpPr>
          <p:spPr>
            <a:xfrm>
              <a:off x="2192739" y="1959182"/>
              <a:ext cx="1846478" cy="590199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192739" y="2853275"/>
              <a:ext cx="1846478" cy="52745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 unit test </a:t>
              </a:r>
              <a:r>
                <a:rPr lang="en-U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cases for </a:t>
              </a:r>
              <a:br>
                <a:rPr lang="en-U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instruction </a:t>
              </a: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set</a:t>
              </a:r>
            </a:p>
          </p:txBody>
        </p:sp>
        <p:cxnSp>
          <p:nvCxnSpPr>
            <p:cNvPr id="21" name="Straight Arrow Connector 20"/>
            <p:cNvCxnSpPr>
              <a:stCxn id="19" idx="2"/>
              <a:endCxn id="20" idx="0"/>
            </p:cNvCxnSpPr>
            <p:nvPr/>
          </p:nvCxnSpPr>
          <p:spPr>
            <a:xfrm>
              <a:off x="3115978" y="2549382"/>
              <a:ext cx="0" cy="3038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192739" y="3684621"/>
              <a:ext cx="1846478" cy="52745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Implement unit test </a:t>
              </a:r>
              <a:r>
                <a:rPr lang="en-U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cases </a:t>
              </a: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test-bed</a:t>
              </a:r>
            </a:p>
          </p:txBody>
        </p:sp>
        <p:cxnSp>
          <p:nvCxnSpPr>
            <p:cNvPr id="23" name="Straight Arrow Connector 22"/>
            <p:cNvCxnSpPr>
              <a:stCxn id="20" idx="2"/>
              <a:endCxn id="22" idx="0"/>
            </p:cNvCxnSpPr>
            <p:nvPr/>
          </p:nvCxnSpPr>
          <p:spPr>
            <a:xfrm flipH="1">
              <a:off x="3115978" y="3380728"/>
              <a:ext cx="1" cy="3038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Diamond 23"/>
            <p:cNvSpPr/>
            <p:nvPr/>
          </p:nvSpPr>
          <p:spPr>
            <a:xfrm>
              <a:off x="2100415" y="4515967"/>
              <a:ext cx="2031126" cy="1268034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Verify the </a:t>
              </a:r>
              <a:r>
                <a:rPr lang="en-US" sz="7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7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7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instruction </a:t>
              </a:r>
              <a:r>
                <a:rPr lang="en-US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 with expected </a:t>
              </a:r>
              <a:r>
                <a:rPr lang="en-US" sz="7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7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7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  <a:endPara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4" idx="0"/>
            </p:cNvCxnSpPr>
            <p:nvPr/>
          </p:nvCxnSpPr>
          <p:spPr>
            <a:xfrm>
              <a:off x="3115978" y="4212075"/>
              <a:ext cx="1" cy="3038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/>
            <p:cNvSpPr/>
            <p:nvPr/>
          </p:nvSpPr>
          <p:spPr>
            <a:xfrm>
              <a:off x="2192739" y="6087895"/>
              <a:ext cx="1846478" cy="590199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</a:p>
          </p:txBody>
        </p:sp>
        <p:cxnSp>
          <p:nvCxnSpPr>
            <p:cNvPr id="37" name="Straight Arrow Connector 36"/>
            <p:cNvCxnSpPr>
              <a:stCxn id="24" idx="2"/>
              <a:endCxn id="26" idx="0"/>
            </p:cNvCxnSpPr>
            <p:nvPr/>
          </p:nvCxnSpPr>
          <p:spPr>
            <a:xfrm flipH="1">
              <a:off x="3115978" y="5784002"/>
              <a:ext cx="1" cy="3038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351238" y="4886258"/>
              <a:ext cx="988523" cy="52745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Debug/</a:t>
              </a:r>
              <a:b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</a:t>
              </a:r>
            </a:p>
          </p:txBody>
        </p:sp>
        <p:cxnSp>
          <p:nvCxnSpPr>
            <p:cNvPr id="39" name="Straight Arrow Connector 38"/>
            <p:cNvCxnSpPr>
              <a:stCxn id="24" idx="1"/>
              <a:endCxn id="38" idx="3"/>
            </p:cNvCxnSpPr>
            <p:nvPr/>
          </p:nvCxnSpPr>
          <p:spPr>
            <a:xfrm flipH="1">
              <a:off x="1339761" y="5149984"/>
              <a:ext cx="76065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38" idx="0"/>
              <a:endCxn id="20" idx="1"/>
            </p:cNvCxnSpPr>
            <p:nvPr/>
          </p:nvCxnSpPr>
          <p:spPr>
            <a:xfrm rot="5400000" flipH="1" flipV="1">
              <a:off x="634491" y="3328011"/>
              <a:ext cx="1769256" cy="134723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191567" y="5770819"/>
              <a:ext cx="542508" cy="330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95168" y="4818864"/>
              <a:ext cx="465363" cy="330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1810" y="2016132"/>
              <a:ext cx="3367562" cy="21120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5" name="TextBox 44"/>
            <p:cNvSpPr txBox="1"/>
            <p:nvPr/>
          </p:nvSpPr>
          <p:spPr>
            <a:xfrm>
              <a:off x="4753093" y="4178204"/>
              <a:ext cx="3059065" cy="540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Example of unit test case developed</a:t>
              </a:r>
              <a:b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for </a:t>
              </a: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LDI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(load integer) instruction</a:t>
              </a:r>
            </a:p>
          </p:txBody>
        </p:sp>
        <p:sp>
          <p:nvSpPr>
            <p:cNvPr id="46" name="Left Arrow 45"/>
            <p:cNvSpPr/>
            <p:nvPr/>
          </p:nvSpPr>
          <p:spPr>
            <a:xfrm>
              <a:off x="4164281" y="2907920"/>
              <a:ext cx="237570" cy="472808"/>
            </a:xfrm>
            <a:prstGeom prst="leftArrow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lowchart: Process 46"/>
            <p:cNvSpPr/>
            <p:nvPr/>
          </p:nvSpPr>
          <p:spPr>
            <a:xfrm>
              <a:off x="119465" y="3964988"/>
              <a:ext cx="188282" cy="901273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449147" y="2395785"/>
            <a:ext cx="3265405" cy="3871245"/>
            <a:chOff x="323528" y="946228"/>
            <a:chExt cx="4746850" cy="5627546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4"/>
            <a:srcRect r="47143"/>
            <a:stretch/>
          </p:blipFill>
          <p:spPr>
            <a:xfrm>
              <a:off x="579181" y="946228"/>
              <a:ext cx="4144716" cy="56275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65" name="Straight Arrow Connector 64"/>
            <p:cNvCxnSpPr>
              <a:stCxn id="66" idx="1"/>
              <a:endCxn id="72" idx="3"/>
            </p:cNvCxnSpPr>
            <p:nvPr/>
          </p:nvCxnSpPr>
          <p:spPr>
            <a:xfrm flipH="1" flipV="1">
              <a:off x="3141310" y="2878221"/>
              <a:ext cx="206554" cy="362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347864" y="2618178"/>
              <a:ext cx="1722514" cy="70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Contains unit test </a:t>
              </a:r>
              <a:b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cases for OR </a:t>
              </a:r>
              <a:b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instruction set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Straight Arrow Connector 66"/>
            <p:cNvCxnSpPr>
              <a:stCxn id="68" idx="1"/>
              <a:endCxn id="71" idx="3"/>
            </p:cNvCxnSpPr>
            <p:nvPr/>
          </p:nvCxnSpPr>
          <p:spPr>
            <a:xfrm flipH="1">
              <a:off x="3141310" y="4039962"/>
              <a:ext cx="206554" cy="3025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347864" y="3743624"/>
              <a:ext cx="1554717" cy="70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Result of unit </a:t>
              </a:r>
              <a:b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testing for each </a:t>
              </a:r>
              <a:b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instruction set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Straight Arrow Connector 68"/>
            <p:cNvCxnSpPr>
              <a:stCxn id="70" idx="1"/>
            </p:cNvCxnSpPr>
            <p:nvPr/>
          </p:nvCxnSpPr>
          <p:spPr>
            <a:xfrm flipH="1">
              <a:off x="2267747" y="5823719"/>
              <a:ext cx="419692" cy="5707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687439" y="5569145"/>
              <a:ext cx="2213053" cy="509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Summary of test result</a:t>
              </a:r>
              <a:b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 all unit test cases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lowchart: Process 70"/>
            <p:cNvSpPr/>
            <p:nvPr/>
          </p:nvSpPr>
          <p:spPr>
            <a:xfrm>
              <a:off x="633388" y="4096711"/>
              <a:ext cx="2507923" cy="491644"/>
            </a:xfrm>
            <a:prstGeom prst="flowChartProcess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2" name="Flowchart: Process 71"/>
            <p:cNvSpPr/>
            <p:nvPr/>
          </p:nvSpPr>
          <p:spPr>
            <a:xfrm>
              <a:off x="633389" y="2752551"/>
              <a:ext cx="2507922" cy="251341"/>
            </a:xfrm>
            <a:prstGeom prst="flowChartProcess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3" name="Flowchart: Process 72"/>
            <p:cNvSpPr/>
            <p:nvPr/>
          </p:nvSpPr>
          <p:spPr>
            <a:xfrm>
              <a:off x="323528" y="3276092"/>
              <a:ext cx="175057" cy="1242132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4" name="Flowchart: Process 73"/>
            <p:cNvSpPr/>
            <p:nvPr/>
          </p:nvSpPr>
          <p:spPr>
            <a:xfrm>
              <a:off x="631685" y="6309320"/>
              <a:ext cx="1636059" cy="216024"/>
            </a:xfrm>
            <a:prstGeom prst="flowChartProcess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75" name="직사각형 15"/>
          <p:cNvSpPr>
            <a:spLocks noChangeArrowheads="1"/>
          </p:cNvSpPr>
          <p:nvPr/>
        </p:nvSpPr>
        <p:spPr bwMode="auto">
          <a:xfrm>
            <a:off x="5422459" y="6314486"/>
            <a:ext cx="3236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200" dirty="0" smtClean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Result of unit testing for software test-bed</a:t>
            </a:r>
            <a:endParaRPr lang="ko-KR" altLang="en-US" sz="1200" baseline="30000" dirty="0">
              <a:solidFill>
                <a:schemeClr val="tx1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6" name="직사각형 15"/>
          <p:cNvSpPr>
            <a:spLocks noChangeArrowheads="1"/>
          </p:cNvSpPr>
          <p:nvPr/>
        </p:nvSpPr>
        <p:spPr bwMode="auto">
          <a:xfrm>
            <a:off x="1331640" y="5762605"/>
            <a:ext cx="32074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200" dirty="0" smtClean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Verification process of the software test-bed </a:t>
            </a:r>
            <a:br>
              <a:rPr lang="en-US" altLang="ko-KR" sz="1200" dirty="0" smtClean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1200" dirty="0" smtClean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with instruction set unit test cases</a:t>
            </a:r>
            <a:endParaRPr lang="ko-KR" altLang="en-US" sz="1200" baseline="30000" dirty="0">
              <a:solidFill>
                <a:schemeClr val="tx1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7172" y="6508277"/>
            <a:ext cx="8844697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CppUnit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xUnit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tool for C/C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++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languages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037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1"/>
          <p:cNvSpPr>
            <a:spLocks noGrp="1"/>
          </p:cNvSpPr>
          <p:nvPr>
            <p:ph idx="1"/>
          </p:nvPr>
        </p:nvSpPr>
        <p:spPr>
          <a:xfrm>
            <a:off x="457200" y="775245"/>
            <a:ext cx="8229600" cy="5894115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V&amp;V of </a:t>
            </a:r>
            <a:r>
              <a:rPr lang="en-US" altLang="ko-KR" sz="1800" dirty="0"/>
              <a:t>NPP safety software test-bed (</a:t>
            </a:r>
            <a:r>
              <a:rPr lang="en-US" altLang="ko-KR" sz="1800" i="1" dirty="0"/>
              <a:t>NSTM</a:t>
            </a:r>
            <a:r>
              <a:rPr lang="en-US" altLang="ko-KR" sz="1800" dirty="0"/>
              <a:t>)</a:t>
            </a:r>
            <a:endParaRPr lang="en-US" altLang="ko-KR" sz="1800" dirty="0" smtClean="0"/>
          </a:p>
          <a:p>
            <a:pPr lvl="1"/>
            <a:r>
              <a:rPr lang="en-US" altLang="ko-KR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Functional testing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: The test cases for </a:t>
            </a:r>
            <a:r>
              <a:rPr lang="en-US" altLang="ko-KR" sz="1600" dirty="0" smtClean="0"/>
              <a:t>benchmark programs were developed and tested to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verify the overall functionality of test-bed.</a:t>
            </a:r>
          </a:p>
          <a:p>
            <a:pPr lvl="2"/>
            <a:r>
              <a:rPr lang="en-US" altLang="ko-KR" dirty="0" smtClean="0"/>
              <a:t>Lamp On/Off software</a:t>
            </a:r>
            <a:r>
              <a:rPr lang="en-US" altLang="ko-KR" dirty="0"/>
              <a:t>	 </a:t>
            </a:r>
            <a:r>
              <a:rPr lang="en-US" altLang="ko-KR" dirty="0" smtClean="0"/>
              <a:t>     : 22 cases for </a:t>
            </a:r>
            <a:r>
              <a:rPr lang="en-US" altLang="ko-KR" i="1" dirty="0" smtClean="0"/>
              <a:t>Lamp On</a:t>
            </a:r>
            <a:r>
              <a:rPr lang="en-US" altLang="ko-KR" dirty="0" smtClean="0"/>
              <a:t> scenario</a:t>
            </a:r>
          </a:p>
          <a:p>
            <a:pPr lvl="2"/>
            <a:r>
              <a:rPr lang="en-US" altLang="ko-KR" dirty="0" smtClean="0"/>
              <a:t>KNICS </a:t>
            </a:r>
            <a:r>
              <a:rPr lang="en-US" altLang="ko-KR" dirty="0" err="1" smtClean="0"/>
              <a:t>IDiPS</a:t>
            </a:r>
            <a:r>
              <a:rPr lang="en-US" altLang="ko-KR" dirty="0" smtClean="0"/>
              <a:t>-RPS BP software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: 659 cases for </a:t>
            </a:r>
            <a:r>
              <a:rPr lang="en-US" altLang="ko-KR" i="1" dirty="0" smtClean="0"/>
              <a:t>trip</a:t>
            </a:r>
            <a:r>
              <a:rPr lang="en-US" altLang="ko-KR" dirty="0" smtClean="0"/>
              <a:t> scenario (15 trip logics)</a:t>
            </a:r>
            <a:endParaRPr lang="en-US" altLang="ko-KR" b="0" dirty="0"/>
          </a:p>
          <a:p>
            <a:endParaRPr lang="en-US" altLang="ko-KR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97F9-09BE-469D-9B6D-019CCB8932CB}" type="slidenum">
              <a:rPr lang="ko-KR" altLang="en-US" smtClean="0"/>
              <a:pPr/>
              <a:t>6</a:t>
            </a:fld>
            <a:r>
              <a:rPr lang="en-US" altLang="ko-KR" dirty="0" smtClean="0"/>
              <a:t>/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Appendix IV.</a:t>
            </a:r>
            <a:endParaRPr lang="ko-KR" altLang="en-US" sz="3200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3"/>
          <a:srcRect r="23255" b="72896"/>
          <a:stretch/>
        </p:blipFill>
        <p:spPr>
          <a:xfrm>
            <a:off x="318018" y="2428109"/>
            <a:ext cx="1922162" cy="10124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4"/>
          <a:srcRect r="31700" b="62666"/>
          <a:stretch/>
        </p:blipFill>
        <p:spPr>
          <a:xfrm>
            <a:off x="322907" y="3856955"/>
            <a:ext cx="1917273" cy="6537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5" name="TextBox 84"/>
          <p:cNvSpPr txBox="1"/>
          <p:nvPr/>
        </p:nvSpPr>
        <p:spPr>
          <a:xfrm>
            <a:off x="343300" y="3495204"/>
            <a:ext cx="1871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Test case file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-45188" y="4590992"/>
            <a:ext cx="2740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Expected output file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92598" y="6350530"/>
            <a:ext cx="2264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 file (executable code)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459728" y="6376142"/>
            <a:ext cx="2264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Test result file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 rotWithShape="1">
          <a:blip r:embed="rId5"/>
          <a:srcRect r="19878"/>
          <a:stretch/>
        </p:blipFill>
        <p:spPr>
          <a:xfrm>
            <a:off x="6337535" y="2439336"/>
            <a:ext cx="2346418" cy="2674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6"/>
          <a:srcRect r="22518"/>
          <a:stretch/>
        </p:blipFill>
        <p:spPr>
          <a:xfrm>
            <a:off x="6613254" y="3647228"/>
            <a:ext cx="2209797" cy="26037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1" name="Rectangle 90"/>
          <p:cNvSpPr/>
          <p:nvPr/>
        </p:nvSpPr>
        <p:spPr>
          <a:xfrm>
            <a:off x="5177066" y="6780745"/>
            <a:ext cx="863416" cy="166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 rotWithShape="1">
          <a:blip r:embed="rId7"/>
          <a:srcRect l="1" r="65365" b="66236"/>
          <a:stretch/>
        </p:blipFill>
        <p:spPr>
          <a:xfrm>
            <a:off x="552410" y="5009856"/>
            <a:ext cx="1434548" cy="12711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8"/>
          <a:srcRect r="30610"/>
          <a:stretch/>
        </p:blipFill>
        <p:spPr>
          <a:xfrm>
            <a:off x="3039009" y="4229350"/>
            <a:ext cx="2591040" cy="2021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6" name="TextBox 95"/>
          <p:cNvSpPr txBox="1"/>
          <p:nvPr/>
        </p:nvSpPr>
        <p:spPr>
          <a:xfrm>
            <a:off x="2210815" y="6380777"/>
            <a:ext cx="4161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Screenshot of test-bed execution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 rotWithShape="1">
          <a:blip r:embed="rId9"/>
          <a:srcRect t="40073"/>
          <a:stretch/>
        </p:blipFill>
        <p:spPr>
          <a:xfrm>
            <a:off x="3039008" y="2437798"/>
            <a:ext cx="2574460" cy="14886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8" name="Right Arrow 97"/>
          <p:cNvSpPr/>
          <p:nvPr/>
        </p:nvSpPr>
        <p:spPr>
          <a:xfrm>
            <a:off x="2418637" y="2617117"/>
            <a:ext cx="412750" cy="599313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ight Arrow 98"/>
          <p:cNvSpPr/>
          <p:nvPr/>
        </p:nvSpPr>
        <p:spPr>
          <a:xfrm>
            <a:off x="2418637" y="3898797"/>
            <a:ext cx="412750" cy="599313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Right Arrow 99"/>
          <p:cNvSpPr/>
          <p:nvPr/>
        </p:nvSpPr>
        <p:spPr>
          <a:xfrm>
            <a:off x="2418637" y="5311340"/>
            <a:ext cx="412750" cy="599313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ight Arrow 103"/>
          <p:cNvSpPr/>
          <p:nvPr/>
        </p:nvSpPr>
        <p:spPr>
          <a:xfrm>
            <a:off x="5792144" y="3893438"/>
            <a:ext cx="412750" cy="599313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77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97F9-09BE-469D-9B6D-019CCB8932CB}" type="slidenum">
              <a:rPr lang="ko-KR" altLang="en-US" smtClean="0"/>
              <a:pPr/>
              <a:t>7</a:t>
            </a:fld>
            <a:r>
              <a:rPr lang="en-US" altLang="ko-KR" smtClean="0"/>
              <a:t>/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67544" y="88166"/>
            <a:ext cx="7543800" cy="58883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Appendix V.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0" dirty="0" smtClean="0"/>
              <a:t>Theoretical Basis of Exhaustive Test Case Generation</a:t>
            </a:r>
          </a:p>
          <a:p>
            <a:pPr lvl="1"/>
            <a:r>
              <a:rPr lang="en-US" altLang="ko-KR" sz="1600" dirty="0" smtClean="0"/>
              <a:t>Example algorithms to solve an SAT example (SSC):</a:t>
            </a:r>
            <a:endParaRPr lang="en-US" altLang="ko-KR" sz="1600" b="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b="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52324" y="1628800"/>
                <a:ext cx="22810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≡¬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324" y="1628800"/>
                <a:ext cx="2281073" cy="246221"/>
              </a:xfrm>
              <a:prstGeom prst="rect">
                <a:avLst/>
              </a:prstGeom>
              <a:blipFill>
                <a:blip r:embed="rId3"/>
                <a:stretch>
                  <a:fillRect l="-1872" b="-36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652324" y="2082959"/>
                <a:ext cx="46003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≡¬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⇒¬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324" y="2082959"/>
                <a:ext cx="4600362" cy="246221"/>
              </a:xfrm>
              <a:prstGeom prst="rect">
                <a:avLst/>
              </a:prstGeom>
              <a:blipFill>
                <a:blip r:embed="rId4"/>
                <a:stretch>
                  <a:fillRect l="-1987" t="-275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15"/>
          <p:cNvSpPr>
            <a:spLocks noChangeArrowheads="1"/>
          </p:cNvSpPr>
          <p:nvPr/>
        </p:nvSpPr>
        <p:spPr bwMode="auto">
          <a:xfrm>
            <a:off x="4532644" y="1615609"/>
            <a:ext cx="1111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:</a:t>
            </a:r>
            <a:r>
              <a:rPr lang="en-US" altLang="ko-KR" sz="1400" i="1" dirty="0" smtClean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i="1" dirty="0" err="1" smtClean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Satisfiable</a:t>
            </a:r>
            <a:endParaRPr lang="ko-KR" altLang="en-US" sz="1400" i="1" baseline="30000" dirty="0">
              <a:solidFill>
                <a:schemeClr val="tx1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7" name="직사각형 15"/>
          <p:cNvSpPr>
            <a:spLocks noChangeArrowheads="1"/>
          </p:cNvSpPr>
          <p:nvPr/>
        </p:nvSpPr>
        <p:spPr bwMode="auto">
          <a:xfrm>
            <a:off x="6518714" y="2052180"/>
            <a:ext cx="13099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:</a:t>
            </a:r>
            <a:r>
              <a:rPr lang="en-US" altLang="ko-KR" sz="1400" i="1" dirty="0" smtClean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i="1" dirty="0" err="1" smtClean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Unsatisfiable</a:t>
            </a:r>
            <a:endParaRPr lang="ko-KR" altLang="en-US" sz="1400" i="1" baseline="30000" dirty="0">
              <a:solidFill>
                <a:schemeClr val="tx1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591006" y="2560081"/>
                <a:ext cx="50643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∨¬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∨¬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∨¬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∨¬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006" y="2560081"/>
                <a:ext cx="5064335" cy="246221"/>
              </a:xfrm>
              <a:prstGeom prst="rect">
                <a:avLst/>
              </a:prstGeom>
              <a:blipFill>
                <a:blip r:embed="rId5"/>
                <a:stretch>
                  <a:fillRect l="-722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652324" y="2866152"/>
                <a:ext cx="581439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≡¬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⇒¬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⇒¬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⇒¬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⇒¬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324" y="2866152"/>
                <a:ext cx="5814392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/>
          <p:cNvSpPr/>
          <p:nvPr/>
        </p:nvSpPr>
        <p:spPr>
          <a:xfrm>
            <a:off x="4348953" y="3762275"/>
            <a:ext cx="865053" cy="821596"/>
          </a:xfrm>
          <a:prstGeom prst="ellipse">
            <a:avLst/>
          </a:prstGeom>
          <a:solidFill>
            <a:srgbClr val="FFC000"/>
          </a:solidFill>
          <a:ln>
            <a:solidFill>
              <a:srgbClr val="FF7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4348953" y="4992447"/>
            <a:ext cx="865053" cy="821596"/>
          </a:xfrm>
          <a:prstGeom prst="ellipse">
            <a:avLst/>
          </a:prstGeom>
          <a:solidFill>
            <a:srgbClr val="FFC000"/>
          </a:solidFill>
          <a:ln>
            <a:solidFill>
              <a:srgbClr val="FF7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24476" y="4927159"/>
            <a:ext cx="3744416" cy="952172"/>
          </a:xfrm>
          <a:prstGeom prst="ellipse">
            <a:avLst/>
          </a:prstGeom>
          <a:solidFill>
            <a:srgbClr val="FFC000"/>
          </a:solidFill>
          <a:ln>
            <a:solidFill>
              <a:srgbClr val="FF7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24476" y="3683638"/>
            <a:ext cx="3744416" cy="952172"/>
          </a:xfrm>
          <a:prstGeom prst="ellipse">
            <a:avLst/>
          </a:prstGeom>
          <a:solidFill>
            <a:srgbClr val="FFC000"/>
          </a:solidFill>
          <a:ln>
            <a:solidFill>
              <a:srgbClr val="FF7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855951" y="3830660"/>
                <a:ext cx="648072" cy="648072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51" y="3830660"/>
                <a:ext cx="648072" cy="64807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2063074" y="3830660"/>
                <a:ext cx="648072" cy="648072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074" y="3830660"/>
                <a:ext cx="648072" cy="64807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3270197" y="3830660"/>
                <a:ext cx="648072" cy="648072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197" y="3830660"/>
                <a:ext cx="648072" cy="64807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4412908" y="3830660"/>
                <a:ext cx="648072" cy="648072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908" y="3830660"/>
                <a:ext cx="648072" cy="64807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855951" y="5109995"/>
                <a:ext cx="648072" cy="648072"/>
              </a:xfrm>
              <a:prstGeom prst="ellipse">
                <a:avLst/>
              </a:prstGeom>
              <a:solidFill>
                <a:srgbClr val="C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51" y="5109995"/>
                <a:ext cx="648072" cy="64807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/>
              <p:cNvSpPr/>
              <p:nvPr/>
            </p:nvSpPr>
            <p:spPr>
              <a:xfrm>
                <a:off x="2063074" y="5109995"/>
                <a:ext cx="648072" cy="648072"/>
              </a:xfrm>
              <a:prstGeom prst="ellipse">
                <a:avLst/>
              </a:prstGeom>
              <a:solidFill>
                <a:srgbClr val="C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074" y="5109995"/>
                <a:ext cx="648072" cy="648072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/>
              <p:cNvSpPr/>
              <p:nvPr/>
            </p:nvSpPr>
            <p:spPr>
              <a:xfrm>
                <a:off x="3270197" y="5109995"/>
                <a:ext cx="648072" cy="648072"/>
              </a:xfrm>
              <a:prstGeom prst="ellipse">
                <a:avLst/>
              </a:prstGeom>
              <a:solidFill>
                <a:srgbClr val="C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197" y="5109995"/>
                <a:ext cx="648072" cy="648072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4412908" y="5109995"/>
                <a:ext cx="648072" cy="648072"/>
              </a:xfrm>
              <a:prstGeom prst="ellipse">
                <a:avLst/>
              </a:prstGeom>
              <a:solidFill>
                <a:srgbClr val="C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908" y="5109995"/>
                <a:ext cx="648072" cy="648072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3"/>
            <a:endCxn id="36" idx="7"/>
          </p:cNvCxnSpPr>
          <p:nvPr/>
        </p:nvCxnSpPr>
        <p:spPr>
          <a:xfrm flipH="1">
            <a:off x="2616238" y="4383824"/>
            <a:ext cx="1891578" cy="821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6"/>
            <a:endCxn id="37" idx="2"/>
          </p:cNvCxnSpPr>
          <p:nvPr/>
        </p:nvCxnSpPr>
        <p:spPr>
          <a:xfrm>
            <a:off x="2711146" y="5434031"/>
            <a:ext cx="5590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6"/>
            <a:endCxn id="36" idx="2"/>
          </p:cNvCxnSpPr>
          <p:nvPr/>
        </p:nvCxnSpPr>
        <p:spPr>
          <a:xfrm>
            <a:off x="1504023" y="5434031"/>
            <a:ext cx="5590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7" idx="4"/>
            <a:endCxn id="35" idx="4"/>
          </p:cNvCxnSpPr>
          <p:nvPr/>
        </p:nvCxnSpPr>
        <p:spPr>
          <a:xfrm rot="5400000">
            <a:off x="2387110" y="4550944"/>
            <a:ext cx="12700" cy="2414246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5"/>
            <a:endCxn id="38" idx="1"/>
          </p:cNvCxnSpPr>
          <p:nvPr/>
        </p:nvCxnSpPr>
        <p:spPr>
          <a:xfrm>
            <a:off x="2616238" y="4383824"/>
            <a:ext cx="1891578" cy="821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31" idx="0"/>
            <a:endCxn id="33" idx="0"/>
          </p:cNvCxnSpPr>
          <p:nvPr/>
        </p:nvCxnSpPr>
        <p:spPr>
          <a:xfrm rot="5400000" flipH="1" flipV="1">
            <a:off x="2387110" y="2623537"/>
            <a:ext cx="12700" cy="2414246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2"/>
            <a:endCxn id="32" idx="6"/>
          </p:cNvCxnSpPr>
          <p:nvPr/>
        </p:nvCxnSpPr>
        <p:spPr>
          <a:xfrm flipH="1">
            <a:off x="2711146" y="4154696"/>
            <a:ext cx="5590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2" idx="2"/>
            <a:endCxn id="31" idx="6"/>
          </p:cNvCxnSpPr>
          <p:nvPr/>
        </p:nvCxnSpPr>
        <p:spPr>
          <a:xfrm flipH="1">
            <a:off x="1504023" y="4154696"/>
            <a:ext cx="5590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32163" y="3480629"/>
                <a:ext cx="821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SCC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63" y="3480629"/>
                <a:ext cx="821529" cy="307777"/>
              </a:xfrm>
              <a:prstGeom prst="rect">
                <a:avLst/>
              </a:prstGeom>
              <a:blipFill>
                <a:blip r:embed="rId15"/>
                <a:stretch>
                  <a:fillRect l="-2222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32162" y="4749094"/>
                <a:ext cx="821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SCC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62" y="4749094"/>
                <a:ext cx="821529" cy="307777"/>
              </a:xfrm>
              <a:prstGeom prst="rect">
                <a:avLst/>
              </a:prstGeom>
              <a:blipFill>
                <a:blip r:embed="rId16"/>
                <a:stretch>
                  <a:fillRect l="-2222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002143" y="3481582"/>
                <a:ext cx="821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SCC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143" y="3481582"/>
                <a:ext cx="821529" cy="307777"/>
              </a:xfrm>
              <a:prstGeom prst="rect">
                <a:avLst/>
              </a:prstGeom>
              <a:blipFill>
                <a:blip r:embed="rId17"/>
                <a:stretch>
                  <a:fillRect l="-2239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979462" y="4743444"/>
                <a:ext cx="821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SCC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462" y="4743444"/>
                <a:ext cx="821529" cy="307777"/>
              </a:xfrm>
              <a:prstGeom prst="rect">
                <a:avLst/>
              </a:prstGeom>
              <a:blipFill>
                <a:blip r:embed="rId18"/>
                <a:stretch>
                  <a:fillRect l="-2222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334177" y="3491362"/>
                <a:ext cx="35583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Check satisfiability</a:t>
                </a:r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are at same SCC, </a:t>
                </a:r>
                <a:r>
                  <a:rPr lang="en-US" sz="1400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unsat</a:t>
                </a:r>
                <a:endPara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else,                                           </a:t>
                </a:r>
                <a:r>
                  <a:rPr lang="en-US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sat</a:t>
                </a:r>
              </a:p>
              <a:p>
                <a:r>
                  <a:rPr lang="en-US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</a:t>
                </a:r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→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case, </a:t>
                </a:r>
                <a:r>
                  <a:rPr lang="en-US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sat</a:t>
                </a:r>
                <a:endParaRPr lang="en-US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177" y="3491362"/>
                <a:ext cx="3558303" cy="954107"/>
              </a:xfrm>
              <a:prstGeom prst="rect">
                <a:avLst/>
              </a:prstGeom>
              <a:blipFill>
                <a:blip r:embed="rId19"/>
                <a:stretch>
                  <a:fillRect l="-514" t="-1282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325215" y="4574005"/>
                <a:ext cx="3745693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Derive interpretation</a:t>
                </a:r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each SCC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set vertices’ value to false,</a:t>
                </a:r>
              </a:p>
              <a:p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(to avoid </a:t>
                </a:r>
                <a:r>
                  <a:rPr lang="en-US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true</a:t>
                </a:r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→ </a:t>
                </a:r>
                <a:r>
                  <a:rPr lang="en-US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false </a:t>
                </a:r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cases), </a:t>
                </a:r>
                <a:b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 check the contradictions between SCCs.</a:t>
                </a:r>
              </a:p>
              <a:p>
                <a:endParaRPr lang="en-US" sz="1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→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case,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={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𝑓𝑎𝑙𝑠𝑒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𝑓𝑎𝑙𝑠𝑒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𝑓𝑎𝑙𝑠𝑒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𝑡𝑟𝑢𝑒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215" y="4574005"/>
                <a:ext cx="3745693" cy="1600438"/>
              </a:xfrm>
              <a:prstGeom prst="rect">
                <a:avLst/>
              </a:prstGeom>
              <a:blipFill>
                <a:blip r:embed="rId20"/>
                <a:stretch>
                  <a:fillRect l="-489" t="-380" b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137172" y="6508277"/>
            <a:ext cx="8844697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SCC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Strongly Connected Component (A directed graph is strongly connected if there is a path between all pairs of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vertices)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649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97F9-09BE-469D-9B6D-019CCB8932CB}" type="slidenum">
              <a:rPr lang="ko-KR" altLang="en-US" smtClean="0"/>
              <a:pPr/>
              <a:t>8</a:t>
            </a:fld>
            <a:r>
              <a:rPr lang="en-US" altLang="ko-KR" smtClean="0"/>
              <a:t>/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67544" y="88166"/>
            <a:ext cx="7543800" cy="588838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Appendix </a:t>
            </a:r>
            <a:r>
              <a:rPr lang="en-US" altLang="ko-KR" sz="3200" dirty="0" smtClean="0"/>
              <a:t>V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0" dirty="0" smtClean="0"/>
              <a:t>Theoretical Basis of Exhaustive Test Case Generation</a:t>
            </a:r>
          </a:p>
          <a:p>
            <a:pPr lvl="1"/>
            <a:r>
              <a:rPr lang="en-US" altLang="ko-KR" sz="1600" dirty="0" smtClean="0"/>
              <a:t>Expansion from SAT to SMT problem: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37172" y="6508277"/>
            <a:ext cx="8844697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read(a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means to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read the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i-th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element in array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54553" y="2386640"/>
                <a:ext cx="573432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,5))∧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,5)≤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553" y="2386640"/>
                <a:ext cx="5734326" cy="312650"/>
              </a:xfrm>
              <a:prstGeom prst="rect">
                <a:avLst/>
              </a:prstGeom>
              <a:blipFill>
                <a:blip r:embed="rId3"/>
                <a:stretch>
                  <a:fillRect l="-956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/>
          <p:cNvSpPr/>
          <p:nvPr/>
        </p:nvSpPr>
        <p:spPr>
          <a:xfrm rot="16200000">
            <a:off x="2155551" y="1929179"/>
            <a:ext cx="216024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5535321" y="1794395"/>
            <a:ext cx="216024" cy="8108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6573715" y="1911792"/>
            <a:ext cx="216024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9507" y="182647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arithmetic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7063" y="182339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88015" y="1823390"/>
            <a:ext cx="2335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Uninterpreted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functions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3523" y="2397679"/>
            <a:ext cx="2006660" cy="34900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41514" y="2391974"/>
            <a:ext cx="625893" cy="34900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29085" y="2391974"/>
            <a:ext cx="1887152" cy="349001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767619" y="3126532"/>
            <a:ext cx="320076" cy="288032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99159" y="3049942"/>
            <a:ext cx="3039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Abstract to Propositional Logic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354553" y="3714811"/>
                <a:ext cx="5787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∨            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553" y="3714811"/>
                <a:ext cx="5787546" cy="276999"/>
              </a:xfrm>
              <a:prstGeom prst="rect">
                <a:avLst/>
              </a:prstGeom>
              <a:blipFill>
                <a:blip r:embed="rId4"/>
                <a:stretch>
                  <a:fillRect l="-31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22228" y="4993854"/>
                <a:ext cx="2692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,5) 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228" y="4993854"/>
                <a:ext cx="2692404" cy="276999"/>
              </a:xfrm>
              <a:prstGeom prst="rect">
                <a:avLst/>
              </a:prstGeom>
              <a:blipFill>
                <a:blip r:embed="rId5"/>
                <a:stretch>
                  <a:fillRect l="-679" r="-113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Down Arrow 20"/>
          <p:cNvSpPr/>
          <p:nvPr/>
        </p:nvSpPr>
        <p:spPr>
          <a:xfrm>
            <a:off x="2767619" y="4526776"/>
            <a:ext cx="320076" cy="288032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99159" y="4495998"/>
            <a:ext cx="3039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Find satisfying assignment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Down Arrow 22"/>
          <p:cNvSpPr/>
          <p:nvPr/>
        </p:nvSpPr>
        <p:spPr>
          <a:xfrm rot="16200000">
            <a:off x="4639748" y="4979408"/>
            <a:ext cx="320076" cy="288032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04048" y="4894628"/>
            <a:ext cx="3769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 if consistent according to 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theory solver (arithmetic, equalities, etc.)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03523" y="3660495"/>
            <a:ext cx="2006660" cy="34900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41514" y="3654790"/>
            <a:ext cx="625893" cy="34900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29085" y="3654790"/>
            <a:ext cx="1887152" cy="349001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58055" y="4962375"/>
            <a:ext cx="2006660" cy="34900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67554" y="4956670"/>
            <a:ext cx="625893" cy="34900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3813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tIns="0" bIns="0" rtlCol="0" anchor="ctr"/>
      <a:lstStyle>
        <a:defPPr algn="r">
          <a:lnSpc>
            <a:spcPct val="200000"/>
          </a:lnSpc>
          <a:defRPr sz="9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184960</TotalTime>
  <Words>3410</Words>
  <Application>Microsoft Office PowerPoint</Application>
  <PresentationFormat>On-screen Show (4:3)</PresentationFormat>
  <Paragraphs>759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HY견고딕</vt:lpstr>
      <vt:lpstr>HY헤드라인M</vt:lpstr>
      <vt:lpstr>MD개성체</vt:lpstr>
      <vt:lpstr>굴림</vt:lpstr>
      <vt:lpstr>맑은 고딕</vt:lpstr>
      <vt:lpstr>Arial</vt:lpstr>
      <vt:lpstr>Calibri</vt:lpstr>
      <vt:lpstr>Cambria Math</vt:lpstr>
      <vt:lpstr>Consolas</vt:lpstr>
      <vt:lpstr>Courier New</vt:lpstr>
      <vt:lpstr>Times New Roman</vt:lpstr>
      <vt:lpstr>Wingdings</vt:lpstr>
      <vt:lpstr>Office 테마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becomejade</dc:creator>
  <cp:lastModifiedBy>LEE SANG HUN</cp:lastModifiedBy>
  <cp:revision>6727</cp:revision>
  <cp:lastPrinted>2019-10-11T20:46:23Z</cp:lastPrinted>
  <dcterms:created xsi:type="dcterms:W3CDTF">2013-06-04T04:29:37Z</dcterms:created>
  <dcterms:modified xsi:type="dcterms:W3CDTF">2019-10-16T22:05:57Z</dcterms:modified>
</cp:coreProperties>
</file>