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7001" autoAdjust="0"/>
    <p:restoredTop sz="9950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0700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8513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2469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1728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1927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99439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41925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1879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4325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9680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9229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1177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8437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0991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278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0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9933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694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4368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116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9224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557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4966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6286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9189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9776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0479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159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6723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506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5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14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5.e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8.jpg"/><Relationship Id="rId3" Type="http://schemas.openxmlformats.org/officeDocument/2006/relationships/image" Target="../media/pimg1.jpeg"/><Relationship Id="rId4" Type="http://schemas.openxmlformats.org/officeDocument/2006/relationships/image" Target="../media/9.jpg"/><Relationship Id="rId5" Type="http://schemas.openxmlformats.org/officeDocument/2006/relationships/image" Target="../media/10.png"/><Relationship Id="rId6" Type="http://schemas.openxmlformats.org/officeDocument/2006/relationships/image" Target="../media/11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600200" y="2998738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LEESA.O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3122179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CCOUNTING AND FINANCE (BCOM)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6EFB3FB8AB5D2038CCC4E14B7A40F9E1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ST.ANNE’S ARTS AND SCIENCE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4703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矩形"/>
          <p:cNvSpPr>
            <a:spLocks/>
          </p:cNvSpPr>
          <p:nvPr/>
        </p:nvSpPr>
        <p:spPr>
          <a:xfrm rot="0">
            <a:off x="838200" y="1411605"/>
            <a:ext cx="7633764" cy="39490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PERFORMANCE LEVEL =IFS(Z8&gt;=5, “VERY HIGH”,Z8&gt;=4, “HIGH”,Z8&gt;=3, “MED”,TRUE, “LOW”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INSIGHTS: Used to evaluate the scores as levels from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low to very high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24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297792" y="1369695"/>
            <a:ext cx="10972800" cy="84484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 Collection 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 source: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Edunet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Foundation Dashboard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Basis: Employee dataset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 Preparation: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Feature selection: Selected based on performance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Features: First name, department, gender code, performance level, employee type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 Cleaning 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Conditional formatting: Missing values was identified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 Aggregation 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Excel function: IFS function used for categorizing employees on the basis of their performance level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Performance level categories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5 – Very High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4 – High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3 – Medium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2&amp;1 – Low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‘DRFJK’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;;;;;;;;;;;;;;;;;;;;;;;;;;;;;;;;;;DRFBNM</a:t>
            </a:r>
            <a:endParaRPr lang="zh-CN" altLang="en-US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9400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文本框"/>
          <p:cNvSpPr>
            <a:spLocks noGrp="1"/>
          </p:cNvSpPr>
          <p:nvPr>
            <p:ph type="body" idx="1"/>
          </p:nvPr>
        </p:nvSpPr>
        <p:spPr>
          <a:xfrm rot="0">
            <a:off x="333374" y="1628759"/>
            <a:ext cx="8527159" cy="50513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 Analysis: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Pivot Table: Pivot table was generated to summarize data and cross tabulation (performance level by department ; filtered by gender)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Slicer: To filter/slice the data to scrutinize and sort particular information (Employee type)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Visualization of data 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Chart: Recommend charts (column chart) was used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Chart Element: Chart title was added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Trend line: Linear and exponential line was used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997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90600" y="1571345"/>
            <a:ext cx="8543925" cy="441511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0872863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RESULTS         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HIGHLY PERFORMED EMPLOYEES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1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1600" y="2057400"/>
            <a:ext cx="8000999" cy="39624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98020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17" name="文本框"/>
          <p:cNvSpPr>
            <a:spLocks noGrp="1"/>
          </p:cNvSpPr>
          <p:nvPr>
            <p:ph type="body" idx="1"/>
          </p:nvPr>
        </p:nvSpPr>
        <p:spPr>
          <a:xfrm rot="0">
            <a:off x="228600" y="1447800"/>
            <a:ext cx="11048999" cy="23850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This  project focuses on employee performance analysis conducted using Excel, it is evident that key performance indicators such as productivity, efficiency play a crucial role in overall performance. The analysis highlights top-performing employees and areas needing improvement. Recommendations include targeted training  and better resource allocation. This approach can help enhance employee performance and achieve organisational goals more effectively.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8897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-188842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045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-11177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499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1143000" y="381000"/>
            <a:ext cx="10293667" cy="7626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 STATEMENT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463867" y="2057400"/>
            <a:ext cx="109728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This problem </a:t>
            </a: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aims to analyse employee performance based on satisfaction </a:t>
            </a: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levels </a:t>
            </a: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using Excel. The goal is to identify patterns and correlation within the data to help improve employee satisfaction and performance across different demographics and business units.</a:t>
            </a:r>
            <a:endParaRPr lang="zh-CN" altLang="en-US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2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430273" y="3932583"/>
            <a:ext cx="2761727" cy="28956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895568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838200" y="2133600"/>
            <a:ext cx="7924800" cy="4225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The “Employee </a:t>
            </a: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Analysis Using </a:t>
            </a: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Excel</a:t>
            </a: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 project </a:t>
            </a: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focuses on evaluating employee performance by analysing key factors such as satisfaction levels, gender and business units .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involves collecting and organising employee data in Excel followed by detailed analysis using statistical functions and data visualization tools.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By identifying trends and correlations, the analysis will provide insights into how different factors impact performance across various demographics and departments.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findings will support data-driven decision-making to enhance employee satisfaction and optimize performance within the organisation.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969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body" idx="4294967295"/>
          </p:nvPr>
        </p:nvSpPr>
        <p:spPr>
          <a:xfrm rot="0">
            <a:off x="7040563" y="3438525"/>
            <a:ext cx="5151437" cy="523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4294967295"/>
          </p:nvPr>
        </p:nvSpPr>
        <p:spPr>
          <a:xfrm rot="0">
            <a:off x="0" y="3578226"/>
            <a:ext cx="10028238" cy="30469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HR MANAGER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 ANALYST                                                    EMPLOYEES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EXECUTIVE                                                          DEPARTMENT MANAGER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48" name="图片" descr="&lt;strong&gt;Human Resources&lt;/strong&gt; Specialists at My Next Move for Veteran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9650" y="1177911"/>
            <a:ext cx="2968370" cy="215474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49" name="图片" descr="Business Analytics: Driving &lt;strong&gt;Data&lt;/strong&gt;-Driven Success - IABA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 rot="0">
            <a:off x="3581399" y="1250110"/>
            <a:ext cx="3176140" cy="2117427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59" name="组合"/>
          <p:cNvGrpSpPr>
            <a:grpSpLocks/>
          </p:cNvGrpSpPr>
          <p:nvPr/>
        </p:nvGrpSpPr>
        <p:grpSpPr>
          <a:xfrm>
            <a:off x="10058401" y="4876800"/>
            <a:ext cx="101599" cy="1261531"/>
            <a:chOff x="10058401" y="4876800"/>
            <a:chExt cx="101599" cy="1261531"/>
          </a:xfrm>
        </p:grpSpPr>
        <p:sp>
          <p:nvSpPr>
            <p:cNvPr id="150" name="矩形"/>
            <p:cNvSpPr>
              <a:spLocks/>
            </p:cNvSpPr>
            <p:nvPr/>
          </p:nvSpPr>
          <p:spPr>
            <a:xfrm rot="0">
              <a:off x="10058401" y="4876800"/>
              <a:ext cx="101599" cy="126153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sp>
        <p:sp>
          <p:nvSpPr>
            <p:cNvPr id="151" name="圆角矩形"/>
            <p:cNvSpPr>
              <a:spLocks/>
            </p:cNvSpPr>
            <p:nvPr/>
          </p:nvSpPr>
          <p:spPr>
            <a:xfrm rot="0">
              <a:off x="10058678" y="5278195"/>
              <a:ext cx="101043" cy="69619"/>
            </a:xfrm>
            <a:prstGeom prst="roundRect">
              <a:avLst>
                <a:gd name="adj" fmla="val 16666"/>
              </a:avLst>
            </a:prstGeom>
            <a:solidFill>
              <a:srgbClr val="4F81BD"/>
            </a:solidFill>
            <a:ln w="2540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52" name="矩形"/>
            <p:cNvSpPr>
              <a:spLocks/>
            </p:cNvSpPr>
            <p:nvPr/>
          </p:nvSpPr>
          <p:spPr>
            <a:xfrm rot="0">
              <a:off x="10058678" y="5347815"/>
              <a:ext cx="101043" cy="37487"/>
            </a:xfrm>
            <a:prstGeom prst="rect"/>
            <a:noFill/>
            <a:ln w="127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;;;;;;;;;;;;;;;;;;;;;;;;;;;;;;;;;;;;;;sd</a:t>
              </a:r>
              <a:endParaRPr lang="zh-CN" altLang="en-US" sz="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153" name="圆角矩形"/>
            <p:cNvSpPr>
              <a:spLocks/>
            </p:cNvSpPr>
            <p:nvPr/>
          </p:nvSpPr>
          <p:spPr>
            <a:xfrm rot="0">
              <a:off x="10058678" y="5395407"/>
              <a:ext cx="101043" cy="69619"/>
            </a:xfrm>
            <a:prstGeom prst="roundRect">
              <a:avLst>
                <a:gd name="adj" fmla="val 16666"/>
              </a:avLst>
            </a:prstGeom>
            <a:solidFill>
              <a:srgbClr val="4F81BD"/>
            </a:solidFill>
            <a:ln w="2540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54" name="矩形"/>
            <p:cNvSpPr>
              <a:spLocks/>
            </p:cNvSpPr>
            <p:nvPr/>
          </p:nvSpPr>
          <p:spPr>
            <a:xfrm rot="0">
              <a:off x="10058678" y="5465027"/>
              <a:ext cx="101043" cy="37487"/>
            </a:xfrm>
            <a:prstGeom prst="rect"/>
            <a:noFill/>
            <a:ln w="127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[Text]</a:t>
              </a:r>
              <a:endParaRPr lang="zh-CN" altLang="en-US" sz="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155" name="圆角矩形"/>
            <p:cNvSpPr>
              <a:spLocks/>
            </p:cNvSpPr>
            <p:nvPr/>
          </p:nvSpPr>
          <p:spPr>
            <a:xfrm rot="0">
              <a:off x="10058678" y="5512618"/>
              <a:ext cx="101043" cy="69619"/>
            </a:xfrm>
            <a:prstGeom prst="roundRect">
              <a:avLst>
                <a:gd name="adj" fmla="val 16666"/>
              </a:avLst>
            </a:prstGeom>
            <a:blipFill rotWithShape="1">
              <a:blip r:embed="rId3"/>
              <a:stretch>
                <a:fillRect l="-16000" r="-16000"/>
              </a:stretch>
            </a:blipFill>
            <a:ln w="2540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56" name="矩形"/>
            <p:cNvSpPr>
              <a:spLocks/>
            </p:cNvSpPr>
            <p:nvPr/>
          </p:nvSpPr>
          <p:spPr>
            <a:xfrm rot="0">
              <a:off x="10058678" y="5582238"/>
              <a:ext cx="101043" cy="37487"/>
            </a:xfrm>
            <a:prstGeom prst="rect"/>
            <a:noFill/>
            <a:ln w="127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[Text]</a:t>
              </a:r>
              <a:endParaRPr lang="zh-CN" altLang="en-US" sz="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  <p:sp>
          <p:nvSpPr>
            <p:cNvPr id="157" name="圆角矩形"/>
            <p:cNvSpPr>
              <a:spLocks/>
            </p:cNvSpPr>
            <p:nvPr/>
          </p:nvSpPr>
          <p:spPr>
            <a:xfrm rot="0">
              <a:off x="10058678" y="5629830"/>
              <a:ext cx="101043" cy="69619"/>
            </a:xfrm>
            <a:prstGeom prst="roundRect">
              <a:avLst>
                <a:gd name="adj" fmla="val 16666"/>
              </a:avLst>
            </a:prstGeom>
            <a:solidFill>
              <a:srgbClr val="4F81BD"/>
            </a:solidFill>
            <a:ln w="2540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58" name="矩形"/>
            <p:cNvSpPr>
              <a:spLocks/>
            </p:cNvSpPr>
            <p:nvPr/>
          </p:nvSpPr>
          <p:spPr>
            <a:xfrm rot="0">
              <a:off x="10058678" y="5699449"/>
              <a:ext cx="101043" cy="37487"/>
            </a:xfrm>
            <a:prstGeom prst="rect"/>
            <a:noFill/>
            <a:ln w="12700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800" b="0" i="0" u="none" strike="noStrike" kern="1200" cap="none" spc="0" baseline="0">
                  <a:solidFill>
                    <a:schemeClr val="tx1"/>
                  </a:solidFill>
                  <a:latin typeface="Calibri" pitchFamily="0" charset="0"/>
                  <a:ea typeface="宋体" pitchFamily="0" charset="0"/>
                  <a:cs typeface="Calibri" pitchFamily="0" charset="0"/>
                </a:rPr>
                <a:t>[Text]</a:t>
              </a:r>
              <a:endParaRPr lang="zh-CN" altLang="en-US" sz="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endParaRPr>
            </a:p>
          </p:txBody>
        </p:sp>
      </p:grpSp>
      <p:pic>
        <p:nvPicPr>
          <p:cNvPr id="160" name="图片" descr="People Sitting at Table Using Laptop · Free Stock Phot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7072169" y="1250110"/>
            <a:ext cx="3291031" cy="207790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1" name="图片" descr="Businessman PNG imag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613835" y="3956577"/>
            <a:ext cx="2705100" cy="230002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2" name="图片" descr="First-Line Supervisors of Retail Sales Workers at My Next Move for Veteran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5932770" y="4294313"/>
            <a:ext cx="3428999" cy="188449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8951852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609600" y="345155"/>
            <a:ext cx="10681335" cy="5562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2695574" y="1262062"/>
            <a:ext cx="8401496" cy="49859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1.CONDITIONAL FORMATTING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Highlighting cells that are blank or have no value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2.FILTER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Focusing on blank cells and removing them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3.FORMULA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For identifying the performance level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4.PIVOT TABLE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Summarizing data and analysing relationship and generating report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5.SLICER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Filtering data for enhancing user experience and highlight clear view of specific data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6.GRAPH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For data visualization </a:t>
            </a:r>
            <a:endParaRPr lang="zh-CN" altLang="en-US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8621280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5816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Dataset  Name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Employee Performance Analysis Data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Description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Contains performance metrics for employees, including satisfaction scores , performance ratings and demographic details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Source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https//www.Kaggle.com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Variables / Column  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Name : First name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Gender: Male and Female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Department unit : BPC, CCDR, EW, MSC, NEL, PL, PYZ, SVG,TNS, WBL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Employee Type : Contract, Full time, Part time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Performance Rating: Very high, high, medium , low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Satisfaction Score: 1-5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Data Types: Numeric and text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701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228600" y="2061020"/>
            <a:ext cx="10972800" cy="2519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Units of Measurement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Satisfaction score: Scale of 1-5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Performance rating: Very high, high, medium, low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Size: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26 records and 5 fields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1762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40</cp:revision>
  <dcterms:created xsi:type="dcterms:W3CDTF">2024-03-29T15:07:22Z</dcterms:created>
  <dcterms:modified xsi:type="dcterms:W3CDTF">2024-09-08T10:22:18Z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