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</p:sldMasterIdLst>
  <p:notesMasterIdLst>
    <p:notesMasterId r:id="rId16"/>
  </p:notesMasterIdLst>
  <p:sldIdLst>
    <p:sldId id="257" r:id="rId15"/>
    <p:sldId id="347" r:id="rId17"/>
    <p:sldId id="259" r:id="rId18"/>
    <p:sldId id="297" r:id="rId19"/>
    <p:sldId id="360" r:id="rId20"/>
    <p:sldId id="313" r:id="rId21"/>
    <p:sldId id="449" r:id="rId22"/>
    <p:sldId id="295" r:id="rId23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 userDrawn="1">
          <p15:clr>
            <a:srgbClr val="A4A3A4"/>
          </p15:clr>
        </p15:guide>
        <p15:guide id="2" pos="39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sx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008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7" autoAdjust="0"/>
    <p:restoredTop sz="97422" autoAdjust="0"/>
  </p:normalViewPr>
  <p:slideViewPr>
    <p:cSldViewPr snapToGrid="0">
      <p:cViewPr varScale="1">
        <p:scale>
          <a:sx n="86" d="100"/>
          <a:sy n="86" d="100"/>
        </p:scale>
        <p:origin x="27" y="37"/>
      </p:cViewPr>
      <p:guideLst>
        <p:guide orient="horz" pos="2221"/>
        <p:guide pos="39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0FB73-9548-4F56-84AE-C0BF7F0A67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75DED-531F-4A4A-AFE9-4BF88D57F0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25593-5D64-4C6C-85A2-F4FCCE614C0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B591B-0738-45FB-AC29-2F5BE1F4A3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E3BC-4CFE-4AC5-AE94-BED1070C87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53720-20B3-46E5-A804-B980DD9511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2D4D3-391A-4EC7-A12B-F9BE8B87DB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8817A-1A1D-4EE2-A0B0-FBF6CCEDAE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ED729-C9E1-4213-A286-50F961DBC3A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EB9D5-9FCC-4DA5-AB65-A78AEB84F5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1352-D8A7-4C97-B154-1528843E8D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4F1DE-0638-4477-B275-820D7EEFE0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F7E7A-716F-48DC-A9FA-59C95C6442F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24C3E-4E79-434E-9774-EECF397E6B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AC38C-D741-4DF7-A89A-6AE8A451ABE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3B93C-D230-4B03-AD1F-42303C7E7A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4EDED-9881-4335-BFB7-3EAB691478A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A4580-BB5C-4DC3-8E49-55A745ED1C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121E7-C370-4DD6-B18C-10864B3A778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8D24C-8C7B-40F8-BC97-CC242B35BD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7AC63-4EE8-49CA-B30B-F99C3959A64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990D6-E9A1-4C9E-8102-EC7A8F6242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AA845-2DDD-47E3-AF6E-BB03F438507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5E62E-3633-48DD-9DCE-02C2CDEBEC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AC64F-C0D9-4C0B-9E53-8647B3A15A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F061E-171E-4A69-B760-6C7D6EE808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D56BE-5DE2-4CD4-A1B3-CF51943242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D78BF-22F2-4423-AE90-C211B86DDC4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315C1-3301-4634-9F0E-8F17FB5FE74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D36E-70ED-4AA4-B413-F8412CD3CB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70BC-4DA9-42A7-99A2-17CE2F12F4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2AD1-2FB4-451F-8699-2E46AB6398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FC82-E65B-419A-8423-0A10EC755C6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F7AEF-C72C-42BC-AC2F-A08E280DEB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EE0F5-DFBA-4DEC-9607-78D1BE96ACE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F08CE-1604-4D3A-8CA5-AFA6941C46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97AD1-185A-4C2F-9B49-43A71846194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981AC-1D60-4B61-8F82-068D81D7A9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25ED-08F8-4CFA-9E4A-110C939A251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3DF6B-016E-49B0-9AF3-0B2BC1E705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87CEF-336C-452E-9AAC-709BC0A02FA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2607A-6744-4D94-ACCD-2C3BD69F9A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E9C1B-2D4A-43B7-936B-A7B2A15602C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40FC4-23EC-44A1-8570-53D62AECFD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04F24-1D5B-4D03-939F-D3EC571085F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6FD33-DB6D-4800-9653-9FC440831D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34CA-6B78-45CD-97AE-B02B6942AE4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2AF4D-3790-4262-AF2B-DA8D0B736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55806-E65C-4675-8263-840BA3218B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94340-4A1C-4817-AE8F-31FAFD3861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87D3E-8015-4F7A-93E6-E6E5F05AC3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CB027-6C5C-43DB-BA18-FAA79E44A3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85A0-46DB-4AD8-8F5F-4445E80E7B5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5B0F8-0368-41A1-91A4-BABFA9B0C8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15F62-6275-45F1-BF41-19AC86831D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98609-47E6-4F56-81C0-08CA23A05B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78B5E-8A12-4D3A-B1DD-70F9E3CC4AE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EA058-F7C1-47FE-95E6-8B2090CA2B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0D9A8-C0DC-42FB-96A9-CEEFA3FAA8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AA946-7800-4AC0-8D65-1CA740D5FA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AC2E2-E80A-45DE-BDF7-F7C2A2CD091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1A4F-E394-4091-93CC-275F171F98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1B263-58A0-4CD4-A035-791A347CD24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FADFD-A238-47C2-80F1-32809F4ABE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F6CB1-EC90-437F-8B7A-27B26367DE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09B57-5DF6-47C1-A608-C242EFB694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8A8DE-2034-4B56-B145-56E10F8F8BE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3E1D0-902F-44D2-89B1-74DE1EF370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AF2C3-0647-463A-A112-FAB38372B3D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7C059-8CFD-4B50-BFC3-6257F3785E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A8ED-B40E-49DE-8867-9601DFD0E4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CBD23-7D1B-454F-B1E1-05A9FBA4E0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4677-C79D-4845-9267-5E45B6112B7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007D1-35E4-4CFE-AFD4-2476D022BE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9064D-4E6B-41E7-9146-9550DC8F5D9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BF4C-DF9E-47CC-A8C1-FD821DFC43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C0FF8-6BB7-4DFA-B2B1-7CE307B9B97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A0482-E576-4FC7-B0F7-B58E4A6C7D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9810-1706-4EEA-ABA7-DB9438D3B6E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7480-6249-4697-8A02-65BC7A62C4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383A0-153B-4581-86C5-FC60983C30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89DCF-86B6-42DE-BEB3-AB55D56CCD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E2E3B-028A-4C99-959B-3B8F0483BB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A70AD-A8E6-4B45-9A0F-A3388D70D2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32103-177C-4B11-B66D-9AA83B4BC8C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42A0C-AE9C-47EA-821D-B2147A7FF9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0B20D-6BE2-494F-8066-F96D3BD691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C3892-0B6C-42D4-A666-52F9461F1EC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805CF-FB04-4C42-BBE6-A479C3FF22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21C8B-7C65-490A-845D-96A68E75E4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C2486-D13C-4A5E-A4CA-E344AD4FB24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AB668-9155-4BDF-BDB7-77D055B20A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9E0A2-B3A3-4E2F-85DE-52ED19C60CF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31ADB-A2CA-470D-A7D8-F6DC32B46A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B2775-6495-4A7D-9A0C-846D357E0D6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FAC2C-EB0F-4783-AB72-FEEA21B9CE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2FF56-7BA4-495A-9411-255AE9F2746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C91D-F3AA-4CD1-92AA-6F833411B5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CECDF-7B4C-4B73-9E5B-08017B0F4E6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66390-0CDE-482D-B73E-9A2D523AAF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91BE1-2E62-4AA2-B959-6468F437168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C0E08-9D94-441B-9E3B-3621527700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BC4DC-B5C7-4490-9AAC-CB29AF7EB9E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5EB02-5ECC-4F54-B93D-9998EA39D2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4F982-83DF-4FC8-A2A7-319F6E64066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EF0F4-6F70-4B36-B7C1-C7AB3777AD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186C7-196D-4A62-9D1F-1CCAFC36299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BF71F-1F99-4D63-B9B7-1B5F4E542D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A1D27-0E95-4BC2-A6AB-CA7D3094EA4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73BAA-F484-4BB7-A415-4CE024EFA0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1863B-F13D-45E9-ACC8-18122CB9349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74F11-29EC-4C54-A981-A9C5373624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8E47C-5CE2-4D3A-8901-A4E4CE8EEF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0D824-9FF5-41F5-88F5-0434234120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24760-6322-4512-BA73-A5FFA44792B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B0A2F-DEF9-4A15-AE57-519ACCF922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FD6E0-A3AE-4D36-A54A-2FC9BC4FEF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6CE44-DB3A-49F5-AAC5-ABF8F52B05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52FCB-E70E-4048-B2F3-5EE3D14B030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0C226-E745-4077-845F-EF5C5374FD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F7519-8CED-4DBC-A54B-F7D4A821241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8243B-CECE-4CDC-86E0-3A6F42E3AE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1D0CB-508C-40A5-A902-3BC4A32CFC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32385-170A-47F0-AE08-6FE33179C8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41DB3-E70F-40A7-B8EE-9446F4DAA8D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F2FD9-779F-4394-8E6F-0CBF169B3C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3DF20-54DC-47BE-B8E3-8A10CE2C9E6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E0990-71AD-4B53-BA98-2B7EA32834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9D093-B32B-4179-903C-97A8ACFBBA9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716B2-48FD-4B8A-AD81-A2769C065E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AAFFA-86BB-4671-8A1D-0A249B3CB93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7907-D4B7-4E12-A6EA-386FD5334D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140F6-C5A1-4D54-9388-C3163ADF239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8391B-8E81-46FC-8CDF-6506D7F2C4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33C39-9C7F-40F3-B263-68D87E1CF5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4031E-029C-48A7-B37C-1FF3095F97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C401D-9B48-4AB8-BD74-EC7B3EC141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22B1-202F-46DD-82EC-858A7495BB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3A3EE-310B-4E3C-B283-A995605FF3D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58B4F-3FCD-4D40-AC44-015A2F130E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FA9F3-D08F-4C3B-B52D-B8365D52163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69E45-0D67-4EF5-A2E3-3823554505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A4BF8-A8DB-4A84-ADE9-83B0E6BD0E6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A2035-019E-47DB-BB1A-7B03517822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0EF38-34B9-41EF-874A-129E58BC26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74564-1607-421F-BCFF-1B3C223E08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01C04-8419-4EED-8CD2-10F1F47966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DE5D-DF3D-446F-96F8-A3CAAD9567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64535-CB17-443B-B487-8BAADBC2FAD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4A478-0B9A-498B-AAD1-5F2C7536DD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BE7CD-873F-44F9-B9EE-10CE564BFC1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F528C-18D6-46B9-80ED-EB51B377C5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738CC-85C1-4BAB-B4CE-F1D258B5F53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E2E56-DD0C-48D5-BCFD-0D34F982B2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0B2A7-2849-4944-97AA-2B435A33D03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675FF-6556-436C-90E4-A9FDD9A684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3939-573B-4621-9B23-102E952036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89692-78C1-4AEF-8C3A-4CDC768D87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B31CE-C32D-4F9B-9450-0D9C3786476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7F724-8AB5-4576-931A-B0F7D4B675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D2B5C-D297-4882-94CF-CCE24E0A63D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FC90F-70C6-48B4-B410-5A3E9718AA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4D923-0850-4F13-9302-42EF6497B7D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11F8A-5EBD-4482-9CF9-FB1A62BAAF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897BC-8CBB-48EC-8770-B3DFB9969E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8035-B6E9-4D36-A558-10FEC67C04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FEE63-DD0D-4E9B-96F4-C4B068EA12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5B496-7E19-453F-BF1D-02DFB3DB36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C39EE-FB46-47DE-B683-7050270A522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BDFE-45C1-49A9-B7DF-DE4F72369E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5AD05-D1AC-42A4-BBF2-769C4426EDF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0D9BE-0215-44DE-A10E-EE3CC8B35D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A6E98-0F42-4534-87C7-E44C01AD6D1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8ADA-2081-4FC4-9A74-5E9E5416B4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A6F9C-F384-460F-B380-325CB8211F7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BFD36-79CC-4DED-890F-03A72EBDC6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BC50-CB66-4B61-9B3B-4668E454927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ECB3-BAF4-47F1-A782-279455763E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A61D6-ACD0-42C3-92CB-4512C36693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1FAB8-3B55-4C3C-AD77-019442BAF6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F4BC8-96EE-41C3-A205-F07F7F098F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E338D-9040-4CDA-A193-64251370BD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FAA5F-CE38-42BC-8170-C7D09E8EBEA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F2958-BC6E-4302-A80F-B92F909EF5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15F61-8B5B-4089-86AD-3ADA2E958D8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71F67-5642-4FB0-8E9A-E7417BBD3B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F34C9-F012-4D84-B8EE-5793C59C228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6C57A-1667-4300-A002-ADC5B5CADD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7D8E4-2663-4FAF-8F01-51FD5B41D38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064D8-004B-4DAB-B0D8-77CAD87B8A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F9021-B676-462A-B179-703ADEC8788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0A663-A890-49AE-B531-05D6BE5637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89F63-1601-418D-BE19-3F6AB036F09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8FA12-C116-47C9-9BE7-E1F326C885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B481F-CCCA-4921-8E64-329D034AA8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EE237-DD39-4491-B52E-96742F142D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1901-22B4-4555-B669-91C33B5F23D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0727C-1983-41CF-969B-8DC752CA54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9761B-7994-4B90-A877-46ABD8C1352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5E420-21F8-4463-97BD-3EFE99E9C6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DB882-2053-4CA3-8384-BDBA165E472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F9C40-5733-40A3-812B-637240A061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05701-A332-4586-B1FE-5DFD9C96D2C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A4F61-4E4E-48F3-AB28-C743096A71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A195-4918-4A73-BEE8-2EE1E0AF475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9A9CD-01C6-4A58-B3E3-BF3A64F22E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3795D-F1EE-411C-B9A4-C333BAD6250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836E0-8449-4186-A7CE-6BACFA0E45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9B816-8393-475E-83B3-82C4E4357A7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F9B8B-584C-4E75-ADD2-9C36C9F9B1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883FA-437E-4FF5-B208-668F13B756B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BF14C-979A-46B2-A014-0312AF6426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525AF-EB59-4771-BBE2-08B1BF66B8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6E50-630B-4279-8BC1-835682A4F0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8BC86-4458-45C5-86F9-CBE2D1C0E56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91A54-3D5C-46D4-9039-F035E40FAC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DDC92-4667-4EA5-9400-78A1F3D8D1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85E84-52DD-474A-A717-3FB7FF13B5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F0100-9041-4661-9E35-CD9EC89640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32E9D-A685-4C33-ACC5-978360314C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68EA8-CEB1-4974-8A0B-69FB3992E0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A1143-3530-4331-8177-6CB7948314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15A1D-9B70-4AA6-8DD3-2D888695B11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34BDE-EB8D-43C1-8BEE-EF37972D98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5966-5E2E-49E1-AC13-4FEB4AC08F7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43C03-ABCC-42B6-9241-F867498218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06069-3BC0-4E37-9865-53FB2E6AC83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D68DF-390C-49A3-9D10-4780F24888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6E98D-B290-4BAE-9646-EA2184DD905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2E77F-83F2-440E-853C-D559D3C056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A6319-6537-4E15-BB2B-A063E2F7221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80A0-A3B9-47D2-825E-9B2E9ECE5C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157A0-D01E-4B6A-865B-8C6BB49ACE6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ED858-466A-41BA-94C1-B68BDB3B5CC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45B4C-B9CB-475E-88FB-1B5AA2B721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F30AE-7B85-4200-BE82-C256273727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5C4EC-BE90-40E1-A248-D887C25ECE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EEBA8-12B1-444B-B74C-7FFF71906F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396F7-066D-4506-A1DC-3E3972773A7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83C97-A2AC-430F-9AB6-BDEA38FE36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6DB40-9BAE-4485-A641-831256AE9A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3774C-F24E-49E5-8DD7-3E23E08DA3C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D0E3-F590-4AC8-87F2-3C133A765D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56F5A-D98C-4C7F-AD47-E6193E7051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101BC-3B7A-4A1A-80A5-C2936A467D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4A737-3E14-47EC-8F91-573266767A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3DC27-3B42-4D3C-9BF1-DDCBB1677C1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8853A-DF95-47E3-B4FB-9BF1516579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2BFE6-0683-403B-9D33-0B1C553C117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7191D-14F5-43DB-9663-25450BEF47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1A109-9663-4417-B6C9-91BC286C693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54060-6FF4-4FB9-BF29-E87E91AD58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51498-F45F-418E-8201-77A4310A17E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5F38F-51E4-4DC3-8F33-74DACBCEFE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13912-741A-4E55-A1AC-7109D65A0A0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78798-0D72-42CF-946E-277EF2A57D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0F8A7-1C11-4142-A0FF-512A62C06F5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33B37-CADA-412B-9AE6-C59A47FA3D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23563-DD7A-4CB9-B0C5-A969909CE00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1DB3D-4C04-42F1-A268-98D3133A81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6BEBE-B62F-4092-8730-B1724EF7BB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D65F-A684-4A1F-BB3E-1C0D5A1D62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94850-471D-4388-8A4F-2910728137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C533-0C36-49F6-A2C5-FF79B2EC91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A3BD1-C59F-4BE5-824E-10651DDF80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14D9C-BDBD-4755-AF81-2CC91BD9D8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FA93E-09B2-4BF9-AB18-F73B1DDDC2B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D637D-CEC5-403B-B9E5-23F7C5992C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B6B28-01C5-4BDC-B1BB-BCDE4CD9066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33CE4-ECEF-415C-89F4-76BE8786B7C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F01D3-7C2C-420C-916F-EBCE827190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65E7D-1D03-4AC2-9FB1-87C0539A9A4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FC78-46F4-4650-B844-8F2CCDFDA4E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A241-6266-41B4-B581-0B25570B31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709C-076F-4A0B-9D9F-C2CDBFBD465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F1272-1744-44F6-A6A2-15734609EE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06BDF-E933-4C63-A9CB-DD3F7B0793F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FD0AA-FBD5-4848-8363-43AB8FD04B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41FDF-8DC3-46F7-92AF-5F8423BB699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19DDD-B7D5-4A00-9FA0-8E084B8E32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48009-DC16-4037-BCC3-92AA7CAF66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8D609-1AD8-4453-A9D2-534C98E887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499C4-D475-4B07-AFE4-78063EED1B0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B28AE-851C-4CCA-92C1-A839D5F3F9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ABE0E-CA6B-47A3-A521-635AB57475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CAF42-BFAB-447A-94DE-D523B04DE3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60B9E-3634-4C6E-841B-FAA3DF18F0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5B001-5F4C-4CCA-ABF3-B178FFE732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FEEB2F-92C1-490C-AB63-3EE7AE59860C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A1BA3A6-65A7-4AFD-95EB-AECD7A5A9D2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0D10A8E-723D-40B8-A4C7-F24F7FD29CAF}" type="datetimeFigureOut">
              <a:rPr lang="zh-CN" altLang="en-US"/>
            </a:fld>
            <a:endParaRPr lang="zh-CN" altLang="en-US"/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65BA9DB-B3F1-4DB3-9D61-64EA8BA33CE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229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7D3B07-A84F-4235-9C91-8CF8F59BC6B9}" type="datetimeFigureOut">
              <a:rPr lang="zh-CN" altLang="en-US"/>
            </a:fld>
            <a:endParaRPr lang="zh-CN" altLang="en-US"/>
          </a:p>
        </p:txBody>
      </p:sp>
      <p:sp>
        <p:nvSpPr>
          <p:cNvPr id="1229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CCF701-ADD0-4E75-826E-963CD89BE3E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DA444E-F408-4125-A3CD-3D5429299C14}" type="datetimeFigureOut">
              <a:rPr lang="zh-CN" altLang="en-US"/>
            </a:fld>
            <a:endParaRPr lang="zh-CN" altLang="en-US"/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F6D2DEC-1618-4C65-BD4B-A0FC19BBDF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434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ABB04D5-F9F0-4AD2-AF10-D25F4885DFB0}" type="datetimeFigureOut">
              <a:rPr lang="zh-CN" altLang="en-US"/>
            </a:fld>
            <a:endParaRPr lang="zh-CN" altLang="en-US"/>
          </a:p>
        </p:txBody>
      </p:sp>
      <p:sp>
        <p:nvSpPr>
          <p:cNvPr id="1434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1A086B8-5A82-42C8-8349-B1E1B0A5AF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C8FBE6A-4ED0-4F18-A9AF-A8C0D329F3D5}" type="datetimeFigureOut">
              <a:rPr lang="zh-CN" altLang="en-US"/>
            </a:fld>
            <a:endParaRPr lang="zh-CN" altLang="en-US"/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797C23-26C5-4B6F-9E1E-BBCECEC681F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5E59FD6-18EF-4132-8AC4-BCF3E0DFE55E}" type="datetimeFigureOut">
              <a:rPr lang="zh-CN" altLang="en-US"/>
            </a:fld>
            <a:endParaRPr lang="zh-CN" altLang="en-US"/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8889DE7-1210-4F29-92F8-3EF607E064E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441BA6-073E-414D-B385-422FF96CA6C5}" type="datetimeFigureOut">
              <a:rPr lang="zh-CN" altLang="en-US"/>
            </a:fld>
            <a:endParaRPr lang="zh-CN" altLang="en-US"/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7C6884F-10CF-4254-B4EA-BFD9E8D649B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14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20BADD-73E9-427F-B1EE-CB26105262A8}" type="datetimeFigureOut">
              <a:rPr lang="zh-CN" altLang="en-US"/>
            </a:fld>
            <a:endParaRPr lang="zh-CN" altLang="en-US"/>
          </a:p>
        </p:txBody>
      </p:sp>
      <p:sp>
        <p:nvSpPr>
          <p:cNvPr id="614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7E99E8-0DDE-43F9-9B7B-90AA31C09EA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7172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71015C-9508-4B8A-8843-C1E57250271C}" type="datetimeFigureOut">
              <a:rPr lang="zh-CN" altLang="en-US"/>
            </a:fld>
            <a:endParaRPr lang="zh-CN" altLang="en-US"/>
          </a:p>
        </p:txBody>
      </p:sp>
      <p:sp>
        <p:nvSpPr>
          <p:cNvPr id="7173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DF7817-A118-431C-9728-4E7692D9BF0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8196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3AE901F-FD4F-4317-BDA5-B3EF8E6BAFE2}" type="datetimeFigureOut">
              <a:rPr lang="zh-CN" altLang="en-US"/>
            </a:fld>
            <a:endParaRPr lang="zh-CN" altLang="en-US"/>
          </a:p>
        </p:txBody>
      </p:sp>
      <p:sp>
        <p:nvSpPr>
          <p:cNvPr id="8197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10E3614-B9FD-4700-85DE-C86E1E3A7EF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922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C16A6C5-8EFA-4F65-A4DF-9F38E8F0530B}" type="datetimeFigureOut">
              <a:rPr lang="zh-CN" altLang="en-US"/>
            </a:fld>
            <a:endParaRPr lang="zh-CN" altLang="en-US"/>
          </a:p>
        </p:txBody>
      </p:sp>
      <p:sp>
        <p:nvSpPr>
          <p:cNvPr id="922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79165FC-B5C8-427B-BD59-F117598DFDE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0244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86C447-44ED-478E-B274-F67420C8363C}" type="datetimeFigureOut">
              <a:rPr lang="zh-CN" altLang="en-US"/>
            </a:fld>
            <a:endParaRPr lang="zh-CN" altLang="en-US"/>
          </a:p>
        </p:txBody>
      </p:sp>
      <p:sp>
        <p:nvSpPr>
          <p:cNvPr id="10245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66CABF-2BC8-4486-89CB-498497EC2C8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等腰三角形 4"/>
          <p:cNvSpPr/>
          <p:nvPr/>
        </p:nvSpPr>
        <p:spPr bwMode="auto">
          <a:xfrm>
            <a:off x="2598738" y="0"/>
            <a:ext cx="3540125" cy="6858000"/>
          </a:xfrm>
          <a:custGeom>
            <a:avLst/>
            <a:gdLst>
              <a:gd name="T0" fmla="*/ 818058 w 3540538"/>
              <a:gd name="T1" fmla="*/ 6858000 h 6858000"/>
              <a:gd name="T2" fmla="*/ 3535995 w 3540538"/>
              <a:gd name="T3" fmla="*/ 0 h 6858000"/>
              <a:gd name="T4" fmla="*/ 1687800 w 3540538"/>
              <a:gd name="T5" fmla="*/ 6858000 h 6858000"/>
              <a:gd name="T6" fmla="*/ 818058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363" name="文本框 5"/>
          <p:cNvSpPr txBox="1">
            <a:spLocks noChangeArrowheads="1"/>
          </p:cNvSpPr>
          <p:nvPr/>
        </p:nvSpPr>
        <p:spPr bwMode="auto">
          <a:xfrm>
            <a:off x="5724059" y="2295189"/>
            <a:ext cx="64171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zh-CN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横琴粤澳深度合作区</a:t>
            </a:r>
            <a:endParaRPr lang="zh-CN" altLang="en-US" sz="5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文本框 6"/>
          <p:cNvSpPr txBox="1">
            <a:spLocks noChangeArrowheads="1"/>
          </p:cNvSpPr>
          <p:nvPr/>
        </p:nvSpPr>
        <p:spPr bwMode="auto">
          <a:xfrm>
            <a:off x="2324099" y="3426967"/>
            <a:ext cx="986790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zh-CN" sz="5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智慧物业管理服务平台</a:t>
            </a:r>
            <a:endParaRPr lang="zh-CN" sz="5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文本框 8"/>
          <p:cNvSpPr txBox="1">
            <a:spLocks noChangeArrowheads="1"/>
          </p:cNvSpPr>
          <p:nvPr/>
        </p:nvSpPr>
        <p:spPr bwMode="auto">
          <a:xfrm>
            <a:off x="9904690" y="4545192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建设方案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140200" y="4472600"/>
            <a:ext cx="8001000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0" y="0"/>
            <a:ext cx="4470400" cy="68580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424" name="Picture 43" descr="iPhone6_mockup_front_whit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58314">
            <a:off x="430213" y="277813"/>
            <a:ext cx="4921250" cy="76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5" name="直角三角形 5"/>
          <p:cNvSpPr>
            <a:spLocks noChangeArrowheads="1"/>
          </p:cNvSpPr>
          <p:nvPr/>
        </p:nvSpPr>
        <p:spPr bwMode="auto">
          <a:xfrm rot="2458314">
            <a:off x="1398420" y="1504212"/>
            <a:ext cx="2975501" cy="5225304"/>
          </a:xfrm>
          <a:prstGeom prst="rtTriangl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26" name="直角三角形 6"/>
          <p:cNvSpPr>
            <a:spLocks noChangeArrowheads="1"/>
          </p:cNvSpPr>
          <p:nvPr/>
        </p:nvSpPr>
        <p:spPr bwMode="auto">
          <a:xfrm rot="13258314">
            <a:off x="1396979" y="1483736"/>
            <a:ext cx="2975501" cy="5225304"/>
          </a:xfrm>
          <a:prstGeom prst="rtTriangl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7423" name="组合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55" y="3474978"/>
            <a:ext cx="1024153" cy="10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矩形 12"/>
          <p:cNvSpPr>
            <a:spLocks noChangeArrowheads="1"/>
          </p:cNvSpPr>
          <p:nvPr/>
        </p:nvSpPr>
        <p:spPr bwMode="auto">
          <a:xfrm>
            <a:off x="7385050" y="1954213"/>
            <a:ext cx="1092943" cy="611148"/>
          </a:xfrm>
          <a:prstGeom prst="rect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文本框 15"/>
          <p:cNvSpPr txBox="1">
            <a:spLocks noChangeArrowheads="1"/>
          </p:cNvSpPr>
          <p:nvPr/>
        </p:nvSpPr>
        <p:spPr bwMode="auto">
          <a:xfrm>
            <a:off x="7321550" y="3005138"/>
            <a:ext cx="3125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一、平台总体概述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文本框 16"/>
          <p:cNvSpPr txBox="1">
            <a:spLocks noChangeArrowheads="1"/>
          </p:cNvSpPr>
          <p:nvPr/>
        </p:nvSpPr>
        <p:spPr bwMode="auto">
          <a:xfrm>
            <a:off x="7321550" y="3567113"/>
            <a:ext cx="3125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二、平台总体设计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419" name="直接连接符 22"/>
          <p:cNvCxnSpPr>
            <a:cxnSpLocks noChangeShapeType="1"/>
          </p:cNvCxnSpPr>
          <p:nvPr/>
        </p:nvCxnSpPr>
        <p:spPr bwMode="auto">
          <a:xfrm>
            <a:off x="7385050" y="2801938"/>
            <a:ext cx="4186238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7"/>
          <p:cNvSpPr txBox="1">
            <a:spLocks noChangeArrowheads="1"/>
          </p:cNvSpPr>
          <p:nvPr/>
        </p:nvSpPr>
        <p:spPr bwMode="auto">
          <a:xfrm>
            <a:off x="7334250" y="4141787"/>
            <a:ext cx="4070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三、实施运维服务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等腰三角形 4"/>
          <p:cNvSpPr/>
          <p:nvPr/>
        </p:nvSpPr>
        <p:spPr bwMode="auto">
          <a:xfrm>
            <a:off x="3267075" y="4229100"/>
            <a:ext cx="3219450" cy="2628900"/>
          </a:xfrm>
          <a:custGeom>
            <a:avLst/>
            <a:gdLst>
              <a:gd name="T0" fmla="*/ 0 w 3219450"/>
              <a:gd name="T1" fmla="*/ 2628900 h 2628900"/>
              <a:gd name="T2" fmla="*/ 1381125 w 3219450"/>
              <a:gd name="T3" fmla="*/ 0 h 2628900"/>
              <a:gd name="T4" fmla="*/ 3219450 w 3219450"/>
              <a:gd name="T5" fmla="*/ 2628900 h 2628900"/>
              <a:gd name="T6" fmla="*/ 0 w 3219450"/>
              <a:gd name="T7" fmla="*/ 2628900 h 26289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9450" h="2628900">
                <a:moveTo>
                  <a:pt x="0" y="2628900"/>
                </a:moveTo>
                <a:lnTo>
                  <a:pt x="1381125" y="0"/>
                </a:lnTo>
                <a:lnTo>
                  <a:pt x="3219450" y="2628900"/>
                </a:lnTo>
                <a:lnTo>
                  <a:pt x="0" y="26289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1" name="平行四边形 3"/>
          <p:cNvSpPr>
            <a:spLocks noChangeArrowheads="1"/>
          </p:cNvSpPr>
          <p:nvPr/>
        </p:nvSpPr>
        <p:spPr bwMode="auto">
          <a:xfrm>
            <a:off x="-952500" y="0"/>
            <a:ext cx="7943850" cy="6858000"/>
          </a:xfrm>
          <a:prstGeom prst="parallelogram">
            <a:avLst>
              <a:gd name="adj" fmla="val 53316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2" name="文本框 5"/>
          <p:cNvSpPr txBox="1">
            <a:spLocks noChangeArrowheads="1"/>
          </p:cNvSpPr>
          <p:nvPr/>
        </p:nvSpPr>
        <p:spPr bwMode="auto">
          <a:xfrm>
            <a:off x="2290763" y="2433638"/>
            <a:ext cx="16525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sz="3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3" name="文本框 6"/>
          <p:cNvSpPr txBox="1">
            <a:spLocks noChangeArrowheads="1"/>
          </p:cNvSpPr>
          <p:nvPr/>
        </p:nvSpPr>
        <p:spPr bwMode="auto">
          <a:xfrm>
            <a:off x="1277938" y="3079750"/>
            <a:ext cx="3444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平台总体概述</a:t>
            </a:r>
            <a:endParaRPr lang="zh-CN" sz="4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4" name="组合 12"/>
          <p:cNvGrpSpPr/>
          <p:nvPr/>
        </p:nvGrpSpPr>
        <p:grpSpPr bwMode="auto">
          <a:xfrm>
            <a:off x="7112000" y="1931988"/>
            <a:ext cx="733425" cy="523875"/>
            <a:chOff x="0" y="0"/>
            <a:chExt cx="733424" cy="523220"/>
          </a:xfrm>
        </p:grpSpPr>
        <p:grpSp>
          <p:nvGrpSpPr>
            <p:cNvPr id="17438" name="组合 10"/>
            <p:cNvGrpSpPr/>
            <p:nvPr/>
          </p:nvGrpSpPr>
          <p:grpSpPr bwMode="auto">
            <a:xfrm>
              <a:off x="0" y="30570"/>
              <a:ext cx="619124" cy="471567"/>
              <a:chOff x="0" y="0"/>
              <a:chExt cx="877513" cy="643017"/>
            </a:xfrm>
          </p:grpSpPr>
          <p:sp>
            <p:nvSpPr>
              <p:cNvPr id="17440" name="平行四边形 9"/>
              <p:cNvSpPr>
                <a:spLocks noChangeArrowheads="1"/>
              </p:cNvSpPr>
              <p:nvPr/>
            </p:nvSpPr>
            <p:spPr bwMode="auto">
              <a:xfrm>
                <a:off x="31500" y="72900"/>
                <a:ext cx="846013" cy="570760"/>
              </a:xfrm>
              <a:prstGeom prst="parallelogram">
                <a:avLst>
                  <a:gd name="adj" fmla="val 41517"/>
                </a:avLst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41" name="平行四边形 8"/>
              <p:cNvSpPr>
                <a:spLocks noChangeArrowheads="1"/>
              </p:cNvSpPr>
              <p:nvPr/>
            </p:nvSpPr>
            <p:spPr bwMode="auto">
              <a:xfrm>
                <a:off x="0" y="-607"/>
                <a:ext cx="846013" cy="570760"/>
              </a:xfrm>
              <a:prstGeom prst="parallelogram">
                <a:avLst>
                  <a:gd name="adj" fmla="val 41517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439" name="文本框 11"/>
            <p:cNvSpPr txBox="1">
              <a:spLocks noChangeArrowheads="1"/>
            </p:cNvSpPr>
            <p:nvPr/>
          </p:nvSpPr>
          <p:spPr bwMode="auto">
            <a:xfrm>
              <a:off x="102347" y="0"/>
              <a:ext cx="6310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6" name="组合 18"/>
          <p:cNvGrpSpPr/>
          <p:nvPr/>
        </p:nvGrpSpPr>
        <p:grpSpPr bwMode="auto">
          <a:xfrm>
            <a:off x="7112000" y="2681288"/>
            <a:ext cx="733425" cy="523875"/>
            <a:chOff x="0" y="0"/>
            <a:chExt cx="733424" cy="523220"/>
          </a:xfrm>
        </p:grpSpPr>
        <p:grpSp>
          <p:nvGrpSpPr>
            <p:cNvPr id="17430" name="组合 19"/>
            <p:cNvGrpSpPr/>
            <p:nvPr/>
          </p:nvGrpSpPr>
          <p:grpSpPr bwMode="auto">
            <a:xfrm>
              <a:off x="0" y="30570"/>
              <a:ext cx="619124" cy="471567"/>
              <a:chOff x="0" y="0"/>
              <a:chExt cx="877513" cy="643017"/>
            </a:xfrm>
          </p:grpSpPr>
          <p:sp>
            <p:nvSpPr>
              <p:cNvPr id="17432" name="平行四边形 21"/>
              <p:cNvSpPr>
                <a:spLocks noChangeArrowheads="1"/>
              </p:cNvSpPr>
              <p:nvPr/>
            </p:nvSpPr>
            <p:spPr bwMode="auto">
              <a:xfrm>
                <a:off x="31500" y="72900"/>
                <a:ext cx="846013" cy="570760"/>
              </a:xfrm>
              <a:prstGeom prst="parallelogram">
                <a:avLst>
                  <a:gd name="adj" fmla="val 41517"/>
                </a:avLst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433" name="平行四边形 22"/>
              <p:cNvSpPr>
                <a:spLocks noChangeArrowheads="1"/>
              </p:cNvSpPr>
              <p:nvPr/>
            </p:nvSpPr>
            <p:spPr bwMode="auto">
              <a:xfrm>
                <a:off x="0" y="-607"/>
                <a:ext cx="846013" cy="570760"/>
              </a:xfrm>
              <a:prstGeom prst="parallelogram">
                <a:avLst>
                  <a:gd name="adj" fmla="val 41517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431" name="文本框 20"/>
            <p:cNvSpPr txBox="1">
              <a:spLocks noChangeArrowheads="1"/>
            </p:cNvSpPr>
            <p:nvPr/>
          </p:nvSpPr>
          <p:spPr bwMode="auto">
            <a:xfrm>
              <a:off x="102347" y="0"/>
              <a:ext cx="6310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418" name="平行四边形 33"/>
          <p:cNvSpPr>
            <a:spLocks noChangeArrowheads="1"/>
          </p:cNvSpPr>
          <p:nvPr/>
        </p:nvSpPr>
        <p:spPr bwMode="auto">
          <a:xfrm>
            <a:off x="7756525" y="2030413"/>
            <a:ext cx="4130675" cy="392112"/>
          </a:xfrm>
          <a:prstGeom prst="parallelogram">
            <a:avLst>
              <a:gd name="adj" fmla="val 37943"/>
            </a:avLst>
          </a:prstGeom>
          <a:noFill/>
          <a:ln w="9525">
            <a:solidFill>
              <a:srgbClr val="40404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>
            <a:off x="7959725" y="2033588"/>
            <a:ext cx="2771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建设背景</a:t>
            </a:r>
            <a:endParaRPr 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22" name="平行四边形 37"/>
          <p:cNvSpPr>
            <a:spLocks noChangeArrowheads="1"/>
          </p:cNvSpPr>
          <p:nvPr/>
        </p:nvSpPr>
        <p:spPr bwMode="auto">
          <a:xfrm>
            <a:off x="7756525" y="2754313"/>
            <a:ext cx="4130675" cy="392112"/>
          </a:xfrm>
          <a:prstGeom prst="parallelogram">
            <a:avLst>
              <a:gd name="adj" fmla="val 37943"/>
            </a:avLst>
          </a:prstGeom>
          <a:noFill/>
          <a:ln w="9525">
            <a:solidFill>
              <a:srgbClr val="40404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23" name="Rectangle 6"/>
          <p:cNvSpPr>
            <a:spLocks noChangeArrowheads="1"/>
          </p:cNvSpPr>
          <p:nvPr/>
        </p:nvSpPr>
        <p:spPr bwMode="auto">
          <a:xfrm>
            <a:off x="7959725" y="2759075"/>
            <a:ext cx="3419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8"/>
          <p:cNvGrpSpPr/>
          <p:nvPr/>
        </p:nvGrpSpPr>
        <p:grpSpPr bwMode="auto">
          <a:xfrm>
            <a:off x="7112000" y="3406775"/>
            <a:ext cx="733425" cy="523875"/>
            <a:chOff x="0" y="0"/>
            <a:chExt cx="733424" cy="523220"/>
          </a:xfrm>
        </p:grpSpPr>
        <p:grpSp>
          <p:nvGrpSpPr>
            <p:cNvPr id="3" name="组合 19"/>
            <p:cNvGrpSpPr/>
            <p:nvPr/>
          </p:nvGrpSpPr>
          <p:grpSpPr bwMode="auto">
            <a:xfrm>
              <a:off x="0" y="30570"/>
              <a:ext cx="619124" cy="471567"/>
              <a:chOff x="0" y="0"/>
              <a:chExt cx="877513" cy="643017"/>
            </a:xfrm>
          </p:grpSpPr>
          <p:sp>
            <p:nvSpPr>
              <p:cNvPr id="5" name="平行四边形 21"/>
              <p:cNvSpPr>
                <a:spLocks noChangeArrowheads="1"/>
              </p:cNvSpPr>
              <p:nvPr/>
            </p:nvSpPr>
            <p:spPr bwMode="auto">
              <a:xfrm>
                <a:off x="31500" y="72900"/>
                <a:ext cx="846013" cy="570760"/>
              </a:xfrm>
              <a:prstGeom prst="parallelogram">
                <a:avLst>
                  <a:gd name="adj" fmla="val 41517"/>
                </a:avLst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平行四边形 22"/>
              <p:cNvSpPr>
                <a:spLocks noChangeArrowheads="1"/>
              </p:cNvSpPr>
              <p:nvPr/>
            </p:nvSpPr>
            <p:spPr bwMode="auto">
              <a:xfrm>
                <a:off x="0" y="-607"/>
                <a:ext cx="846013" cy="570760"/>
              </a:xfrm>
              <a:prstGeom prst="parallelogram">
                <a:avLst>
                  <a:gd name="adj" fmla="val 41517"/>
                </a:avLst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" name="文本框 20"/>
            <p:cNvSpPr txBox="1">
              <a:spLocks noChangeArrowheads="1"/>
            </p:cNvSpPr>
            <p:nvPr/>
          </p:nvSpPr>
          <p:spPr bwMode="auto">
            <a:xfrm>
              <a:off x="102347" y="0"/>
              <a:ext cx="63107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平行四边形 37"/>
          <p:cNvSpPr>
            <a:spLocks noChangeArrowheads="1"/>
          </p:cNvSpPr>
          <p:nvPr/>
        </p:nvSpPr>
        <p:spPr bwMode="auto">
          <a:xfrm>
            <a:off x="7756525" y="3479800"/>
            <a:ext cx="4130675" cy="392112"/>
          </a:xfrm>
          <a:prstGeom prst="parallelogram">
            <a:avLst>
              <a:gd name="adj" fmla="val 37943"/>
            </a:avLst>
          </a:prstGeom>
          <a:noFill/>
          <a:ln w="9525">
            <a:solidFill>
              <a:srgbClr val="40404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959725" y="3484562"/>
            <a:ext cx="3419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建设目标</a:t>
            </a:r>
            <a:endParaRPr 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平行四边形 6"/>
          <p:cNvSpPr>
            <a:spLocks noChangeArrowheads="1"/>
          </p:cNvSpPr>
          <p:nvPr/>
        </p:nvSpPr>
        <p:spPr bwMode="auto">
          <a:xfrm>
            <a:off x="603250" y="101600"/>
            <a:ext cx="11588750" cy="550863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35" name="平行四边形 7"/>
          <p:cNvSpPr>
            <a:spLocks noChangeArrowheads="1"/>
          </p:cNvSpPr>
          <p:nvPr/>
        </p:nvSpPr>
        <p:spPr bwMode="auto">
          <a:xfrm>
            <a:off x="6350" y="101600"/>
            <a:ext cx="752475" cy="550863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36" name="文本框 5"/>
          <p:cNvSpPr txBox="1">
            <a:spLocks noChangeArrowheads="1"/>
          </p:cNvSpPr>
          <p:nvPr/>
        </p:nvSpPr>
        <p:spPr bwMode="auto">
          <a:xfrm>
            <a:off x="185738" y="144463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7" name="矩形 8"/>
          <p:cNvSpPr>
            <a:spLocks noChangeArrowheads="1"/>
          </p:cNvSpPr>
          <p:nvPr/>
        </p:nvSpPr>
        <p:spPr bwMode="auto">
          <a:xfrm>
            <a:off x="817563" y="16192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建设背景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8" name="组合 11"/>
          <p:cNvGrpSpPr/>
          <p:nvPr/>
        </p:nvGrpSpPr>
        <p:grpSpPr bwMode="auto">
          <a:xfrm>
            <a:off x="11480800" y="217488"/>
            <a:ext cx="333375" cy="333375"/>
            <a:chOff x="0" y="0"/>
            <a:chExt cx="449943" cy="449943"/>
          </a:xfrm>
        </p:grpSpPr>
        <p:sp>
          <p:nvSpPr>
            <p:cNvPr id="18450" name="椭圆 9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451" name="等腰三角形 10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9"/>
          <p:cNvSpPr txBox="1"/>
          <p:nvPr/>
        </p:nvSpPr>
        <p:spPr>
          <a:xfrm>
            <a:off x="185738" y="1439862"/>
            <a:ext cx="11828462" cy="44590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2021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月，中共中央、国务院印发了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《横琴粤澳深度合作区建设总体方案》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，在横琴粤澳深度合作区建设便利澳门居民生活就业的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新家园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是《总体方案》的四大任务之一，为保障澳门居民更快更好融入合作区的工作和生活，在横琴安居乐业，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横琴粤澳深度合作区城市规划和建设局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深入调研物业监管领域管理及业务需求，为满足新形势下的物业监管和服务需求，迫切需要借助互联网、大数据、云计算等新兴技术搭建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横琴粤澳深度合作区智慧物业管理服务平台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“互联网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物业监管”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新模式，提升横琴粤澳深度合作区物业监管和服务水平，进一步提高合作区居民的生活品质。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平行四边形 6"/>
          <p:cNvSpPr>
            <a:spLocks noChangeArrowheads="1"/>
          </p:cNvSpPr>
          <p:nvPr/>
        </p:nvSpPr>
        <p:spPr bwMode="auto">
          <a:xfrm>
            <a:off x="603250" y="101600"/>
            <a:ext cx="11588750" cy="550863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515" name="平行四边形 7"/>
          <p:cNvSpPr>
            <a:spLocks noChangeArrowheads="1"/>
          </p:cNvSpPr>
          <p:nvPr/>
        </p:nvSpPr>
        <p:spPr bwMode="auto">
          <a:xfrm>
            <a:off x="6350" y="101600"/>
            <a:ext cx="752475" cy="550863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4516" name="文本框 5"/>
          <p:cNvSpPr txBox="1">
            <a:spLocks noChangeArrowheads="1"/>
          </p:cNvSpPr>
          <p:nvPr/>
        </p:nvSpPr>
        <p:spPr bwMode="auto">
          <a:xfrm>
            <a:off x="185738" y="144463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矩形 8"/>
          <p:cNvSpPr>
            <a:spLocks noChangeArrowheads="1"/>
          </p:cNvSpPr>
          <p:nvPr/>
        </p:nvSpPr>
        <p:spPr bwMode="auto">
          <a:xfrm>
            <a:off x="744538" y="144463"/>
            <a:ext cx="1073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物业全周期过程管理</a:t>
            </a:r>
            <a:endParaRPr kumimoji="1" lang="en-US" altLang="en-US" sz="2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64518" name="组合 11"/>
          <p:cNvGrpSpPr/>
          <p:nvPr/>
        </p:nvGrpSpPr>
        <p:grpSpPr bwMode="auto">
          <a:xfrm>
            <a:off x="11480800" y="217488"/>
            <a:ext cx="333375" cy="333375"/>
            <a:chOff x="0" y="0"/>
            <a:chExt cx="449943" cy="449943"/>
          </a:xfrm>
        </p:grpSpPr>
        <p:sp>
          <p:nvSpPr>
            <p:cNvPr id="64520" name="椭圆 9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4521" name="等腰三角形 10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58986" y="1323187"/>
            <a:ext cx="10633550" cy="792480"/>
            <a:chOff x="685801" y="2541969"/>
            <a:chExt cx="10633550" cy="51683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6" name="任意多边形 25"/>
            <p:cNvSpPr/>
            <p:nvPr/>
          </p:nvSpPr>
          <p:spPr>
            <a:xfrm>
              <a:off x="685801" y="2541969"/>
              <a:ext cx="2696353" cy="516835"/>
            </a:xfrm>
            <a:custGeom>
              <a:avLst/>
              <a:gdLst>
                <a:gd name="connsiteX0" fmla="*/ 0 w 2607567"/>
                <a:gd name="connsiteY0" fmla="*/ 0 h 516835"/>
                <a:gd name="connsiteX1" fmla="*/ 2349150 w 2607567"/>
                <a:gd name="connsiteY1" fmla="*/ 0 h 516835"/>
                <a:gd name="connsiteX2" fmla="*/ 2607567 w 2607567"/>
                <a:gd name="connsiteY2" fmla="*/ 258418 h 516835"/>
                <a:gd name="connsiteX3" fmla="*/ 2349150 w 2607567"/>
                <a:gd name="connsiteY3" fmla="*/ 516835 h 516835"/>
                <a:gd name="connsiteX4" fmla="*/ 0 w 2607567"/>
                <a:gd name="connsiteY4" fmla="*/ 516835 h 516835"/>
                <a:gd name="connsiteX5" fmla="*/ 258418 w 2607567"/>
                <a:gd name="connsiteY5" fmla="*/ 258418 h 516835"/>
                <a:gd name="connsiteX6" fmla="*/ 0 w 2607567"/>
                <a:gd name="connsiteY6" fmla="*/ 0 h 5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7567" h="516835">
                  <a:moveTo>
                    <a:pt x="0" y="0"/>
                  </a:moveTo>
                  <a:lnTo>
                    <a:pt x="2349150" y="0"/>
                  </a:lnTo>
                  <a:lnTo>
                    <a:pt x="2607567" y="258418"/>
                  </a:lnTo>
                  <a:lnTo>
                    <a:pt x="2349150" y="516835"/>
                  </a:lnTo>
                  <a:lnTo>
                    <a:pt x="0" y="516835"/>
                  </a:lnTo>
                  <a:lnTo>
                    <a:pt x="258418" y="258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hueOff val="-899993"/>
                <a:satOff val="14583"/>
                <a:lumOff val="-2638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38428" tIns="53340" rIns="285087" bIns="53340" spcCol="1270" anchor="ctr"/>
            <a:lstStyle/>
            <a:p>
              <a:pPr marL="0" marR="0" lvl="0" indent="0" algn="ctr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开发建设阶段</a:t>
              </a:r>
              <a:endPara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3486654" y="2541969"/>
              <a:ext cx="2655066" cy="516835"/>
            </a:xfrm>
            <a:custGeom>
              <a:avLst/>
              <a:gdLst>
                <a:gd name="connsiteX0" fmla="*/ 0 w 2607567"/>
                <a:gd name="connsiteY0" fmla="*/ 0 h 516835"/>
                <a:gd name="connsiteX1" fmla="*/ 2349150 w 2607567"/>
                <a:gd name="connsiteY1" fmla="*/ 0 h 516835"/>
                <a:gd name="connsiteX2" fmla="*/ 2607567 w 2607567"/>
                <a:gd name="connsiteY2" fmla="*/ 258418 h 516835"/>
                <a:gd name="connsiteX3" fmla="*/ 2349150 w 2607567"/>
                <a:gd name="connsiteY3" fmla="*/ 516835 h 516835"/>
                <a:gd name="connsiteX4" fmla="*/ 0 w 2607567"/>
                <a:gd name="connsiteY4" fmla="*/ 516835 h 516835"/>
                <a:gd name="connsiteX5" fmla="*/ 258418 w 2607567"/>
                <a:gd name="connsiteY5" fmla="*/ 258418 h 516835"/>
                <a:gd name="connsiteX6" fmla="*/ 0 w 2607567"/>
                <a:gd name="connsiteY6" fmla="*/ 0 h 5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7567" h="516835">
                  <a:moveTo>
                    <a:pt x="0" y="0"/>
                  </a:moveTo>
                  <a:lnTo>
                    <a:pt x="2349150" y="0"/>
                  </a:lnTo>
                  <a:lnTo>
                    <a:pt x="2607567" y="258418"/>
                  </a:lnTo>
                  <a:lnTo>
                    <a:pt x="2349150" y="516835"/>
                  </a:lnTo>
                  <a:lnTo>
                    <a:pt x="0" y="516835"/>
                  </a:lnTo>
                  <a:lnTo>
                    <a:pt x="258418" y="258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C0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38428" tIns="53340" rIns="285087" bIns="53340" spcCol="1270" anchor="ctr"/>
            <a:lstStyle/>
            <a:p>
              <a:pPr marL="0" marR="0" lvl="0" indent="0" algn="ctr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kern="0" noProof="1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房屋预销售阶段</a:t>
              </a:r>
              <a:endPara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8961686" y="2541969"/>
              <a:ext cx="2357665" cy="516835"/>
            </a:xfrm>
            <a:custGeom>
              <a:avLst/>
              <a:gdLst>
                <a:gd name="connsiteX0" fmla="*/ 0 w 2607567"/>
                <a:gd name="connsiteY0" fmla="*/ 0 h 516835"/>
                <a:gd name="connsiteX1" fmla="*/ 2349150 w 2607567"/>
                <a:gd name="connsiteY1" fmla="*/ 0 h 516835"/>
                <a:gd name="connsiteX2" fmla="*/ 2607567 w 2607567"/>
                <a:gd name="connsiteY2" fmla="*/ 258418 h 516835"/>
                <a:gd name="connsiteX3" fmla="*/ 2349150 w 2607567"/>
                <a:gd name="connsiteY3" fmla="*/ 516835 h 516835"/>
                <a:gd name="connsiteX4" fmla="*/ 0 w 2607567"/>
                <a:gd name="connsiteY4" fmla="*/ 516835 h 516835"/>
                <a:gd name="connsiteX5" fmla="*/ 258418 w 2607567"/>
                <a:gd name="connsiteY5" fmla="*/ 258418 h 516835"/>
                <a:gd name="connsiteX6" fmla="*/ 0 w 2607567"/>
                <a:gd name="connsiteY6" fmla="*/ 0 h 51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7567" h="516835">
                  <a:moveTo>
                    <a:pt x="0" y="0"/>
                  </a:moveTo>
                  <a:lnTo>
                    <a:pt x="2349150" y="0"/>
                  </a:lnTo>
                  <a:lnTo>
                    <a:pt x="2607567" y="258418"/>
                  </a:lnTo>
                  <a:lnTo>
                    <a:pt x="2349150" y="516835"/>
                  </a:lnTo>
                  <a:lnTo>
                    <a:pt x="0" y="516835"/>
                  </a:lnTo>
                  <a:lnTo>
                    <a:pt x="258418" y="258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BD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38428" tIns="53340" rIns="285087" bIns="53340" spcCol="1270" anchor="ctr"/>
            <a:lstStyle/>
            <a:p>
              <a:pPr marL="0" marR="0" lvl="0" indent="0" algn="ctr" defTabSz="8890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房屋使用阶段</a:t>
              </a:r>
              <a:endPara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511861" y="2224333"/>
            <a:ext cx="10435251" cy="3591165"/>
            <a:chOff x="861358" y="4469810"/>
            <a:chExt cx="10176418" cy="231341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0" name="任意多边形 29"/>
            <p:cNvSpPr/>
            <p:nvPr/>
          </p:nvSpPr>
          <p:spPr>
            <a:xfrm>
              <a:off x="861358" y="4469810"/>
              <a:ext cx="2324333" cy="547200"/>
            </a:xfrm>
            <a:custGeom>
              <a:avLst/>
              <a:gdLst>
                <a:gd name="connsiteX0" fmla="*/ 0 w 3305742"/>
                <a:gd name="connsiteY0" fmla="*/ 0 h 547200"/>
                <a:gd name="connsiteX1" fmla="*/ 3305742 w 3305742"/>
                <a:gd name="connsiteY1" fmla="*/ 0 h 547200"/>
                <a:gd name="connsiteX2" fmla="*/ 3305742 w 3305742"/>
                <a:gd name="connsiteY2" fmla="*/ 547200 h 547200"/>
                <a:gd name="connsiteX3" fmla="*/ 0 w 3305742"/>
                <a:gd name="connsiteY3" fmla="*/ 547200 h 547200"/>
                <a:gd name="connsiteX4" fmla="*/ 0 w 3305742"/>
                <a:gd name="connsiteY4" fmla="*/ 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742" h="547200">
                  <a:moveTo>
                    <a:pt x="0" y="0"/>
                  </a:moveTo>
                  <a:lnTo>
                    <a:pt x="3305742" y="0"/>
                  </a:lnTo>
                  <a:lnTo>
                    <a:pt x="3305742" y="547200"/>
                  </a:lnTo>
                  <a:lnTo>
                    <a:pt x="0" y="54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35128" tIns="77216" rIns="135128" bIns="77216" spcCol="1270" anchor="ctr"/>
            <a:lstStyle/>
            <a:p>
              <a:pPr marL="0" marR="0" lvl="0" indent="0" algn="ctr" defTabSz="8445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9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明确物业管理边界</a:t>
              </a:r>
              <a:endParaRPr kumimoji="0" lang="zh-CN" altLang="en-US" sz="19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61358" y="4967921"/>
              <a:ext cx="2324332" cy="1815302"/>
            </a:xfrm>
            <a:custGeom>
              <a:avLst/>
              <a:gdLst>
                <a:gd name="connsiteX0" fmla="*/ 0 w 3305742"/>
                <a:gd name="connsiteY0" fmla="*/ 0 h 1121332"/>
                <a:gd name="connsiteX1" fmla="*/ 3305742 w 3305742"/>
                <a:gd name="connsiteY1" fmla="*/ 0 h 1121332"/>
                <a:gd name="connsiteX2" fmla="*/ 3305742 w 3305742"/>
                <a:gd name="connsiteY2" fmla="*/ 1121332 h 1121332"/>
                <a:gd name="connsiteX3" fmla="*/ 0 w 3305742"/>
                <a:gd name="connsiteY3" fmla="*/ 1121332 h 1121332"/>
                <a:gd name="connsiteX4" fmla="*/ 0 w 3305742"/>
                <a:gd name="connsiteY4" fmla="*/ 0 h 112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742" h="1121332">
                  <a:moveTo>
                    <a:pt x="0" y="0"/>
                  </a:moveTo>
                  <a:lnTo>
                    <a:pt x="3305742" y="0"/>
                  </a:lnTo>
                  <a:lnTo>
                    <a:pt x="3305742" y="1121332"/>
                  </a:lnTo>
                  <a:lnTo>
                    <a:pt x="0" y="112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>
                <a:tint val="40000"/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1346" tIns="101346" rIns="135128" bIns="152019" spcCol="1270"/>
            <a:lstStyle/>
            <a:p>
              <a:pPr marL="285750" lvl="1" indent="-285750" defTabSz="8445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划定物业管理区域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1" indent="-285750" defTabSz="8445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物业管理区域备案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469003" y="4469810"/>
              <a:ext cx="2381980" cy="547200"/>
            </a:xfrm>
            <a:custGeom>
              <a:avLst/>
              <a:gdLst>
                <a:gd name="connsiteX0" fmla="*/ 0 w 3305742"/>
                <a:gd name="connsiteY0" fmla="*/ 0 h 547200"/>
                <a:gd name="connsiteX1" fmla="*/ 3305742 w 3305742"/>
                <a:gd name="connsiteY1" fmla="*/ 0 h 547200"/>
                <a:gd name="connsiteX2" fmla="*/ 3305742 w 3305742"/>
                <a:gd name="connsiteY2" fmla="*/ 547200 h 547200"/>
                <a:gd name="connsiteX3" fmla="*/ 0 w 3305742"/>
                <a:gd name="connsiteY3" fmla="*/ 547200 h 547200"/>
                <a:gd name="connsiteX4" fmla="*/ 0 w 3305742"/>
                <a:gd name="connsiteY4" fmla="*/ 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742" h="547200">
                  <a:moveTo>
                    <a:pt x="0" y="0"/>
                  </a:moveTo>
                  <a:lnTo>
                    <a:pt x="3305742" y="0"/>
                  </a:lnTo>
                  <a:lnTo>
                    <a:pt x="3305742" y="547200"/>
                  </a:lnTo>
                  <a:lnTo>
                    <a:pt x="0" y="54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C03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35128" tIns="77216" rIns="135128" bIns="77216" spcCol="1270" anchor="ctr"/>
            <a:lstStyle/>
            <a:p>
              <a:pPr marL="0" marR="0" lvl="0" indent="0" algn="ctr" defTabSz="8445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lang="zh-CN" altLang="en-US" sz="1900" b="1" kern="0" noProof="1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前期物业工作</a:t>
              </a:r>
              <a:endParaRPr kumimoji="0" lang="zh-CN" altLang="en-US" sz="19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3469003" y="5017010"/>
              <a:ext cx="2381980" cy="1766213"/>
            </a:xfrm>
            <a:custGeom>
              <a:avLst/>
              <a:gdLst>
                <a:gd name="connsiteX0" fmla="*/ 0 w 3305742"/>
                <a:gd name="connsiteY0" fmla="*/ 0 h 1121332"/>
                <a:gd name="connsiteX1" fmla="*/ 3305742 w 3305742"/>
                <a:gd name="connsiteY1" fmla="*/ 0 h 1121332"/>
                <a:gd name="connsiteX2" fmla="*/ 3305742 w 3305742"/>
                <a:gd name="connsiteY2" fmla="*/ 1121332 h 1121332"/>
                <a:gd name="connsiteX3" fmla="*/ 0 w 3305742"/>
                <a:gd name="connsiteY3" fmla="*/ 1121332 h 1121332"/>
                <a:gd name="connsiteX4" fmla="*/ 0 w 3305742"/>
                <a:gd name="connsiteY4" fmla="*/ 0 h 112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742" h="1121332">
                  <a:moveTo>
                    <a:pt x="0" y="0"/>
                  </a:moveTo>
                  <a:lnTo>
                    <a:pt x="3305742" y="0"/>
                  </a:lnTo>
                  <a:lnTo>
                    <a:pt x="3305742" y="1121332"/>
                  </a:lnTo>
                  <a:lnTo>
                    <a:pt x="0" y="112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AD47">
                <a:lumMod val="40000"/>
                <a:lumOff val="60000"/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1346" tIns="101346" rIns="135128" bIns="152019" spcCol="1270"/>
            <a:lstStyle/>
            <a:p>
              <a:pPr marL="285750" lvl="1" indent="-285750" defTabSz="8445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前期物业公司选聘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1" indent="-285750" defTabSz="8445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sz="1600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前期物业服务合同备案</a:t>
              </a:r>
              <a:endPara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1" indent="-285750" defTabSz="8445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sz="1600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明确物业费</a:t>
              </a:r>
              <a:endParaRPr lang="en-US" altLang="zh-CN" sz="1600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1" indent="-285750" defTabSz="844550" fontAlgn="auto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Font typeface="Wingdings" panose="05000000000000000000" pitchFamily="2" charset="2"/>
                <a:buChar char="Ø"/>
                <a:defRPr/>
              </a:pPr>
              <a:r>
                <a:rPr lang="zh-CN" altLang="en-US" sz="1600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首次交存物业专项维修资金</a:t>
              </a:r>
              <a:endPara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8752418" y="4469810"/>
              <a:ext cx="2285358" cy="547200"/>
            </a:xfrm>
            <a:custGeom>
              <a:avLst/>
              <a:gdLst>
                <a:gd name="connsiteX0" fmla="*/ 0 w 3305742"/>
                <a:gd name="connsiteY0" fmla="*/ 0 h 547200"/>
                <a:gd name="connsiteX1" fmla="*/ 3305742 w 3305742"/>
                <a:gd name="connsiteY1" fmla="*/ 0 h 547200"/>
                <a:gd name="connsiteX2" fmla="*/ 3305742 w 3305742"/>
                <a:gd name="connsiteY2" fmla="*/ 547200 h 547200"/>
                <a:gd name="connsiteX3" fmla="*/ 0 w 3305742"/>
                <a:gd name="connsiteY3" fmla="*/ 547200 h 547200"/>
                <a:gd name="connsiteX4" fmla="*/ 0 w 3305742"/>
                <a:gd name="connsiteY4" fmla="*/ 0 h 5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742" h="547200">
                  <a:moveTo>
                    <a:pt x="0" y="0"/>
                  </a:moveTo>
                  <a:lnTo>
                    <a:pt x="3305742" y="0"/>
                  </a:lnTo>
                  <a:lnTo>
                    <a:pt x="3305742" y="547200"/>
                  </a:lnTo>
                  <a:lnTo>
                    <a:pt x="0" y="547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BBD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35128" tIns="77216" rIns="135128" bIns="77216" spcCol="1270" anchor="ctr"/>
            <a:lstStyle/>
            <a:p>
              <a:pPr marL="0" marR="0" lvl="0" indent="0" algn="ctr" defTabSz="8445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900" b="1" i="0" u="none" strike="noStrike" kern="0" cap="none" spc="0" normalizeH="0" baseline="0" noProof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推进物业管理</a:t>
              </a:r>
              <a:endParaRPr kumimoji="0" lang="en-US" altLang="zh-CN" sz="19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8752418" y="5017010"/>
              <a:ext cx="2285358" cy="1766213"/>
            </a:xfrm>
            <a:custGeom>
              <a:avLst/>
              <a:gdLst>
                <a:gd name="connsiteX0" fmla="*/ 0 w 3305742"/>
                <a:gd name="connsiteY0" fmla="*/ 0 h 1121332"/>
                <a:gd name="connsiteX1" fmla="*/ 3305742 w 3305742"/>
                <a:gd name="connsiteY1" fmla="*/ 0 h 1121332"/>
                <a:gd name="connsiteX2" fmla="*/ 3305742 w 3305742"/>
                <a:gd name="connsiteY2" fmla="*/ 1121332 h 1121332"/>
                <a:gd name="connsiteX3" fmla="*/ 0 w 3305742"/>
                <a:gd name="connsiteY3" fmla="*/ 1121332 h 1121332"/>
                <a:gd name="connsiteX4" fmla="*/ 0 w 3305742"/>
                <a:gd name="connsiteY4" fmla="*/ 0 h 112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742" h="1121332">
                  <a:moveTo>
                    <a:pt x="0" y="0"/>
                  </a:moveTo>
                  <a:lnTo>
                    <a:pt x="3305742" y="0"/>
                  </a:lnTo>
                  <a:lnTo>
                    <a:pt x="3305742" y="1121332"/>
                  </a:lnTo>
                  <a:lnTo>
                    <a:pt x="0" y="112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5">
                <a:lumMod val="40000"/>
                <a:lumOff val="60000"/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01346" tIns="101346" rIns="135128" bIns="152019" spcCol="1270"/>
            <a:lstStyle/>
            <a:p>
              <a:pPr marL="285750" marR="0" lvl="1" indent="-285750" defTabSz="84455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0" lang="zh-CN" altLang="en-US" sz="1600" b="0" i="0" u="none" strike="noStrike" kern="0" cap="none" spc="0" normalizeH="0" baseline="0" noProof="1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召开业主大会，大会表决要求</a:t>
              </a:r>
              <a:endParaRPr kumimoji="0" lang="en-US" altLang="zh-CN" sz="1600" b="0" i="0" u="none" strike="noStrike" kern="0" cap="none" spc="0" normalizeH="0" baseline="0" noProof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lvl="1" indent="-285750" defTabSz="84455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600" kern="0" noProof="1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成立业委会，业委会备案</a:t>
              </a:r>
              <a:endParaRPr lang="en-US" altLang="zh-CN" sz="1600" kern="0" noProof="1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lvl="1" indent="-285750" defTabSz="84455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kumimoji="0" lang="zh-CN" altLang="en-US" sz="1600" b="0" i="0" u="none" strike="noStrike" kern="0" cap="none" spc="0" normalizeH="0" baseline="0" noProof="1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更换物业公司和物业合同备案</a:t>
              </a:r>
              <a:endParaRPr kumimoji="0" lang="en-US" altLang="zh-CN" sz="1600" b="0" i="0" u="none" strike="noStrike" kern="0" cap="none" spc="0" normalizeH="0" baseline="0" noProof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marR="0" lvl="1" indent="-285750" defTabSz="84455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600" kern="0" noProof="1">
                  <a:solidFill>
                    <a:srgbClr val="E7E6E6">
                      <a:lumMod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使用专项维修资金</a:t>
              </a:r>
              <a:endParaRPr kumimoji="0" lang="zh-CN" altLang="zh-CN" sz="1600" b="0" i="0" u="none" strike="noStrike" kern="0" cap="none" spc="0" normalizeH="0" baseline="0" noProof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1" indent="-171450" defTabSz="8445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任意多边形 35"/>
          <p:cNvSpPr/>
          <p:nvPr/>
        </p:nvSpPr>
        <p:spPr>
          <a:xfrm>
            <a:off x="6828397" y="1323187"/>
            <a:ext cx="2724430" cy="792480"/>
          </a:xfrm>
          <a:custGeom>
            <a:avLst/>
            <a:gdLst>
              <a:gd name="connsiteX0" fmla="*/ 0 w 2607567"/>
              <a:gd name="connsiteY0" fmla="*/ 0 h 516835"/>
              <a:gd name="connsiteX1" fmla="*/ 2349150 w 2607567"/>
              <a:gd name="connsiteY1" fmla="*/ 0 h 516835"/>
              <a:gd name="connsiteX2" fmla="*/ 2607567 w 2607567"/>
              <a:gd name="connsiteY2" fmla="*/ 258418 h 516835"/>
              <a:gd name="connsiteX3" fmla="*/ 2349150 w 2607567"/>
              <a:gd name="connsiteY3" fmla="*/ 516835 h 516835"/>
              <a:gd name="connsiteX4" fmla="*/ 0 w 2607567"/>
              <a:gd name="connsiteY4" fmla="*/ 516835 h 516835"/>
              <a:gd name="connsiteX5" fmla="*/ 258418 w 2607567"/>
              <a:gd name="connsiteY5" fmla="*/ 258418 h 516835"/>
              <a:gd name="connsiteX6" fmla="*/ 0 w 2607567"/>
              <a:gd name="connsiteY6" fmla="*/ 0 h 51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7567" h="516835">
                <a:moveTo>
                  <a:pt x="0" y="0"/>
                </a:moveTo>
                <a:lnTo>
                  <a:pt x="2349150" y="0"/>
                </a:lnTo>
                <a:lnTo>
                  <a:pt x="2607567" y="258418"/>
                </a:lnTo>
                <a:lnTo>
                  <a:pt x="2349150" y="516835"/>
                </a:lnTo>
                <a:lnTo>
                  <a:pt x="0" y="516835"/>
                </a:lnTo>
                <a:lnTo>
                  <a:pt x="258418" y="258418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38428" tIns="53340" rIns="285087" bIns="53340" spcCol="1270" anchor="ctr"/>
          <a:lstStyle/>
          <a:p>
            <a:pPr marL="0" marR="0" lvl="0" indent="0" algn="ctr" defTabSz="889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房屋交付阶段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865705" y="2224332"/>
            <a:ext cx="2536960" cy="849431"/>
          </a:xfrm>
          <a:custGeom>
            <a:avLst/>
            <a:gdLst>
              <a:gd name="connsiteX0" fmla="*/ 0 w 3305742"/>
              <a:gd name="connsiteY0" fmla="*/ 0 h 547200"/>
              <a:gd name="connsiteX1" fmla="*/ 3305742 w 3305742"/>
              <a:gd name="connsiteY1" fmla="*/ 0 h 547200"/>
              <a:gd name="connsiteX2" fmla="*/ 3305742 w 3305742"/>
              <a:gd name="connsiteY2" fmla="*/ 547200 h 547200"/>
              <a:gd name="connsiteX3" fmla="*/ 0 w 3305742"/>
              <a:gd name="connsiteY3" fmla="*/ 547200 h 547200"/>
              <a:gd name="connsiteX4" fmla="*/ 0 w 3305742"/>
              <a:gd name="connsiteY4" fmla="*/ 0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5742" h="547200">
                <a:moveTo>
                  <a:pt x="0" y="0"/>
                </a:moveTo>
                <a:lnTo>
                  <a:pt x="3305742" y="0"/>
                </a:lnTo>
                <a:lnTo>
                  <a:pt x="3305742" y="547200"/>
                </a:lnTo>
                <a:lnTo>
                  <a:pt x="0" y="5472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35128" tIns="77216" rIns="135128" bIns="77216" spcCol="1270" anchor="ctr"/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1900" b="1" kern="0" noProof="1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物业承接查验</a:t>
            </a:r>
            <a:endParaRPr lang="zh-CN" altLang="en-US" sz="1900" b="1" kern="0" noProof="1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6865705" y="3073763"/>
            <a:ext cx="2536960" cy="2741733"/>
          </a:xfrm>
          <a:custGeom>
            <a:avLst/>
            <a:gdLst>
              <a:gd name="connsiteX0" fmla="*/ 0 w 3305742"/>
              <a:gd name="connsiteY0" fmla="*/ 0 h 1121332"/>
              <a:gd name="connsiteX1" fmla="*/ 3305742 w 3305742"/>
              <a:gd name="connsiteY1" fmla="*/ 0 h 1121332"/>
              <a:gd name="connsiteX2" fmla="*/ 3305742 w 3305742"/>
              <a:gd name="connsiteY2" fmla="*/ 1121332 h 1121332"/>
              <a:gd name="connsiteX3" fmla="*/ 0 w 3305742"/>
              <a:gd name="connsiteY3" fmla="*/ 1121332 h 1121332"/>
              <a:gd name="connsiteX4" fmla="*/ 0 w 3305742"/>
              <a:gd name="connsiteY4" fmla="*/ 0 h 112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5742" h="1121332">
                <a:moveTo>
                  <a:pt x="0" y="0"/>
                </a:moveTo>
                <a:lnTo>
                  <a:pt x="3305742" y="0"/>
                </a:lnTo>
                <a:lnTo>
                  <a:pt x="3305742" y="1121332"/>
                </a:lnTo>
                <a:lnTo>
                  <a:pt x="0" y="112133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101346" tIns="101346" rIns="135128" bIns="152019" spcCol="1270"/>
          <a:lstStyle/>
          <a:p>
            <a:pPr marL="285750" lvl="1" indent="-285750" defTabSz="844550" fontAlgn="auto">
              <a:lnSpc>
                <a:spcPct val="150000"/>
              </a:lnSpc>
              <a:spcBef>
                <a:spcPts val="0"/>
              </a:spcBef>
              <a:spcAft>
                <a:spcPct val="15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物业承接查验备案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 defTabSz="844550" fontAlgn="auto">
              <a:lnSpc>
                <a:spcPct val="150000"/>
              </a:lnSpc>
              <a:spcBef>
                <a:spcPts val="0"/>
              </a:spcBef>
              <a:spcAft>
                <a:spcPct val="15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专有和共有建筑面积测绘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defTabSz="844550" fontAlgn="auto">
              <a:lnSpc>
                <a:spcPct val="150000"/>
              </a:lnSpc>
              <a:spcBef>
                <a:spcPts val="0"/>
              </a:spcBef>
              <a:spcAft>
                <a:spcPct val="15000"/>
              </a:spcAft>
              <a:defRPr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1" indent="-171450" defTabSz="8445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en-US" altLang="zh-CN" sz="1600" b="0" i="0" u="none" strike="noStrike" kern="0" cap="none" spc="0" normalizeH="0" baseline="0" noProof="1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1" indent="-171450" defTabSz="8445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15000"/>
              </a:spcAft>
              <a:buClrTx/>
              <a:buSzTx/>
              <a:buFontTx/>
              <a:buChar char="•"/>
              <a:defRPr/>
            </a:pPr>
            <a:endParaRPr kumimoji="0" lang="zh-CN" altLang="en-US" sz="1600" b="0" i="0" u="none" strike="noStrike" kern="0" cap="none" spc="0" normalizeH="0" baseline="0" noProof="1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모서리가 둥근 직사각형 445"/>
          <p:cNvSpPr>
            <a:spLocks noChangeArrowheads="1"/>
          </p:cNvSpPr>
          <p:nvPr/>
        </p:nvSpPr>
        <p:spPr bwMode="auto">
          <a:xfrm>
            <a:off x="92164" y="1371698"/>
            <a:ext cx="1162322" cy="695457"/>
          </a:xfrm>
          <a:prstGeom prst="roundRect">
            <a:avLst>
              <a:gd name="adj" fmla="val 465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房屋全周期阶段</a:t>
            </a:r>
            <a:endParaRPr lang="ko-KR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  <p:sp>
        <p:nvSpPr>
          <p:cNvPr id="3" name="모서리가 둥근 직사각형 445"/>
          <p:cNvSpPr>
            <a:spLocks noChangeArrowheads="1"/>
          </p:cNvSpPr>
          <p:nvPr/>
        </p:nvSpPr>
        <p:spPr bwMode="auto">
          <a:xfrm>
            <a:off x="92164" y="2261649"/>
            <a:ext cx="1162322" cy="695457"/>
          </a:xfrm>
          <a:prstGeom prst="roundRect">
            <a:avLst>
              <a:gd name="adj" fmla="val 465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Arial" panose="020B0604020202020204" pitchFamily="34" charset="0"/>
              </a:rPr>
              <a:t>物业全周期阶段</a:t>
            </a:r>
            <a:endParaRPr lang="ko-KR" altLang="en-US" sz="1600" b="1" dirty="0">
              <a:solidFill>
                <a:srgbClr val="FFFFFF"/>
              </a:solidFill>
              <a:latin typeface="微软雅黑" panose="020B0503020204020204" pitchFamily="34" charset="-122"/>
              <a:ea typeface="Malgun Gothic" panose="020B0503020000020004" pitchFamily="34" charset="-127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平行四边形 6"/>
          <p:cNvSpPr>
            <a:spLocks noChangeArrowheads="1"/>
          </p:cNvSpPr>
          <p:nvPr/>
        </p:nvSpPr>
        <p:spPr bwMode="auto">
          <a:xfrm>
            <a:off x="603250" y="101600"/>
            <a:ext cx="11588750" cy="550863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819" name="平行四边形 7"/>
          <p:cNvSpPr>
            <a:spLocks noChangeArrowheads="1"/>
          </p:cNvSpPr>
          <p:nvPr/>
        </p:nvSpPr>
        <p:spPr bwMode="auto">
          <a:xfrm>
            <a:off x="6350" y="101600"/>
            <a:ext cx="752475" cy="550863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820" name="文本框 5"/>
          <p:cNvSpPr txBox="1">
            <a:spLocks noChangeArrowheads="1"/>
          </p:cNvSpPr>
          <p:nvPr/>
        </p:nvSpPr>
        <p:spPr bwMode="auto">
          <a:xfrm>
            <a:off x="185738" y="144463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矩形 8"/>
          <p:cNvSpPr>
            <a:spLocks noChangeArrowheads="1"/>
          </p:cNvSpPr>
          <p:nvPr/>
        </p:nvSpPr>
        <p:spPr bwMode="auto">
          <a:xfrm>
            <a:off x="744538" y="144463"/>
            <a:ext cx="10736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物业管理存在问题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4822" name="组合 11"/>
          <p:cNvGrpSpPr/>
          <p:nvPr/>
        </p:nvGrpSpPr>
        <p:grpSpPr bwMode="auto">
          <a:xfrm>
            <a:off x="11480800" y="217488"/>
            <a:ext cx="333375" cy="333375"/>
            <a:chOff x="0" y="0"/>
            <a:chExt cx="449943" cy="449943"/>
          </a:xfrm>
        </p:grpSpPr>
        <p:sp>
          <p:nvSpPr>
            <p:cNvPr id="34848" name="椭圆 9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849" name="等腰三角形 10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2" name="L 形 111"/>
          <p:cNvSpPr/>
          <p:nvPr/>
        </p:nvSpPr>
        <p:spPr>
          <a:xfrm rot="2686645">
            <a:off x="4897438" y="2155825"/>
            <a:ext cx="1250950" cy="1412875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2700"/>
          </a:p>
        </p:txBody>
      </p:sp>
      <p:sp>
        <p:nvSpPr>
          <p:cNvPr id="113" name="L 形 112"/>
          <p:cNvSpPr/>
          <p:nvPr/>
        </p:nvSpPr>
        <p:spPr>
          <a:xfrm rot="8086645">
            <a:off x="5886450" y="2232025"/>
            <a:ext cx="1392238" cy="1220788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2700"/>
          </a:p>
        </p:txBody>
      </p:sp>
      <p:sp>
        <p:nvSpPr>
          <p:cNvPr id="114" name="L 形 113"/>
          <p:cNvSpPr/>
          <p:nvPr/>
        </p:nvSpPr>
        <p:spPr>
          <a:xfrm rot="13486645">
            <a:off x="5970588" y="3328988"/>
            <a:ext cx="1252537" cy="1398587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2700"/>
          </a:p>
        </p:txBody>
      </p:sp>
      <p:sp>
        <p:nvSpPr>
          <p:cNvPr id="115" name="L 形 114"/>
          <p:cNvSpPr/>
          <p:nvPr/>
        </p:nvSpPr>
        <p:spPr>
          <a:xfrm rot="18886645">
            <a:off x="4845844" y="3431382"/>
            <a:ext cx="1398587" cy="1250950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2700"/>
          </a:p>
        </p:txBody>
      </p:sp>
      <p:sp>
        <p:nvSpPr>
          <p:cNvPr id="34827" name="文本框 23"/>
          <p:cNvSpPr txBox="1">
            <a:spLocks noChangeArrowheads="1"/>
          </p:cNvSpPr>
          <p:nvPr/>
        </p:nvSpPr>
        <p:spPr bwMode="auto">
          <a:xfrm>
            <a:off x="4995863" y="2236788"/>
            <a:ext cx="4730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4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4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8" name="文本框 24"/>
          <p:cNvSpPr txBox="1">
            <a:spLocks noChangeArrowheads="1"/>
          </p:cNvSpPr>
          <p:nvPr/>
        </p:nvSpPr>
        <p:spPr bwMode="auto">
          <a:xfrm>
            <a:off x="6391275" y="1884363"/>
            <a:ext cx="473075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4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9" name="文本框 25"/>
          <p:cNvSpPr txBox="1">
            <a:spLocks noChangeArrowheads="1"/>
          </p:cNvSpPr>
          <p:nvPr/>
        </p:nvSpPr>
        <p:spPr bwMode="auto">
          <a:xfrm>
            <a:off x="6734175" y="3405188"/>
            <a:ext cx="4730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4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4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30" name="文本框 26"/>
          <p:cNvSpPr txBox="1">
            <a:spLocks noChangeArrowheads="1"/>
          </p:cNvSpPr>
          <p:nvPr/>
        </p:nvSpPr>
        <p:spPr bwMode="auto">
          <a:xfrm>
            <a:off x="5310188" y="3805238"/>
            <a:ext cx="4730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4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45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 rot="10800000" flipV="1">
            <a:off x="3835400" y="1930400"/>
            <a:ext cx="239713" cy="268288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sp>
        <p:nvSpPr>
          <p:cNvPr id="34832" name="文本框 29"/>
          <p:cNvSpPr txBox="1">
            <a:spLocks noChangeArrowheads="1"/>
          </p:cNvSpPr>
          <p:nvPr/>
        </p:nvSpPr>
        <p:spPr bwMode="auto">
          <a:xfrm>
            <a:off x="1012930" y="1189639"/>
            <a:ext cx="2600704" cy="9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96F7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业主与开发商之间</a:t>
            </a:r>
            <a:endParaRPr lang="en-US" altLang="zh-CN" sz="2400" b="1" dirty="0">
              <a:solidFill>
                <a:srgbClr val="796F7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96F7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的矛盾纠纷</a:t>
            </a:r>
            <a:endParaRPr lang="zh-CN" altLang="en-US" sz="2400" b="1" dirty="0">
              <a:solidFill>
                <a:srgbClr val="796F7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400175" y="2211388"/>
            <a:ext cx="1966913" cy="317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4" name="矩形 31"/>
          <p:cNvSpPr>
            <a:spLocks noChangeArrowheads="1"/>
          </p:cNvSpPr>
          <p:nvPr/>
        </p:nvSpPr>
        <p:spPr bwMode="auto">
          <a:xfrm>
            <a:off x="758825" y="2266950"/>
            <a:ext cx="3060700" cy="62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zh-CN" altLang="en-US" dirty="0">
                <a:solidFill>
                  <a:srgbClr val="796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房屋质量问题，公共物业共有权问题</a:t>
            </a:r>
            <a:endParaRPr lang="zh-CN" altLang="en-US" dirty="0">
              <a:solidFill>
                <a:srgbClr val="796F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 rot="10800000" flipV="1">
            <a:off x="8126413" y="1944688"/>
            <a:ext cx="238125" cy="26987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cxnSp>
        <p:nvCxnSpPr>
          <p:cNvPr id="126" name="直接连接符 125"/>
          <p:cNvCxnSpPr/>
          <p:nvPr/>
        </p:nvCxnSpPr>
        <p:spPr>
          <a:xfrm>
            <a:off x="8601075" y="2271713"/>
            <a:ext cx="1978025" cy="158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8" name="矩形 37"/>
          <p:cNvSpPr>
            <a:spLocks noChangeArrowheads="1"/>
          </p:cNvSpPr>
          <p:nvPr/>
        </p:nvSpPr>
        <p:spPr bwMode="auto">
          <a:xfrm>
            <a:off x="8501063" y="2336800"/>
            <a:ext cx="3444092" cy="90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zh-CN" altLang="en-US" dirty="0">
                <a:solidFill>
                  <a:srgbClr val="796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物业企业不作为、物业企业乱收费、物业企业乱作为，物业企业无序经营</a:t>
            </a:r>
            <a:endParaRPr lang="zh-CN" altLang="en-US" dirty="0">
              <a:solidFill>
                <a:srgbClr val="796F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 rot="10800000" flipV="1">
            <a:off x="3830638" y="4967127"/>
            <a:ext cx="238125" cy="271463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1360488" y="5300502"/>
            <a:ext cx="1981200" cy="1588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2" name="矩形 42"/>
          <p:cNvSpPr>
            <a:spLocks noChangeArrowheads="1"/>
          </p:cNvSpPr>
          <p:nvPr/>
        </p:nvSpPr>
        <p:spPr bwMode="auto">
          <a:xfrm>
            <a:off x="817563" y="5341777"/>
            <a:ext cx="2760663" cy="90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zh-CN" altLang="en-US" dirty="0">
                <a:solidFill>
                  <a:srgbClr val="796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业主决策诉求不一致、业主违反物业条例，公共部位使用问题</a:t>
            </a:r>
            <a:endParaRPr lang="zh-CN" altLang="en-US" dirty="0">
              <a:solidFill>
                <a:srgbClr val="796F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 rot="10800000" flipV="1">
            <a:off x="8126413" y="4939240"/>
            <a:ext cx="238125" cy="268287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anchor="ctr"/>
          <a:lstStyle/>
          <a:p>
            <a:pPr algn="ctr">
              <a:lnSpc>
                <a:spcPct val="130000"/>
              </a:lnSpc>
              <a:defRPr/>
            </a:pPr>
            <a:endParaRPr lang="zh-CN" altLang="en-US" sz="3600">
              <a:solidFill>
                <a:srgbClr val="FFFFFF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8715375" y="5266265"/>
            <a:ext cx="1941513" cy="158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6" name="矩形 47"/>
          <p:cNvSpPr>
            <a:spLocks noChangeArrowheads="1"/>
          </p:cNvSpPr>
          <p:nvPr/>
        </p:nvSpPr>
        <p:spPr bwMode="auto">
          <a:xfrm>
            <a:off x="8613774" y="5353577"/>
            <a:ext cx="3444091" cy="117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6" tIns="34289" rIns="68576" bIns="34289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zh-CN" altLang="en-US" dirty="0">
                <a:solidFill>
                  <a:srgbClr val="796F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选聘、解聘物业程序不规范、经费使用不透明、、业主委员会无法代表业主利益、业主委员会的监督管理不足</a:t>
            </a:r>
            <a:endParaRPr lang="zh-CN" altLang="en-US" dirty="0">
              <a:solidFill>
                <a:srgbClr val="796F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47" name="文本框 29"/>
          <p:cNvSpPr txBox="1">
            <a:spLocks noChangeArrowheads="1"/>
          </p:cNvSpPr>
          <p:nvPr/>
        </p:nvSpPr>
        <p:spPr bwMode="auto">
          <a:xfrm>
            <a:off x="4581525" y="1285875"/>
            <a:ext cx="32162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9" rIns="68576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物业管理存在问题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8601075" y="1130230"/>
            <a:ext cx="2908480" cy="9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96F7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业主与物业公司之间</a:t>
            </a:r>
            <a:endParaRPr lang="en-US" altLang="zh-CN" sz="2400" b="1" dirty="0">
              <a:solidFill>
                <a:srgbClr val="796F7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96F7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的矛盾纠纷</a:t>
            </a:r>
            <a:endParaRPr lang="zh-CN" altLang="en-US" sz="2400" b="1" dirty="0">
              <a:solidFill>
                <a:srgbClr val="796F7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9"/>
          <p:cNvSpPr txBox="1">
            <a:spLocks noChangeArrowheads="1"/>
          </p:cNvSpPr>
          <p:nvPr/>
        </p:nvSpPr>
        <p:spPr bwMode="auto">
          <a:xfrm>
            <a:off x="1320707" y="4217827"/>
            <a:ext cx="2292927" cy="9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96F7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业主与业主之间</a:t>
            </a:r>
            <a:endParaRPr lang="en-US" altLang="zh-CN" sz="2400" b="1" dirty="0">
              <a:solidFill>
                <a:srgbClr val="796F7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96F7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的矛盾纠纷</a:t>
            </a:r>
            <a:endParaRPr lang="zh-CN" altLang="en-US" sz="2400" b="1" dirty="0">
              <a:solidFill>
                <a:srgbClr val="796F7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29"/>
          <p:cNvSpPr txBox="1">
            <a:spLocks noChangeArrowheads="1"/>
          </p:cNvSpPr>
          <p:nvPr/>
        </p:nvSpPr>
        <p:spPr bwMode="auto">
          <a:xfrm>
            <a:off x="8601075" y="4258625"/>
            <a:ext cx="2600704" cy="98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96F7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业主与业委会之间</a:t>
            </a:r>
            <a:endParaRPr lang="en-US" altLang="zh-CN" sz="2400" b="1" dirty="0">
              <a:solidFill>
                <a:srgbClr val="796F7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796F7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的矛盾纠纷</a:t>
            </a:r>
            <a:endParaRPr lang="zh-CN" altLang="en-US" sz="2400" b="1" dirty="0">
              <a:solidFill>
                <a:srgbClr val="796F7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平行四边形 3"/>
          <p:cNvSpPr>
            <a:spLocks noChangeArrowheads="1"/>
          </p:cNvSpPr>
          <p:nvPr/>
        </p:nvSpPr>
        <p:spPr bwMode="auto">
          <a:xfrm>
            <a:off x="603250" y="160338"/>
            <a:ext cx="11588750" cy="550862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1" name="平行四边形 4"/>
          <p:cNvSpPr>
            <a:spLocks noChangeArrowheads="1"/>
          </p:cNvSpPr>
          <p:nvPr/>
        </p:nvSpPr>
        <p:spPr bwMode="auto">
          <a:xfrm>
            <a:off x="6350" y="160338"/>
            <a:ext cx="752475" cy="550862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2" name="文本框 5"/>
          <p:cNvSpPr txBox="1">
            <a:spLocks noChangeArrowheads="1"/>
          </p:cNvSpPr>
          <p:nvPr/>
        </p:nvSpPr>
        <p:spPr bwMode="auto">
          <a:xfrm>
            <a:off x="185738" y="203200"/>
            <a:ext cx="631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3" name="矩形 6"/>
          <p:cNvSpPr>
            <a:spLocks noChangeArrowheads="1"/>
          </p:cNvSpPr>
          <p:nvPr/>
        </p:nvSpPr>
        <p:spPr bwMode="auto">
          <a:xfrm>
            <a:off x="817563" y="22066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r>
              <a:rPr 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Freeform 25"/>
          <p:cNvSpPr/>
          <p:nvPr/>
        </p:nvSpPr>
        <p:spPr bwMode="auto">
          <a:xfrm>
            <a:off x="0" y="2457450"/>
            <a:ext cx="6096000" cy="2936875"/>
          </a:xfrm>
          <a:custGeom>
            <a:avLst/>
            <a:gdLst>
              <a:gd name="T0" fmla="*/ 0 w 10000"/>
              <a:gd name="T1" fmla="*/ 2147483647 h 10000"/>
              <a:gd name="T2" fmla="*/ 0 w 10000"/>
              <a:gd name="T3" fmla="*/ 0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0 w 10000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5" name="Freeform 33"/>
          <p:cNvSpPr/>
          <p:nvPr/>
        </p:nvSpPr>
        <p:spPr bwMode="auto">
          <a:xfrm flipH="1">
            <a:off x="6096000" y="2457450"/>
            <a:ext cx="6096000" cy="2936875"/>
          </a:xfrm>
          <a:custGeom>
            <a:avLst/>
            <a:gdLst>
              <a:gd name="T0" fmla="*/ 0 w 10000"/>
              <a:gd name="T1" fmla="*/ 2147483647 h 10000"/>
              <a:gd name="T2" fmla="*/ 0 w 10000"/>
              <a:gd name="T3" fmla="*/ 0 h 10000"/>
              <a:gd name="T4" fmla="*/ 2147483647 w 10000"/>
              <a:gd name="T5" fmla="*/ 2147483647 h 10000"/>
              <a:gd name="T6" fmla="*/ 2147483647 w 10000"/>
              <a:gd name="T7" fmla="*/ 2147483647 h 10000"/>
              <a:gd name="T8" fmla="*/ 0 w 10000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2000"/>
                </a:lnTo>
                <a:lnTo>
                  <a:pt x="10000" y="8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6" name="Oval 34"/>
          <p:cNvSpPr>
            <a:spLocks noChangeArrowheads="1"/>
          </p:cNvSpPr>
          <p:nvPr/>
        </p:nvSpPr>
        <p:spPr bwMode="auto">
          <a:xfrm>
            <a:off x="5105400" y="2935288"/>
            <a:ext cx="1981200" cy="1981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endParaRPr lang="en-US" altLang="zh-CN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57" name="Chord 2"/>
          <p:cNvSpPr/>
          <p:nvPr/>
        </p:nvSpPr>
        <p:spPr bwMode="auto">
          <a:xfrm flipH="1">
            <a:off x="5192713" y="3025775"/>
            <a:ext cx="1806575" cy="1804988"/>
          </a:xfrm>
          <a:custGeom>
            <a:avLst/>
            <a:gdLst>
              <a:gd name="T0" fmla="*/ 907811 w 1806575"/>
              <a:gd name="T1" fmla="*/ 1804977 h 1804988"/>
              <a:gd name="T2" fmla="*/ 122705 w 1806575"/>
              <a:gd name="T3" fmla="*/ 1356649 h 1804988"/>
              <a:gd name="T4" fmla="*/ 120435 w 1806575"/>
              <a:gd name="T5" fmla="*/ 452257 h 1804988"/>
              <a:gd name="T6" fmla="*/ 903288 w 1806575"/>
              <a:gd name="T7" fmla="*/ 1 h 1804988"/>
              <a:gd name="T8" fmla="*/ 907811 w 1806575"/>
              <a:gd name="T9" fmla="*/ 1804977 h 18049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6575" h="1804988">
                <a:moveTo>
                  <a:pt x="907811" y="1804977"/>
                </a:moveTo>
                <a:cubicBezTo>
                  <a:pt x="584687" y="1806594"/>
                  <a:pt x="285310" y="1635637"/>
                  <a:pt x="122705" y="1356649"/>
                </a:cubicBezTo>
                <a:cubicBezTo>
                  <a:pt x="-40087" y="1077341"/>
                  <a:pt x="-40952" y="732377"/>
                  <a:pt x="120435" y="452257"/>
                </a:cubicBezTo>
                <a:cubicBezTo>
                  <a:pt x="281639" y="172456"/>
                  <a:pt x="580157" y="1"/>
                  <a:pt x="903288" y="1"/>
                </a:cubicBezTo>
                <a:cubicBezTo>
                  <a:pt x="904796" y="601660"/>
                  <a:pt x="906303" y="1203318"/>
                  <a:pt x="907811" y="1804977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8" name="Chord 17"/>
          <p:cNvSpPr/>
          <p:nvPr/>
        </p:nvSpPr>
        <p:spPr bwMode="auto">
          <a:xfrm>
            <a:off x="5192713" y="3025775"/>
            <a:ext cx="1806575" cy="1804988"/>
          </a:xfrm>
          <a:custGeom>
            <a:avLst/>
            <a:gdLst>
              <a:gd name="T0" fmla="*/ 907811 w 1806575"/>
              <a:gd name="T1" fmla="*/ 1804977 h 1804988"/>
              <a:gd name="T2" fmla="*/ 122705 w 1806575"/>
              <a:gd name="T3" fmla="*/ 1356649 h 1804988"/>
              <a:gd name="T4" fmla="*/ 120435 w 1806575"/>
              <a:gd name="T5" fmla="*/ 452257 h 1804988"/>
              <a:gd name="T6" fmla="*/ 903288 w 1806575"/>
              <a:gd name="T7" fmla="*/ 1 h 1804988"/>
              <a:gd name="T8" fmla="*/ 907811 w 1806575"/>
              <a:gd name="T9" fmla="*/ 1804977 h 18049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6575" h="1804988">
                <a:moveTo>
                  <a:pt x="907811" y="1804977"/>
                </a:moveTo>
                <a:cubicBezTo>
                  <a:pt x="584687" y="1806594"/>
                  <a:pt x="285310" y="1635637"/>
                  <a:pt x="122705" y="1356649"/>
                </a:cubicBezTo>
                <a:cubicBezTo>
                  <a:pt x="-40087" y="1077341"/>
                  <a:pt x="-40952" y="732377"/>
                  <a:pt x="120435" y="452257"/>
                </a:cubicBezTo>
                <a:cubicBezTo>
                  <a:pt x="281639" y="172456"/>
                  <a:pt x="580157" y="1"/>
                  <a:pt x="903288" y="1"/>
                </a:cubicBezTo>
                <a:cubicBezTo>
                  <a:pt x="904796" y="601660"/>
                  <a:pt x="906303" y="1203318"/>
                  <a:pt x="907811" y="18049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349375" y="3149600"/>
            <a:ext cx="3527425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全面推进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“互联网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物业监管”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管理模式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660" name="TextBox 13"/>
          <p:cNvSpPr txBox="1">
            <a:spLocks noChangeArrowheads="1"/>
          </p:cNvSpPr>
          <p:nvPr/>
        </p:nvSpPr>
        <p:spPr bwMode="auto">
          <a:xfrm>
            <a:off x="7388225" y="3149600"/>
            <a:ext cx="4279900" cy="167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深化“放管服”改革，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推进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合作区便民便企</a:t>
            </a:r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物业特色服务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7661" name="组合 23"/>
          <p:cNvGrpSpPr/>
          <p:nvPr/>
        </p:nvGrpSpPr>
        <p:grpSpPr bwMode="auto">
          <a:xfrm>
            <a:off x="11480800" y="276225"/>
            <a:ext cx="333375" cy="333375"/>
            <a:chOff x="0" y="0"/>
            <a:chExt cx="449943" cy="449943"/>
          </a:xfrm>
        </p:grpSpPr>
        <p:sp>
          <p:nvSpPr>
            <p:cNvPr id="27664" name="椭圆 24"/>
            <p:cNvSpPr>
              <a:spLocks noChangeArrowheads="1"/>
            </p:cNvSpPr>
            <p:nvPr/>
          </p:nvSpPr>
          <p:spPr bwMode="auto">
            <a:xfrm>
              <a:off x="0" y="0"/>
              <a:ext cx="449943" cy="44994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665" name="等腰三角形 25"/>
            <p:cNvSpPr>
              <a:spLocks noChangeArrowheads="1"/>
            </p:cNvSpPr>
            <p:nvPr/>
          </p:nvSpPr>
          <p:spPr bwMode="auto">
            <a:xfrm rot="5400000">
              <a:off x="110342" y="110343"/>
              <a:ext cx="287106" cy="246397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27662" name="组合 29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3651250"/>
            <a:ext cx="5540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3" name="组合 3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3694113"/>
            <a:ext cx="4508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等腰三角形 4"/>
          <p:cNvSpPr/>
          <p:nvPr/>
        </p:nvSpPr>
        <p:spPr bwMode="auto">
          <a:xfrm>
            <a:off x="3175000" y="0"/>
            <a:ext cx="3540125" cy="6858000"/>
          </a:xfrm>
          <a:custGeom>
            <a:avLst/>
            <a:gdLst>
              <a:gd name="T0" fmla="*/ 818058 w 3540538"/>
              <a:gd name="T1" fmla="*/ 6858000 h 6858000"/>
              <a:gd name="T2" fmla="*/ 3535995 w 3540538"/>
              <a:gd name="T3" fmla="*/ 0 h 6858000"/>
              <a:gd name="T4" fmla="*/ 1687800 w 3540538"/>
              <a:gd name="T5" fmla="*/ 6858000 h 6858000"/>
              <a:gd name="T6" fmla="*/ 818058 w 3540538"/>
              <a:gd name="T7" fmla="*/ 6858000 h 6858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1140" name="文本框 6"/>
          <p:cNvSpPr txBox="1">
            <a:spLocks noChangeArrowheads="1"/>
          </p:cNvSpPr>
          <p:nvPr/>
        </p:nvSpPr>
        <p:spPr bwMode="auto">
          <a:xfrm>
            <a:off x="6715125" y="2730500"/>
            <a:ext cx="48013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7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感谢指导！</a:t>
            </a:r>
            <a:endParaRPr lang="zh-CN" altLang="en-US" sz="7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M1ZmIxM2IxNzBiODJlN2MxNTAzOTYyNDU1ODZmZmMifQ==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WPS 演示</Application>
  <PresentationFormat>宽屏</PresentationFormat>
  <Paragraphs>128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8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Calibri Light</vt:lpstr>
      <vt:lpstr>微软雅黑</vt:lpstr>
      <vt:lpstr>Malgun Gothic</vt:lpstr>
      <vt:lpstr>Arial Unicode MS</vt:lpstr>
      <vt:lpstr>Helvetica Neue</vt:lpstr>
      <vt:lpstr>Heiti SC Light</vt:lpstr>
      <vt:lpstr>Helvetica Light</vt:lpstr>
      <vt:lpstr>Constantia</vt:lpstr>
      <vt:lpstr>Calibri</vt:lpstr>
      <vt:lpstr>Segoe UI</vt:lpstr>
      <vt:lpstr>Times New Roman</vt:lpstr>
      <vt:lpstr>微软雅黑 Light</vt:lpstr>
      <vt:lpstr>Arial Unicode MS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Leeseast2Z</cp:lastModifiedBy>
  <cp:revision>742</cp:revision>
  <dcterms:created xsi:type="dcterms:W3CDTF">2015-08-12T02:06:00Z</dcterms:created>
  <dcterms:modified xsi:type="dcterms:W3CDTF">2023-06-25T08:07:17Z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307972B8A43B4870BC8E9F4F1422029F</vt:lpwstr>
  </property>
</Properties>
</file>