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6B1D336F-93E7-4E15-9892-CBA367C88F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2352EF-41A5-4088-9B49-B3A3E671924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79"/>
    <p:restoredTop sz="80440" autoAdjust="0"/>
  </p:normalViewPr>
  <p:slideViewPr>
    <p:cSldViewPr snapToGrid="0">
      <p:cViewPr varScale="1">
        <p:scale>
          <a:sx n="100" d="100"/>
          <a:sy n="100" d="100"/>
        </p:scale>
        <p:origin x="38" y="355"/>
      </p:cViewPr>
      <p:guideLst>
        <p:guide orient="horz" pos="16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slide" Target="slides/slide52.xml"  /><Relationship Id="rId56" Type="http://schemas.openxmlformats.org/officeDocument/2006/relationships/slide" Target="slides/slide53.xml"  /><Relationship Id="rId57" Type="http://schemas.openxmlformats.org/officeDocument/2006/relationships/presProps" Target="presProps.xml"  /><Relationship Id="rId58" Type="http://schemas.openxmlformats.org/officeDocument/2006/relationships/viewProps" Target="viewProps.xml"  /><Relationship Id="rId59" Type="http://schemas.openxmlformats.org/officeDocument/2006/relationships/theme" Target="theme/theme1.xml"  /><Relationship Id="rId6" Type="http://schemas.openxmlformats.org/officeDocument/2006/relationships/slide" Target="slides/slide3.xml"  /><Relationship Id="rId60" Type="http://schemas.openxmlformats.org/officeDocument/2006/relationships/tableStyles" Target="tableStyles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4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4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4.xml"  /><Relationship Id="rId2" Type="http://schemas.openxmlformats.org/officeDocument/2006/relationships/notesMaster" Target="../notesMasters/notesMaster1.xml"  /></Relationships>
</file>

<file path=ppt/notesSlides/_rels/notesSlide45.xml.rels><?xml version="1.0" encoding="UTF-8" standalone="yes" ?><Relationships xmlns="http://schemas.openxmlformats.org/package/2006/relationships"><Relationship Id="rId1" Type="http://schemas.openxmlformats.org/officeDocument/2006/relationships/slide" Target="../slides/slide45.xml"  /><Relationship Id="rId2" Type="http://schemas.openxmlformats.org/officeDocument/2006/relationships/notesMaster" Target="../notesMasters/notesMaster1.xml"  /></Relationships>
</file>

<file path=ppt/notesSlides/_rels/notesSlide46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_rels/notesSlide47.xml.rels><?xml version="1.0" encoding="UTF-8" standalone="yes" ?><Relationships xmlns="http://schemas.openxmlformats.org/package/2006/relationships"><Relationship Id="rId1" Type="http://schemas.openxmlformats.org/officeDocument/2006/relationships/slide" Target="../slides/slide47.xml"  /><Relationship Id="rId2" Type="http://schemas.openxmlformats.org/officeDocument/2006/relationships/notesMaster" Target="../notesMasters/notesMaster1.xml"  /></Relationships>
</file>

<file path=ppt/notesSlides/_rels/notesSlide48.xml.rels><?xml version="1.0" encoding="UTF-8" standalone="yes" ?><Relationships xmlns="http://schemas.openxmlformats.org/package/2006/relationships"><Relationship Id="rId1" Type="http://schemas.openxmlformats.org/officeDocument/2006/relationships/slide" Target="../slides/slide48.xml"  /><Relationship Id="rId2" Type="http://schemas.openxmlformats.org/officeDocument/2006/relationships/notesMaster" Target="../notesMasters/notesMaster1.xml"  /></Relationships>
</file>

<file path=ppt/notesSlides/_rels/notesSlide49.xml.rels><?xml version="1.0" encoding="UTF-8" standalone="yes" ?><Relationships xmlns="http://schemas.openxmlformats.org/package/2006/relationships"><Relationship Id="rId1" Type="http://schemas.openxmlformats.org/officeDocument/2006/relationships/slide" Target="../slides/slide4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0.xml.rels><?xml version="1.0" encoding="UTF-8" standalone="yes" ?><Relationships xmlns="http://schemas.openxmlformats.org/package/2006/relationships"><Relationship Id="rId1" Type="http://schemas.openxmlformats.org/officeDocument/2006/relationships/slide" Target="../slides/slide50.xml"  /><Relationship Id="rId2" Type="http://schemas.openxmlformats.org/officeDocument/2006/relationships/notesMaster" Target="../notesMasters/notesMaster1.xml"  /></Relationships>
</file>

<file path=ppt/notesSlides/_rels/notesSlide5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1.xml"  /><Relationship Id="rId2" Type="http://schemas.openxmlformats.org/officeDocument/2006/relationships/notesMaster" Target="../notesMasters/notesMaster1.xml"  /></Relationships>
</file>

<file path=ppt/notesSlides/_rels/notesSlide5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2.xml"  /><Relationship Id="rId2" Type="http://schemas.openxmlformats.org/officeDocument/2006/relationships/notesMaster" Target="../notesMasters/notesMaster1.xml"  /></Relationships>
</file>

<file path=ppt/notesSlides/_rels/notesSlide5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3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d884bf8fd_2_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d884bf8fd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애니메이션 평점 분포를 막대그래프로 나타낸 것입니다.</a:t>
            </a:r>
            <a:endParaRPr lang="ko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대부분의 애니메이션 평점 5.5 - 8.0 사이에 분포되어 있습니다.</a:t>
            </a:r>
            <a:endParaRPr lang="ko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대부분의 user가 애니메이션에 준 평점은 6.0 - 10.0 사이에 분포되어 있습니다.</a:t>
            </a:r>
            <a:endParaRPr lang="ko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19050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user가 애니메이션에 준 평점의 평균은 약 7.0 - 8.0 사이입니다.</a:t>
            </a:r>
            <a:endParaRPr lang="ko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19050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두 분포가 모두 오른쪽으로 치우쳐 있습니다.</a:t>
            </a:r>
            <a:endParaRPr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43427146b_1_5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43427146b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애니메이션당 평가를 한 유저의 수가 50명 이상인 컨텐츠에 대해서만 데이터를 사용하기로 했습니다.</a:t>
            </a:r>
            <a:endParaRPr lang="ko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50명 이하의 유저가 평가를 하지 않았다는 것은 추천할 만한 가치가 없다고 생각했습니다.</a:t>
            </a:r>
            <a:endParaRPr lang="ko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d884bf8fd_0_1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d884bf8f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애니메이션 이름과 사용자 ID로 구성된 피벗 테이블을 만들었습니다. </a:t>
            </a:r>
            <a:endParaRPr lang="ko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이 데이터는 코사인 유사도를 구하는데에 활용됩니다.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d884bf8fd_0_1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9d884bf8f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애니메이션 이름에서 일본어와 특수 문자 기호를 제거하였습니다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d884bf8fd_4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d884bf8f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해당 제목과 평점을 바탕으로 사용자에게 추천을 하는 협업 필터링 방식을 이용하고, AP알고리즘을 이용해 추천을 진행 합니다.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977e4f0f2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977e4f0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Apriori를 사용한 코드입니다. 크게 make_data, make_rules, Rec_collabo_using_apriori로 구성되어 있습니다.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992f85ec2_2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9992f85ec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지금부터는 각 단계별 결과를 살펴보겠습니다.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</a:rPr>
              <a:t>사용자에게 평점이 높은 영화를 추천해주기 위해 </a:t>
            </a:r>
            <a:r>
              <a:rPr lang="ko"/>
              <a:t>기본데이터와 점수 데이터를 애니메이션 id기준으로 merge한 후 중복을 제거하고 유저가 원하는 평점을 기준으로 데이터를 정렬합니다.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>
                <a:solidFill>
                  <a:schemeClr val="dk1"/>
                </a:solidFill>
              </a:rPr>
              <a:t>그리고, 데이터가 너무 많아서 데이터 프레임의 크기를 줄여주기 위해서 평점을 기준으로 영화를 걸러줍니다.</a:t>
            </a:r>
            <a:endParaRPr lang="ko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977e4f0f2_0_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977e4f0f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crosstab 함수를 이용해 어떤 유저가 어떤 영화를 보았는지 데이터를 생성 합니다. 표시되는 타입은 boolean으로 설정합니다.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이 데이터를 이용해 association_rule을 적용합니다.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977e4f0f2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9977e4f0f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마지막으로 Apriori를 적용합니다.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적용된 rule에 대한 데이터 프레임입니다.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이 데이터를 바탕으로 사용자가 제목을 입력하면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해당 제목과 유사한 영화를 반환 합니다.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943427146b_0_5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943427146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</a:rPr>
              <a:t>해당 제목과 평점을 바탕으로 사용자에게 추천을 하는 협업 필터링 방식을 이용하고, knn모델의 코사인 유사도를 이용해 거리가 1에 가장 가까운 영상을 추천 합니다.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43427146b_2_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43427146b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9977e4f0f2_0_3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9977e4f0f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>
                <a:solidFill>
                  <a:schemeClr val="dk1"/>
                </a:solidFill>
              </a:rPr>
              <a:t>앞에서 설명한 피봇 테이블을 이용해 dense matrix(밀집행렬) 를 만듭니다.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9977e4f0f2_0_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9977e4f0f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피봇 테이블의 대부분의 값은 0이 많은 희소행렬 즉, sparse matrix이므로 메모리 낭비를 줄이고, 연산시간을 줄이기 위해 csr_maxtrix 함수를 이용해 압축행렬로 만들어 줍니다.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9977e4f0f2_0_6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9977e4f0f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행렬을 knn에 적용하여 코사인 유사도를 계산한다음 다음과 같이 거리와 인덱스를 리턴 받습니다.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이 결과를 이용해 해당 제목과 유사도가 가장 높은 영화 10개를 추천합니다. 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9977e4f0f2_0_6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9977e4f0f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저희가 구현아 </a:t>
            </a:r>
            <a:r>
              <a:rPr lang="en-US" altLang="ko-KR"/>
              <a:t>search_KNN </a:t>
            </a:r>
            <a:r>
              <a:rPr lang="ko-KR" altLang="en-US"/>
              <a:t>함수 입니다</a:t>
            </a:r>
            <a:r>
              <a:rPr lang="en-US" altLang="ko-KR"/>
              <a:t>. </a:t>
            </a:r>
            <a:r>
              <a:rPr lang="ko-KR" altLang="en-US"/>
              <a:t>먼저 데이터를 입력받고 </a:t>
            </a:r>
            <a:r>
              <a:rPr lang="en-US" altLang="ko-KR"/>
              <a:t>Cosine </a:t>
            </a:r>
            <a:r>
              <a:rPr lang="ko-KR" altLang="en-US"/>
              <a:t>유사도를 이용해 유사도를 구하고 </a:t>
            </a:r>
            <a:r>
              <a:rPr lang="en-US" altLang="ko-KR"/>
              <a:t>KNN</a:t>
            </a:r>
            <a:r>
              <a:rPr lang="ko-KR" altLang="en-US"/>
              <a:t>을 사용하여 그룹을 나누어 줍니다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9977e4f0f2_0_6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9977e4f0f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유사도와 인덱스 정보를 받아와 저장하고</a:t>
            </a:r>
            <a:r>
              <a:rPr lang="en-US" altLang="ko-KR"/>
              <a:t>, </a:t>
            </a:r>
            <a:r>
              <a:rPr lang="ko-KR" altLang="en-US"/>
              <a:t>유저가 입력한 제목에 대해 에니메이션을 추천해 줍니다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9d884bf8fd_4_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9d884bf8fd_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영화 제목과 장르를 이용해 두 데이터를 벡터로 만들고, sigmoid function을 이용해 유사도를 측정하고, 가장 유사도가 높은 10개의 영화를 추천합니다.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9977e4f0f2_0_7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9977e4f0f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해당 도메인 데이터와 장르 데이터를 분리해서 저장해 줍니다.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이때 인덱스를 모두 초기화 시킵니다.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이 두 문서간의 유사도를 구하기 위해 TfidfVecotrizer를 이용해 매트릭스를 만들어줍니다.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9977e4f0f2_0_8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9977e4f0f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시그모이드 함수를 이용해 문서간 유사도를 구한 후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가장 유사도가 높은 10개의 항목을 저장합니다.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9977e4f0f2_0_8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9977e4f0f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/>
              <a:t>저희가 구현한 </a:t>
            </a:r>
            <a:r>
              <a:rPr lang="en-US" altLang="ko-KR"/>
              <a:t>search_Tfidf </a:t>
            </a:r>
            <a:r>
              <a:rPr lang="ko-KR" altLang="en-US"/>
              <a:t>함수 입니다</a:t>
            </a:r>
            <a:r>
              <a:rPr lang="en-US" altLang="ko-KR"/>
              <a:t>. </a:t>
            </a:r>
            <a:r>
              <a:rPr lang="ko-KR" altLang="en-US"/>
              <a:t>앞서 설명한 것과 같이 데이터를 입력받아 </a:t>
            </a:r>
            <a:r>
              <a:rPr lang="ko" altLang="ko-KR"/>
              <a:t>TfidfVecotrizer를 이용해 매트릭스를 만들어줍니다.</a:t>
            </a:r>
            <a:endParaRPr lang="ko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9977e4f0f2_0_8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9977e4f0f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Sigmoid </a:t>
            </a:r>
            <a:r>
              <a:rPr lang="ko-KR" altLang="en-US"/>
              <a:t>함수를 이용해 유사도를 구합니다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43427146b_1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43427146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저희의 business objective입니다. 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특정 애니메이션을 본 사용자에게 다른 애니메이션을 추천해주는 모델을</a:t>
            </a:r>
            <a:r>
              <a:rPr lang="en-US" altLang="ko"/>
              <a:t> </a:t>
            </a:r>
            <a:r>
              <a:rPr lang="ko-KR" altLang="en-US"/>
              <a:t>평가하기 위해 또다른 애니메이션 데이터를 이용해 평가를 진행해 보았습니다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9977e4f0f2_0_8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9977e4f0f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구한 유사도를 저장하고</a:t>
            </a:r>
            <a:r>
              <a:rPr lang="en-US" altLang="ko-KR"/>
              <a:t>, </a:t>
            </a:r>
            <a:r>
              <a:rPr lang="ko-KR" altLang="en-US"/>
              <a:t>입력받은 제목에 대해 에니메이션을 추천해 줍니다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9d884bf8fd_0_16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9d884bf8f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왼쪽부터 KNN, Apriori, TF_IDF를 사용하여 </a:t>
            </a:r>
            <a:r>
              <a:rPr lang="ko">
                <a:solidFill>
                  <a:schemeClr val="dk1"/>
                </a:solidFill>
              </a:rPr>
              <a:t>원펀치맨을 본 사용자에게 추천하는 애니메이션 목록입니다.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9d884bf8fd_0_16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9d884bf8f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이제 에니메이션에 대한 다른 데이터를 이용해 모델에 적용해보겠습니다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새로 다운 받은 데이터를 보면 컬럼의 수도 많고</a:t>
            </a:r>
            <a:r>
              <a:rPr lang="en-US" altLang="ko-KR"/>
              <a:t>, </a:t>
            </a:r>
            <a:r>
              <a:rPr lang="ko-KR" altLang="en-US"/>
              <a:t>컬럼의 이름도 달라 컬럼을 제거해 주고</a:t>
            </a:r>
            <a:r>
              <a:rPr lang="en-US" altLang="ko-KR"/>
              <a:t>, </a:t>
            </a:r>
            <a:r>
              <a:rPr lang="ko-KR" altLang="en-US"/>
              <a:t>컬럼 이름 또한 바꿔줍니다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9d884bf8fd_0_16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9d884bf8f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데이터를 정리한 결과 입니다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9d884bf8fd_0_16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9d884bf8f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리뷰에 대한 데이터 또한 모델에 넣기 위해선 불필요한 데이터가 있으므로 정리를 해줍니다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9d884bf8fd_0_16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9d884bf8f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결과는 다음과 같습니다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9d884bf8fd_0_16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9d884bf8f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피봇 테이블을 만들기 위해 두 데이터를 합쳐 줍니다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9992f85ec2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9992f85e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이제 앞서 정리한 데이터를 모델에 적용시켰을 경우의 결과입니다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9992f85ec2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9992f85e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KNN</a:t>
            </a:r>
            <a:r>
              <a:rPr lang="ko-KR" altLang="en-US"/>
              <a:t>의 결과 두 결과가 모두 다른 것을 알 수 있습니다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9992f85ec2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9992f85e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Aproior</a:t>
            </a:r>
            <a:r>
              <a:rPr lang="ko-KR" altLang="en-US"/>
              <a:t>로 추천을 할 경우 아무런 에니메이션 추천을 못하는 것을 알 수있습니다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43427146b_2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943427146b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저희가 사용한 데이터셋은 크게 애니메이션 데이터셋과 유저별 애니메이션 평점 데이터로 구성되어 있습니다.</a:t>
            </a:r>
            <a:endParaRPr lang="ko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애니메이션 데이터셋은 애니메이션 이름과 장르 등 애니메이션에 대한 각종 정보를 포함하고 있습니다.</a:t>
            </a:r>
            <a:endParaRPr lang="ko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Rating 데이터셋은 각 유저들이 각 애니메이션에 매긴 평점 정보를 포함하고 있습니다.</a:t>
            </a:r>
            <a:endParaRPr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9992f85ec2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9992f85e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TF-IDF</a:t>
            </a:r>
            <a:r>
              <a:rPr lang="ko-KR" altLang="en-US"/>
              <a:t>의 경우도 두 결과가 모두 다릅니다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9992f85ec2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9992f85e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43427146b_1_3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943427146b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데이터가 너무 커서 디스크의 용량을 너무 잡아먹었고, 연산속도를 높이기 위해 csr_matrix함수를 이용해 희소행렬을 밀집행렬로 바꾸었다. 또한 기준을 정해 데이터를 필터링 했다 예를 들면 해당 영상에 대해 투표한 인원이 50명 이상인 데이터만 사용하는것과 같은 것 입니다. 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애니메이션의 제목이 일본어라 이를 바로 사용하기 힘들었습니다.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따라서 일본어와 특수문자를 제거하였습니다. 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두가지 데이터를 하나의 함수에 적용하기 힘들었습니다.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이를 해결하기위해 데이터의 컬럼명을 맞추고 필요하지 않은 컬럼은 삭제햇습니다.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적절한 데이터를 선정하기 힘들었습니다. 그래서 많은 깃허브 자료와 교수님께서 주신 다양한 자료를 확인해본 후 회의를 통해 적절한 데이터를 선정했습니다.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9d884bf8fd_0_1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9d884bf8fd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기술적으로 배운것은 csr메트릭스를 통해 밀집행렬을 만들어서 모델에 집어넣는 것과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애니메이션의 경우 일본 에니메이션 이기 때문에 일본어에서 많이 사용 하는 언어에 대한 전처리 기법을 알 수있었습니다.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방대한 오픈소스 중 적절한 것을 선별하고 활용하는 능력 그리고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추천시스템 알고리즘이 작동하는 전체적인 흐름입니다. 결국 무슨 방법이든 유사도를 구한다음 유사도를 기반으로 추천을 합니다.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비 기술적인 부분으로 배운 것은 왜 추천 시스템에 머신러닝 모델을 사용하는가에 대한 궁금증을 해결 할 수 있었습니다.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추천 시스템은 모델인 아닌 머신러닝모델의 결과값을 이용한 단순한 알고리즘 이고,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그 이유는 머신러닝 모델을 이용해 구한 유사도를 이용해 가장 유사도가 높은 순으로 추천하기 때문입니다.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d884bf8fd_5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d884bf8fd_5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제목, 메인 데이터, 레이팅 데이터, 두 데이터를 합친 데이터, 해당 도메인 id, 평점 기준, 장르를 나눠주는 문자를 넣어줍니다.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다음 함수를 이용해 앞에서 구현한 3개의 추천 시스템을 통한 추천 목록이 나오게 됩니다.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d884bf8fd_5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d884bf8fd_5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제목, 메인 데이터, 레이팅 데이터, 두 데이터를 합친 데이터, 해당 도메인 id, 평점 기준, 장르를 나눠주는 문자를 넣어줍니다.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다음 함수를 이용해 앞에서 구현한 3개의 추천 시스템을 통한 추천 목록이 나오게 됩니다.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d884bf8fd_5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d884bf8fd_5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제목, 메인 데이터, 레이팅 데이터, 두 데이터를 합친 데이터, 해당 도메인 id, 평점 기준, 장르를 나눠주는 문자를 넣어줍니다.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다음 함수를 이용해 앞에서 구현한 3개의 추천 시스템을 통한 추천 목록이 나오게 됩니다.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d884bf8fd_5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d884bf8fd_5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제목, 메인 데이터, 레이팅 데이터, 두 데이터를 합친 데이터, 해당 도메인 id, 평점 기준, 장르를 나눠주는 문자를 넣어줍니다.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다음 함수를 이용해 앞에서 구현한 3개의 추천 시스템을 통한 추천 목록이 나오게 됩니다.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d884bf8fd_5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d884bf8fd_5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제목, 메인 데이터, 레이팅 데이터, 두 데이터를 합친 데이터, 해당 도메인 id, 평점 기준, 장르를 나눠주는 문자를 넣어줍니다.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다음 함수를 이용해 앞에서 구현한 3개의 추천 시스템을 통한 추천 목록이 나오게 됩니다.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d884bf8fd_5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d884bf8fd_5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제목, 메인 데이터, 레이팅 데이터, 두 데이터를 합친 데이터, 해당 도메인 id, 평점 기준, 장르를 나눠주는 문자를 넣어줍니다.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다음 함수를 이용해 앞에서 구현한 3개의 추천 시스템을 통한 추천 목록이 나오게 됩니다.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d884bf8fd_0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d884bf8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애니메이션 데이터셋의 기본정보입니다.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Feature에는 anime_id, name, genre, type, episodes, rating, members 가 있고 총 12294개의 데이터로 구성되어있습니다.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9d884bf8fd_2_9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9d884bf8fd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저희의 프로그램의 구조를 activity url으로 나타냈습니다. 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9d884bf8fd_0_1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9d884bf8fd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저희의 깃허브 주소입니다. 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9d884bf8fd_2_6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9d884bf8fd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자동 추천 시스템 만들기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각 알고리즘 별로 함수를 만들고 하나의 큰 함수로 동시에 3가지 모델에 대한 추천 제공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데이터 전처리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/>
              <a:t>연산속도 증가를 위한 밀집행렬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/>
              <a:t>일본어 특수문자 제거를 위한 문자열 처리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/>
              <a:t>기준을 정해 데이터 수 감소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943427146b_1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943427146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저희가 참고한 자료들입니다.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992f85ec2_0_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992f85e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애니메이션 장르와 타입 그리고 평점에 null값이 존재하기 때문에 이 값들을 모두 제거하였습니다.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d884bf8fd_0_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d884bf8f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다음은 rating 데이터셋의 정보입니다.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user_id, anime_id, rating으로 feature가 구성되어있습니다.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Null 값은 존재하지 않았습니다.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d884bf8fd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d884bf8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데이터 분석을 위해 애니메이션 데이터셋과 rating 데이터셋을 합친 결과입니다.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d884bf8fd_0_5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d884bf8f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애니메이션의 유형 분포를 파이 플롯으로 나타낸것입니다.</a:t>
            </a:r>
            <a:endParaRPr lang="ko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TV, OVA, Movie, Special, ONA, Music 순서로 많이 분포되어있는 것을 볼 수 있습니다. </a:t>
            </a:r>
            <a:endParaRPr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4" tIns="91424" rIns="91424" bIns="91424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4" tIns="91424" rIns="91424" bIns="91424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lvl="0">
              <a:defRPr/>
            </a:pPr>
            <a:r>
              <a:rPr lang="ko-KR" altLang="en-US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4" tIns="91424" rIns="91424" bIns="91424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4" tIns="91424" rIns="91424" bIns="91424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 Ligh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2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2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2.png"  /><Relationship Id="rId4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2.png"  /><Relationship Id="rId4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2.png"  /><Relationship Id="rId4" Type="http://schemas.openxmlformats.org/officeDocument/2006/relationships/image" Target="../media/image2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2.png"  /><Relationship Id="rId4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2.png"  /><Relationship Id="rId4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2.png"  /><Relationship Id="rId4" Type="http://schemas.openxmlformats.org/officeDocument/2006/relationships/image" Target="../media/image2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2.png"  /><Relationship Id="rId4" Type="http://schemas.openxmlformats.org/officeDocument/2006/relationships/image" Target="../media/image1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2.png"  /><Relationship Id="rId4" Type="http://schemas.openxmlformats.org/officeDocument/2006/relationships/image" Target="../media/image2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2.png"  /><Relationship Id="rId4" Type="http://schemas.openxmlformats.org/officeDocument/2006/relationships/image" Target="../media/image2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2.png"  /><Relationship Id="rId4" Type="http://schemas.openxmlformats.org/officeDocument/2006/relationships/image" Target="../media/image2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2.png"  /><Relationship Id="rId4" Type="http://schemas.openxmlformats.org/officeDocument/2006/relationships/image" Target="../media/image2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2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7.xml"  /><Relationship Id="rId3" Type="http://schemas.openxmlformats.org/officeDocument/2006/relationships/image" Target="../media/image2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8.xml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9.xml"  /><Relationship Id="rId3" Type="http://schemas.openxmlformats.org/officeDocument/2006/relationships/image" Target="../media/image2.png"  /><Relationship Id="rId4" Type="http://schemas.openxmlformats.org/officeDocument/2006/relationships/image" Target="../media/image3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0.xml"  /><Relationship Id="rId3" Type="http://schemas.openxmlformats.org/officeDocument/2006/relationships/image" Target="../media/image2.png"  /><Relationship Id="rId4" Type="http://schemas.openxmlformats.org/officeDocument/2006/relationships/image" Target="../media/image34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1.xml"  /><Relationship Id="rId3" Type="http://schemas.openxmlformats.org/officeDocument/2006/relationships/image" Target="../media/image2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Relationship Id="rId6" Type="http://schemas.openxmlformats.org/officeDocument/2006/relationships/image" Target="../media/image37.png"  /><Relationship Id="rId7" Type="http://schemas.openxmlformats.org/officeDocument/2006/relationships/image" Target="../media/image38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2.xml"  /><Relationship Id="rId3" Type="http://schemas.openxmlformats.org/officeDocument/2006/relationships/image" Target="../media/image2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3.xml"  /><Relationship Id="rId3" Type="http://schemas.openxmlformats.org/officeDocument/2006/relationships/image" Target="../media/image2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4.xml"  /><Relationship Id="rId3" Type="http://schemas.openxmlformats.org/officeDocument/2006/relationships/image" Target="../media/image2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5.xml"  /><Relationship Id="rId3" Type="http://schemas.openxmlformats.org/officeDocument/2006/relationships/image" Target="../media/image2.png"  /><Relationship Id="rId4" Type="http://schemas.openxmlformats.org/officeDocument/2006/relationships/image" Target="../media/image45.png"  /><Relationship Id="rId5" Type="http://schemas.openxmlformats.org/officeDocument/2006/relationships/image" Target="../media/image46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6.xml"  /><Relationship Id="rId3" Type="http://schemas.openxmlformats.org/officeDocument/2006/relationships/image" Target="../media/image2.png"  /><Relationship Id="rId4" Type="http://schemas.openxmlformats.org/officeDocument/2006/relationships/image" Target="../media/image47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7.xml"  /><Relationship Id="rId3" Type="http://schemas.openxmlformats.org/officeDocument/2006/relationships/image" Target="../media/image2.png"  /><Relationship Id="rId4" Type="http://schemas.openxmlformats.org/officeDocument/2006/relationships/image" Target="../media/image48.png"  /><Relationship Id="rId5" Type="http://schemas.openxmlformats.org/officeDocument/2006/relationships/image" Target="../media/image49.png"  /><Relationship Id="rId6" Type="http://schemas.openxmlformats.org/officeDocument/2006/relationships/image" Target="../media/image50.png"  /><Relationship Id="rId7" Type="http://schemas.openxmlformats.org/officeDocument/2006/relationships/image" Target="../media/image51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8.xml"  /><Relationship Id="rId3" Type="http://schemas.openxmlformats.org/officeDocument/2006/relationships/image" Target="../media/image2.png"  /><Relationship Id="rId4" Type="http://schemas.openxmlformats.org/officeDocument/2006/relationships/image" Target="../media/image49.png"  /><Relationship Id="rId5" Type="http://schemas.openxmlformats.org/officeDocument/2006/relationships/image" Target="../media/image37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9.xml"  /><Relationship Id="rId3" Type="http://schemas.openxmlformats.org/officeDocument/2006/relationships/image" Target="../media/image2.png"  /><Relationship Id="rId4" Type="http://schemas.openxmlformats.org/officeDocument/2006/relationships/image" Target="../media/image50.png"  /><Relationship Id="rId5" Type="http://schemas.openxmlformats.org/officeDocument/2006/relationships/image" Target="../media/image3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0.xml"  /><Relationship Id="rId3" Type="http://schemas.openxmlformats.org/officeDocument/2006/relationships/image" Target="../media/image2.png"  /><Relationship Id="rId4" Type="http://schemas.openxmlformats.org/officeDocument/2006/relationships/image" Target="../media/image38.png"  /><Relationship Id="rId5" Type="http://schemas.openxmlformats.org/officeDocument/2006/relationships/image" Target="../media/image51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1.xml"  /><Relationship Id="rId3" Type="http://schemas.openxmlformats.org/officeDocument/2006/relationships/image" Target="../media/image2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2.xml"  /><Relationship Id="rId3" Type="http://schemas.openxmlformats.org/officeDocument/2006/relationships/image" Target="../media/image2.png"  /><Relationship Id="rId4" Type="http://schemas.openxmlformats.org/officeDocument/2006/relationships/image" Target="../media/image52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3.xml"  /><Relationship Id="rId3" Type="http://schemas.openxmlformats.org/officeDocument/2006/relationships/image" Target="../media/image2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7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8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9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2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0.xml"  /><Relationship Id="rId3" Type="http://schemas.openxmlformats.org/officeDocument/2006/relationships/image" Target="../media/image2.png"  /><Relationship Id="rId4" Type="http://schemas.openxmlformats.org/officeDocument/2006/relationships/image" Target="../media/image53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1.xml"  /><Relationship Id="rId3" Type="http://schemas.openxmlformats.org/officeDocument/2006/relationships/image" Target="../media/image2.png"  /><Relationship Id="rId4" Type="http://schemas.openxmlformats.org/officeDocument/2006/relationships/image" Target="../media/image54.png"  /><Relationship Id="rId5" Type="http://schemas.openxmlformats.org/officeDocument/2006/relationships/hyperlink" Target="https://github.com/leeseobin00/AnimationRecommendation" TargetMode="External"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2.xml"  /><Relationship Id="rId3" Type="http://schemas.openxmlformats.org/officeDocument/2006/relationships/image" Target="../media/image2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3.xml"  /><Relationship Id="rId3" Type="http://schemas.openxmlformats.org/officeDocument/2006/relationships/image" Target="../media/image2.png"  /><Relationship Id="rId4" Type="http://schemas.openxmlformats.org/officeDocument/2006/relationships/hyperlink" Target="https://www.kaggle.com/datasets/CooperUnion/anime-recommendations-database" TargetMode="External" /><Relationship Id="rId5" Type="http://schemas.openxmlformats.org/officeDocument/2006/relationships/hyperlink" Target="https://www.kaggle.com/datasets/ayushimishra2809/movielens-dataset" TargetMode="External" /><Relationship Id="rId6" Type="http://schemas.openxmlformats.org/officeDocument/2006/relationships/hyperlink" Target="https://www.kaggle.com/code/raksh710/content-based-filtering-sorted-by-weighted-average" TargetMode="External" /><Relationship Id="rId7" Type="http://schemas.openxmlformats.org/officeDocument/2006/relationships/hyperlink" Target="https://www.kaggle.com/code/deepakvk18/anime-recommendation-system" TargetMode="External" /><Relationship Id="rId8" Type="http://schemas.openxmlformats.org/officeDocument/2006/relationships/hyperlink" Target="https://www.kaggle.com/code/apldcode/anime-recommender" TargetMode="External" /><Relationship Id="rId9" Type="http://schemas.openxmlformats.org/officeDocument/2006/relationships/hyperlink" Target="https://github.com/varian97/Anime-Recommender-System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2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2.png"  /><Relationship Id="rId4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2.png"  /><Relationship Id="rId4" Type="http://schemas.openxmlformats.org/officeDocument/2006/relationships/image" Target="../media/image1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205950" y="914400"/>
            <a:ext cx="6400800" cy="14249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4100" b="1">
                <a:solidFill>
                  <a:srgbClr val="0000FF"/>
                </a:solidFill>
              </a:rPr>
              <a:t>Machine Learning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4100" b="1">
                <a:solidFill>
                  <a:srgbClr val="0000FF"/>
                </a:solidFill>
              </a:rPr>
              <a:t>Term Project </a:t>
            </a:r>
            <a:endParaRPr/>
          </a:p>
        </p:txBody>
      </p:sp>
      <p:sp>
        <p:nvSpPr>
          <p:cNvPr id="56" name="Google Shape;12;p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/>
          <p:nvPr/>
        </p:nvPicPr>
        <p:blipFill rotWithShape="1">
          <a:blip r:embed="rId4">
            <a:alphaModFix/>
          </a:blip>
          <a:srcRect l="5380" t="24700" r="20550" b="10960"/>
          <a:stretch>
            <a:fillRect/>
          </a:stretch>
        </p:blipFill>
        <p:spPr>
          <a:xfrm>
            <a:off x="331075" y="1671750"/>
            <a:ext cx="3913042" cy="179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/>
          <p:nvPr/>
        </p:nvPicPr>
        <p:blipFill rotWithShape="1">
          <a:blip r:embed="rId5">
            <a:alphaModFix/>
          </a:blip>
          <a:srcRect l="7220" t="25720" r="20610" b="17490"/>
          <a:stretch>
            <a:fillRect/>
          </a:stretch>
        </p:blipFill>
        <p:spPr>
          <a:xfrm>
            <a:off x="4431975" y="1671750"/>
            <a:ext cx="4306219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894300" y="19000"/>
            <a:ext cx="7668300" cy="9487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End-to-End Process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Data exploration : Animation Ratings Distribution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750250" y="1152475"/>
            <a:ext cx="7343100" cy="4534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ko" sz="1600" b="1">
                <a:solidFill>
                  <a:schemeClr val="accent2"/>
                </a:solidFill>
              </a:rPr>
              <a:t>Animation's average ratings distribution as a bar graph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581400" y="3639075"/>
            <a:ext cx="7981200" cy="1306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200">
                <a:solidFill>
                  <a:schemeClr val="accent2"/>
                </a:solidFill>
              </a:rPr>
              <a:t>- Most of the Anime ratings are spread between 5.5 - 8.0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200">
                <a:solidFill>
                  <a:schemeClr val="accent2"/>
                </a:solidFill>
              </a:rPr>
              <a:t>- Most of the users ratings are spread between 6.0 - 10.0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200">
                <a:solidFill>
                  <a:schemeClr val="accent2"/>
                </a:solidFill>
              </a:rPr>
              <a:t>- The mode of the users ratings distribution is around 7.0 - 8.0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ko" sz="1200">
                <a:solidFill>
                  <a:schemeClr val="accent2"/>
                </a:solidFill>
              </a:rPr>
              <a:t>- Both the distribution are right skewed</a:t>
            </a:r>
            <a:endParaRPr b="1"/>
          </a:p>
        </p:txBody>
      </p:sp>
      <p:sp>
        <p:nvSpPr>
          <p:cNvPr id="136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794348" y="-2875"/>
            <a:ext cx="7165201" cy="9515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  <a:endParaRPr lang="ko" sz="2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Data Preprocessing : Animation dataset</a:t>
            </a:r>
            <a:endParaRPr sz="2500" b="1">
              <a:solidFill>
                <a:schemeClr val="dk1"/>
              </a:solidFill>
            </a:endParaRPr>
          </a:p>
        </p:txBody>
      </p:sp>
      <p:pic>
        <p:nvPicPr>
          <p:cNvPr id="142" name="Google Shape;142;p23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533901" y="1833225"/>
            <a:ext cx="1891125" cy="14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2626725" y="1833225"/>
            <a:ext cx="5983376" cy="14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750250" y="1152475"/>
            <a:ext cx="4066500" cy="4534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ko" sz="1600" b="1">
                <a:solidFill>
                  <a:schemeClr val="dk1"/>
                </a:solidFill>
              </a:rPr>
              <a:t>Set a threshold value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7549175" y="3075225"/>
            <a:ext cx="327600" cy="194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6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580262" y="2274625"/>
            <a:ext cx="7983473" cy="14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583125" y="1075775"/>
            <a:ext cx="8314500" cy="11492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  <a:defRPr/>
            </a:pPr>
            <a:r>
              <a:rPr lang="ko" sz="1600" b="1">
                <a:solidFill>
                  <a:schemeClr val="dk1"/>
                </a:solidFill>
              </a:rPr>
              <a:t>Create a pivot table consists of rows as title and columns as user id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  <a:defRPr/>
            </a:pPr>
            <a:r>
              <a:rPr lang="ko" sz="1600" b="1">
                <a:solidFill>
                  <a:schemeClr val="dk1"/>
                </a:solidFill>
              </a:rPr>
              <a:t> -&gt; It will help us to create sparse matrix which can be very helpful in finding 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ko" sz="1600" b="1">
                <a:solidFill>
                  <a:schemeClr val="dk1"/>
                </a:solidFill>
              </a:rPr>
              <a:t>     the cosine similarity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154" name="Google Shape;141;p23"/>
          <p:cNvSpPr txBox="1"/>
          <p:nvPr/>
        </p:nvSpPr>
        <p:spPr>
          <a:xfrm>
            <a:off x="794348" y="-2875"/>
            <a:ext cx="7165201" cy="9515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Data Preprocessing : Animation dataset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155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750248" y="0"/>
            <a:ext cx="7165201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  <a:endParaRPr lang="ko" sz="2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Data Preprocessing : Animation dataset</a:t>
            </a:r>
            <a:endParaRPr sz="2500" b="1">
              <a:solidFill>
                <a:schemeClr val="dk1"/>
              </a:solidFill>
            </a:endParaRPr>
          </a:p>
        </p:txBody>
      </p:sp>
      <p:pic>
        <p:nvPicPr>
          <p:cNvPr id="160" name="Google Shape;160;p25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627525" y="1790590"/>
            <a:ext cx="7557740" cy="188943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750250" y="1152475"/>
            <a:ext cx="7343100" cy="8058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  <a:defRPr/>
            </a:pPr>
            <a:r>
              <a:rPr lang="ko" sz="1600" b="1">
                <a:solidFill>
                  <a:schemeClr val="dk1"/>
                </a:solidFill>
              </a:rPr>
              <a:t>Remove japanese/special character symbols in anime name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endParaRPr sz="1600" b="1">
              <a:solidFill>
                <a:schemeClr val="accent2"/>
              </a:solidFill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686275" y="2333075"/>
            <a:ext cx="893400" cy="1133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3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820175" y="0"/>
            <a:ext cx="50892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Modeling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540200" y="1315025"/>
            <a:ext cx="8192699" cy="23387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400" b="1">
                <a:solidFill>
                  <a:srgbClr val="0000FF"/>
                </a:solidFill>
              </a:rPr>
              <a:t>Collaborative Recommender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/>
              <a:t>Using </a:t>
            </a:r>
            <a:r>
              <a:rPr lang="ko" sz="2000">
                <a:solidFill>
                  <a:srgbClr val="FF0000"/>
                </a:solidFill>
              </a:rPr>
              <a:t>Apriori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-</a:t>
            </a:r>
            <a:r>
              <a:rPr lang="ko"/>
              <a:t> </a:t>
            </a:r>
            <a:r>
              <a:rPr lang="ko" b="1"/>
              <a:t>Use rating to find clusters of similar users and predict using K average ratings.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- When a user enters the title of a video he or she is watching, the cosine similarity 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  calculated using a pivot table and the video with the highest similarity is recommended.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0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820175" y="0"/>
            <a:ext cx="50892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Modeling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475650" y="1004850"/>
            <a:ext cx="8192699" cy="543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400" b="1">
                <a:solidFill>
                  <a:schemeClr val="dk1"/>
                </a:solidFill>
              </a:rPr>
              <a:t>Collaborative Recommender - Using </a:t>
            </a:r>
            <a:r>
              <a:rPr lang="ko" sz="2400" b="1">
                <a:solidFill>
                  <a:srgbClr val="FF0000"/>
                </a:solidFill>
              </a:rPr>
              <a:t>Apriori</a:t>
            </a:r>
            <a:r>
              <a:rPr lang="ko" sz="2400" b="1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178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15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6D8C2B-6D84-8A2E-2763-43C85039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012" y="1640531"/>
            <a:ext cx="4673974" cy="3219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820175" y="0"/>
            <a:ext cx="50892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Modeling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475650" y="1004850"/>
            <a:ext cx="8192699" cy="543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400" b="1">
                <a:solidFill>
                  <a:schemeClr val="dk1"/>
                </a:solidFill>
              </a:rPr>
              <a:t>Collaborative Recommender - Using </a:t>
            </a:r>
            <a:r>
              <a:rPr lang="ko" sz="2400" b="1">
                <a:solidFill>
                  <a:srgbClr val="FF0000"/>
                </a:solidFill>
              </a:rPr>
              <a:t>Apriori</a:t>
            </a:r>
            <a:r>
              <a:rPr lang="ko" sz="2400" b="1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185" name="Google Shape;185;p28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840800" y="2051550"/>
            <a:ext cx="7462400" cy="2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/>
        </p:nvSpPr>
        <p:spPr>
          <a:xfrm>
            <a:off x="554250" y="1558950"/>
            <a:ext cx="8192700" cy="49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000" b="1">
                <a:solidFill>
                  <a:schemeClr val="dk1"/>
                </a:solidFill>
              </a:rPr>
              <a:t>Make Dataframe: Merge and Collect data with rating &gt; 8.5</a:t>
            </a:r>
            <a:endParaRPr sz="1000" b="1"/>
          </a:p>
        </p:txBody>
      </p:sp>
      <p:sp>
        <p:nvSpPr>
          <p:cNvPr id="187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820175" y="0"/>
            <a:ext cx="50892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Modeling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475650" y="1004850"/>
            <a:ext cx="8192699" cy="543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400" b="1">
                <a:solidFill>
                  <a:schemeClr val="dk1"/>
                </a:solidFill>
              </a:rPr>
              <a:t>Collaborative Recommender - Using </a:t>
            </a:r>
            <a:r>
              <a:rPr lang="ko" sz="2400" b="1">
                <a:solidFill>
                  <a:srgbClr val="FF0000"/>
                </a:solidFill>
              </a:rPr>
              <a:t>Apriori</a:t>
            </a:r>
            <a:r>
              <a:rPr lang="ko" sz="2400" b="1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554250" y="1558950"/>
            <a:ext cx="8192700" cy="49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000" b="1">
                <a:solidFill>
                  <a:schemeClr val="dk1"/>
                </a:solidFill>
              </a:rPr>
              <a:t>Using Crosstab</a:t>
            </a:r>
            <a:endParaRPr sz="1000" b="1"/>
          </a:p>
        </p:txBody>
      </p:sp>
      <p:pic>
        <p:nvPicPr>
          <p:cNvPr id="195" name="Google Shape;195;p29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1672425" y="2134300"/>
            <a:ext cx="5799139" cy="27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0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820175" y="0"/>
            <a:ext cx="50892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Modeling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475650" y="1004850"/>
            <a:ext cx="8192699" cy="543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400" b="1">
                <a:solidFill>
                  <a:schemeClr val="dk1"/>
                </a:solidFill>
              </a:rPr>
              <a:t>Collaborative Recommender - Using </a:t>
            </a:r>
            <a:r>
              <a:rPr lang="ko" sz="2400" b="1">
                <a:solidFill>
                  <a:srgbClr val="FF0000"/>
                </a:solidFill>
              </a:rPr>
              <a:t>Apriori</a:t>
            </a:r>
            <a:r>
              <a:rPr lang="ko" sz="2400" b="1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554250" y="1558950"/>
            <a:ext cx="8192700" cy="49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000" b="1">
                <a:solidFill>
                  <a:schemeClr val="dk1"/>
                </a:solidFill>
              </a:rPr>
              <a:t>Making rules</a:t>
            </a:r>
            <a:endParaRPr sz="1000" b="1"/>
          </a:p>
        </p:txBody>
      </p:sp>
      <p:pic>
        <p:nvPicPr>
          <p:cNvPr id="204" name="Google Shape;204;p30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504938" y="2167375"/>
            <a:ext cx="8134113" cy="27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1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820175" y="0"/>
            <a:ext cx="50892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Modeling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475650" y="1244475"/>
            <a:ext cx="8192699" cy="19235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0000FF"/>
                </a:solidFill>
              </a:rPr>
              <a:t>Collaborative Recommender - Item based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/>
              <a:t>Using </a:t>
            </a:r>
            <a:r>
              <a:rPr lang="ko" sz="2000">
                <a:solidFill>
                  <a:srgbClr val="FF0000"/>
                </a:solidFill>
              </a:rPr>
              <a:t>KNN(Cosine similarity)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- Use rating to find clusters of similar users and predict using K average ratings.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- When a user enters the title of a video he or she is watching, the cosine similarity 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  calculated using a pivot table and the video with the highest similarity is recommended.</a:t>
            </a:r>
            <a:endParaRPr b="1"/>
          </a:p>
        </p:txBody>
      </p:sp>
      <p:sp>
        <p:nvSpPr>
          <p:cNvPr id="212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09500" y="1020200"/>
            <a:ext cx="8325000" cy="40813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b="1">
                <a:solidFill>
                  <a:srgbClr val="0000FF"/>
                </a:solidFill>
              </a:rPr>
              <a:t>End-to-End Process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200">
                <a:solidFill>
                  <a:schemeClr val="dk1"/>
                </a:solidFill>
              </a:rPr>
              <a:t>   Business objective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200">
                <a:solidFill>
                  <a:schemeClr val="dk1"/>
                </a:solidFill>
              </a:rPr>
              <a:t>   Data exploration (including dataset description)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200">
                <a:solidFill>
                  <a:schemeClr val="dk1"/>
                </a:solidFill>
              </a:rPr>
              <a:t>   Data preprocessing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200">
                <a:solidFill>
                  <a:schemeClr val="dk1"/>
                </a:solidFill>
              </a:rPr>
              <a:t>   Modeling (training of the learning models)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200">
                <a:solidFill>
                  <a:schemeClr val="dk1"/>
                </a:solidFill>
              </a:rPr>
              <a:t>   Model evaluation and analysis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2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b="1">
                <a:solidFill>
                  <a:srgbClr val="0000FF"/>
                </a:solidFill>
              </a:rPr>
              <a:t>Learning Experience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200">
                <a:solidFill>
                  <a:schemeClr val="dk1"/>
                </a:solidFill>
              </a:rPr>
              <a:t>   Difficulties encountered and how you have solved them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200">
                <a:solidFill>
                  <a:schemeClr val="dk1"/>
                </a:solidFill>
              </a:rPr>
              <a:t>   What you have learned doing the project (technical and non-technical)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2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b="1">
                <a:solidFill>
                  <a:srgbClr val="0000FF"/>
                </a:solidFill>
              </a:rPr>
              <a:t>Open Source SW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200">
                <a:solidFill>
                  <a:schemeClr val="dk1"/>
                </a:solidFill>
              </a:rPr>
              <a:t>   Function definition (and description)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200">
                <a:solidFill>
                  <a:schemeClr val="dk1"/>
                </a:solidFill>
              </a:rPr>
              <a:t>   Architecture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200">
                <a:solidFill>
                  <a:schemeClr val="dk1"/>
                </a:solidFill>
              </a:rPr>
              <a:t>   GitHub URL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05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b="1">
                <a:solidFill>
                  <a:srgbClr val="0000FF"/>
                </a:solidFill>
              </a:rPr>
              <a:t>Teamwork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200">
                <a:solidFill>
                  <a:schemeClr val="dk1"/>
                </a:solidFill>
              </a:rPr>
              <a:t>    task split, areas of team efforts, contribution percentages</a:t>
            </a:r>
            <a:endParaRPr sz="2800" b="1">
              <a:solidFill>
                <a:srgbClr val="FF000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901150" y="106038"/>
            <a:ext cx="3000000" cy="78548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4000" b="1">
                <a:solidFill>
                  <a:schemeClr val="dk1"/>
                </a:solidFill>
              </a:rPr>
              <a:t>Index</a:t>
            </a:r>
            <a:endParaRPr/>
          </a:p>
        </p:txBody>
      </p:sp>
      <p:sp>
        <p:nvSpPr>
          <p:cNvPr id="63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2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820175" y="0"/>
            <a:ext cx="50892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Modeling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475650" y="1004850"/>
            <a:ext cx="8192699" cy="543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400" b="1">
                <a:solidFill>
                  <a:schemeClr val="dk1"/>
                </a:solidFill>
              </a:rPr>
              <a:t>Collaborative Recommender : Using </a:t>
            </a:r>
            <a:r>
              <a:rPr lang="ko" sz="2400" b="1">
                <a:solidFill>
                  <a:srgbClr val="FF0000"/>
                </a:solidFill>
              </a:rPr>
              <a:t>KNN</a:t>
            </a:r>
            <a:r>
              <a:rPr lang="ko" sz="2400" b="1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554250" y="1558950"/>
            <a:ext cx="8192700" cy="49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000" b="1">
                <a:solidFill>
                  <a:schemeClr val="dk1"/>
                </a:solidFill>
              </a:rPr>
              <a:t>Making Pivot table</a:t>
            </a:r>
            <a:endParaRPr sz="1000" b="1"/>
          </a:p>
        </p:txBody>
      </p:sp>
      <p:pic>
        <p:nvPicPr>
          <p:cNvPr id="220" name="Google Shape;220;p32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386025" y="2238576"/>
            <a:ext cx="8529152" cy="21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/>
        </p:nvSpPr>
        <p:spPr>
          <a:xfrm>
            <a:off x="820175" y="0"/>
            <a:ext cx="50892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Modeling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475650" y="1004850"/>
            <a:ext cx="8192699" cy="543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400" b="1">
                <a:solidFill>
                  <a:schemeClr val="dk1"/>
                </a:solidFill>
              </a:rPr>
              <a:t>Collaborative Recommender : Using </a:t>
            </a:r>
            <a:r>
              <a:rPr lang="ko" sz="2400" b="1">
                <a:solidFill>
                  <a:srgbClr val="FF0000"/>
                </a:solidFill>
              </a:rPr>
              <a:t>KNN</a:t>
            </a:r>
            <a:r>
              <a:rPr lang="ko" sz="2400" b="1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228" name="Google Shape;228;p33"/>
          <p:cNvSpPr txBox="1"/>
          <p:nvPr/>
        </p:nvSpPr>
        <p:spPr>
          <a:xfrm>
            <a:off x="554250" y="1558950"/>
            <a:ext cx="8192700" cy="49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000" b="1">
                <a:solidFill>
                  <a:schemeClr val="dk1"/>
                </a:solidFill>
              </a:rPr>
              <a:t>Pivot table -&gt; Csr_matrix for -&gt; to reduce </a:t>
            </a:r>
            <a:r>
              <a:rPr lang="ko" sz="2000" b="1">
                <a:solidFill>
                  <a:srgbClr val="FF0000"/>
                </a:solidFill>
              </a:rPr>
              <a:t>memory wastage</a:t>
            </a:r>
            <a:endParaRPr sz="1000" b="1">
              <a:solidFill>
                <a:srgbClr val="FF0000"/>
              </a:solidFill>
            </a:endParaRPr>
          </a:p>
        </p:txBody>
      </p:sp>
      <p:pic>
        <p:nvPicPr>
          <p:cNvPr id="229" name="Google Shape;229;p33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764224" y="2051550"/>
            <a:ext cx="1673275" cy="28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/>
        </p:nvSpPr>
        <p:spPr>
          <a:xfrm>
            <a:off x="4017700" y="1975350"/>
            <a:ext cx="4809600" cy="4782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 b="1"/>
              <a:t>-&gt; to reduce </a:t>
            </a:r>
            <a:r>
              <a:rPr lang="ko" sz="2000" b="1">
                <a:solidFill>
                  <a:srgbClr val="FF0000"/>
                </a:solidFill>
              </a:rPr>
              <a:t>computation time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231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4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/>
        </p:nvSpPr>
        <p:spPr>
          <a:xfrm>
            <a:off x="820175" y="0"/>
            <a:ext cx="50892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Modeling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475650" y="1004850"/>
            <a:ext cx="8192699" cy="543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400" b="1">
                <a:solidFill>
                  <a:schemeClr val="dk1"/>
                </a:solidFill>
              </a:rPr>
              <a:t>Collaborative Recommender : Using </a:t>
            </a:r>
            <a:r>
              <a:rPr lang="ko" sz="2400" b="1">
                <a:solidFill>
                  <a:srgbClr val="FF0000"/>
                </a:solidFill>
              </a:rPr>
              <a:t>KNN</a:t>
            </a:r>
            <a:r>
              <a:rPr lang="ko" sz="2400" b="1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238" name="Google Shape;238;p34"/>
          <p:cNvSpPr txBox="1"/>
          <p:nvPr/>
        </p:nvSpPr>
        <p:spPr>
          <a:xfrm>
            <a:off x="554250" y="1558950"/>
            <a:ext cx="8192700" cy="49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000" b="1">
                <a:solidFill>
                  <a:schemeClr val="dk1"/>
                </a:solidFill>
              </a:rPr>
              <a:t>Using KNN return distances and index</a:t>
            </a:r>
            <a:endParaRPr sz="1000" b="1"/>
          </a:p>
        </p:txBody>
      </p:sp>
      <p:pic>
        <p:nvPicPr>
          <p:cNvPr id="239" name="Google Shape;239;p34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307675" y="2192325"/>
            <a:ext cx="8528650" cy="23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4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/>
        </p:nvSpPr>
        <p:spPr>
          <a:xfrm>
            <a:off x="820175" y="0"/>
            <a:ext cx="50892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Modeling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475650" y="1004850"/>
            <a:ext cx="8192699" cy="543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400" b="1">
                <a:solidFill>
                  <a:schemeClr val="dk1"/>
                </a:solidFill>
              </a:rPr>
              <a:t>Collaborative Recommender : Using </a:t>
            </a:r>
            <a:r>
              <a:rPr lang="ko" sz="2400" b="1">
                <a:solidFill>
                  <a:srgbClr val="FF0000"/>
                </a:solidFill>
              </a:rPr>
              <a:t>KNN</a:t>
            </a:r>
            <a:r>
              <a:rPr lang="ko" sz="2400" b="1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238" name="Google Shape;238;p34"/>
          <p:cNvSpPr txBox="1"/>
          <p:nvPr/>
        </p:nvSpPr>
        <p:spPr>
          <a:xfrm>
            <a:off x="554250" y="1558950"/>
            <a:ext cx="8192700" cy="49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" sz="2000" b="1" dirty="0" err="1">
                <a:solidFill>
                  <a:schemeClr val="dk1"/>
                </a:solidFill>
              </a:rPr>
              <a:t>search_KNN</a:t>
            </a:r>
            <a:r>
              <a:rPr lang="en-US" altLang="ko" sz="2000" b="1" dirty="0">
                <a:solidFill>
                  <a:schemeClr val="dk1"/>
                </a:solidFill>
              </a:rPr>
              <a:t> function : Compute Cosine </a:t>
            </a:r>
            <a:r>
              <a:rPr lang="en-US" altLang="ko" sz="2000" b="1" dirty="0" err="1">
                <a:solidFill>
                  <a:schemeClr val="dk1"/>
                </a:solidFill>
              </a:rPr>
              <a:t>similliarity</a:t>
            </a:r>
            <a:endParaRPr sz="1000" b="1" dirty="0"/>
          </a:p>
        </p:txBody>
      </p:sp>
      <p:sp>
        <p:nvSpPr>
          <p:cNvPr id="240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23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20AE54-7CA6-B065-A1DD-563376E2B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50" y="2138325"/>
            <a:ext cx="7163800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6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4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/>
        </p:nvSpPr>
        <p:spPr>
          <a:xfrm>
            <a:off x="820175" y="0"/>
            <a:ext cx="50892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Modeling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475650" y="1004850"/>
            <a:ext cx="8192699" cy="543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400" b="1">
                <a:solidFill>
                  <a:schemeClr val="dk1"/>
                </a:solidFill>
              </a:rPr>
              <a:t>Collaborative Recommender : Using </a:t>
            </a:r>
            <a:r>
              <a:rPr lang="ko" sz="2400" b="1">
                <a:solidFill>
                  <a:srgbClr val="FF0000"/>
                </a:solidFill>
              </a:rPr>
              <a:t>KNN</a:t>
            </a:r>
            <a:r>
              <a:rPr lang="ko" sz="2400" b="1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238" name="Google Shape;238;p34"/>
          <p:cNvSpPr txBox="1"/>
          <p:nvPr/>
        </p:nvSpPr>
        <p:spPr>
          <a:xfrm>
            <a:off x="554250" y="1558950"/>
            <a:ext cx="8192700" cy="49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" sz="2000" b="1" dirty="0" err="1">
                <a:solidFill>
                  <a:schemeClr val="dk1"/>
                </a:solidFill>
              </a:rPr>
              <a:t>search_KNN</a:t>
            </a:r>
            <a:r>
              <a:rPr lang="en-US" altLang="ko" sz="2000" b="1" dirty="0">
                <a:solidFill>
                  <a:schemeClr val="dk1"/>
                </a:solidFill>
              </a:rPr>
              <a:t> function : Recommend Animation</a:t>
            </a:r>
            <a:endParaRPr sz="1000" b="1" dirty="0"/>
          </a:p>
        </p:txBody>
      </p:sp>
      <p:sp>
        <p:nvSpPr>
          <p:cNvPr id="240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D83A9B-D23E-AAEE-F793-5195ED235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785" y="2027761"/>
            <a:ext cx="5477629" cy="30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9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/>
        </p:nvSpPr>
        <p:spPr>
          <a:xfrm>
            <a:off x="820175" y="0"/>
            <a:ext cx="50892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Modeling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521725" y="1186500"/>
            <a:ext cx="8192699" cy="25625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0000FF"/>
                </a:solidFill>
              </a:rPr>
              <a:t>Content Based Recommender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/>
              <a:t>Using </a:t>
            </a:r>
            <a:r>
              <a:rPr lang="ko" sz="2000">
                <a:solidFill>
                  <a:srgbClr val="FF0000"/>
                </a:solidFill>
              </a:rPr>
              <a:t>TF-IDF</a:t>
            </a:r>
            <a:r>
              <a:rPr lang="ko" sz="2000"/>
              <a:t> weighting and </a:t>
            </a:r>
            <a:r>
              <a:rPr lang="ko" sz="2000">
                <a:solidFill>
                  <a:srgbClr val="FF0000"/>
                </a:solidFill>
              </a:rPr>
              <a:t>Sigmoid_kernel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- TF-IDF, or term frequency-inverse document frequency, is a figure that expresses the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  statistical importance of any given word to the document collection as a whole. TF-IDF 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  calculated by multiplying term frequency and inverse document frequency.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- Sigmoid function returns two values, 0 and 1, therefore it is more suitable for binary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  classification problems.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7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820175" y="0"/>
            <a:ext cx="50892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Modeling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475650" y="1004850"/>
            <a:ext cx="8192699" cy="543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400" b="1">
                <a:solidFill>
                  <a:schemeClr val="dk1"/>
                </a:solidFill>
              </a:rPr>
              <a:t>Content Based Recommender : </a:t>
            </a:r>
            <a:r>
              <a:rPr lang="ko" sz="2400" b="1">
                <a:solidFill>
                  <a:srgbClr val="FF0000"/>
                </a:solidFill>
              </a:rPr>
              <a:t>TF-IDF</a:t>
            </a:r>
            <a:r>
              <a:rPr lang="ko" sz="2400" b="1">
                <a:solidFill>
                  <a:schemeClr val="dk1"/>
                </a:solidFill>
              </a:rPr>
              <a:t> Vectorizer  </a:t>
            </a:r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554250" y="1558950"/>
            <a:ext cx="8192700" cy="49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000" b="1">
                <a:solidFill>
                  <a:schemeClr val="dk1"/>
                </a:solidFill>
              </a:rPr>
              <a:t>Make </a:t>
            </a:r>
            <a:r>
              <a:rPr lang="ko" sz="2000" b="1">
                <a:solidFill>
                  <a:srgbClr val="FF0000"/>
                </a:solidFill>
              </a:rPr>
              <a:t>tfv_matrix</a:t>
            </a:r>
            <a:endParaRPr sz="1000" b="1">
              <a:solidFill>
                <a:srgbClr val="FF0000"/>
              </a:solidFill>
            </a:endParaRPr>
          </a:p>
        </p:txBody>
      </p:sp>
      <p:pic>
        <p:nvPicPr>
          <p:cNvPr id="255" name="Google Shape;255;p36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554250" y="2571750"/>
            <a:ext cx="5089202" cy="1547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5795852" y="1951725"/>
            <a:ext cx="2662882" cy="27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7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 txBox="1"/>
          <p:nvPr/>
        </p:nvSpPr>
        <p:spPr>
          <a:xfrm>
            <a:off x="820175" y="0"/>
            <a:ext cx="50892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Modeling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475650" y="1004850"/>
            <a:ext cx="8192699" cy="543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400" b="1">
                <a:solidFill>
                  <a:schemeClr val="dk1"/>
                </a:solidFill>
              </a:rPr>
              <a:t>Content Based Recommender : </a:t>
            </a:r>
            <a:r>
              <a:rPr lang="ko" sz="2400" b="1">
                <a:solidFill>
                  <a:srgbClr val="FF0000"/>
                </a:solidFill>
              </a:rPr>
              <a:t>TF-IDF</a:t>
            </a:r>
            <a:r>
              <a:rPr lang="ko" sz="2400" b="1">
                <a:solidFill>
                  <a:schemeClr val="dk1"/>
                </a:solidFill>
              </a:rPr>
              <a:t> Vectorizer  </a:t>
            </a:r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554250" y="1558950"/>
            <a:ext cx="8192700" cy="49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000" b="1">
                <a:solidFill>
                  <a:schemeClr val="dk1"/>
                </a:solidFill>
              </a:rPr>
              <a:t>Using </a:t>
            </a:r>
            <a:r>
              <a:rPr lang="ko" sz="2000" b="1">
                <a:solidFill>
                  <a:srgbClr val="FF0000"/>
                </a:solidFill>
              </a:rPr>
              <a:t>Sigmoid Kernel</a:t>
            </a:r>
            <a:endParaRPr sz="1000" b="1">
              <a:solidFill>
                <a:srgbClr val="FF0000"/>
              </a:solidFill>
            </a:endParaRPr>
          </a:p>
        </p:txBody>
      </p:sp>
      <p:pic>
        <p:nvPicPr>
          <p:cNvPr id="265" name="Google Shape;265;p37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6307747" y="2181159"/>
            <a:ext cx="2488250" cy="21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7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430600" y="2181150"/>
            <a:ext cx="5642067" cy="21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7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 txBox="1"/>
          <p:nvPr/>
        </p:nvSpPr>
        <p:spPr>
          <a:xfrm>
            <a:off x="820175" y="0"/>
            <a:ext cx="50892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Modeling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475650" y="1004850"/>
            <a:ext cx="8192699" cy="543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400" b="1">
                <a:solidFill>
                  <a:schemeClr val="dk1"/>
                </a:solidFill>
              </a:rPr>
              <a:t>Content Based Recommender : </a:t>
            </a:r>
            <a:r>
              <a:rPr lang="ko" sz="2400" b="1">
                <a:solidFill>
                  <a:srgbClr val="FF0000"/>
                </a:solidFill>
              </a:rPr>
              <a:t>TF-IDF</a:t>
            </a:r>
            <a:r>
              <a:rPr lang="ko" sz="2400" b="1">
                <a:solidFill>
                  <a:schemeClr val="dk1"/>
                </a:solidFill>
              </a:rPr>
              <a:t> Vectorizer  </a:t>
            </a:r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554250" y="1558950"/>
            <a:ext cx="8192700" cy="49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" sz="2000" b="1" dirty="0" err="1">
                <a:solidFill>
                  <a:schemeClr val="dk1"/>
                </a:solidFill>
              </a:rPr>
              <a:t>Search_Tfidf</a:t>
            </a:r>
            <a:r>
              <a:rPr lang="en-US" altLang="ko" sz="2000" b="1" dirty="0">
                <a:solidFill>
                  <a:schemeClr val="dk1"/>
                </a:solidFill>
              </a:rPr>
              <a:t> function : Convert vector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67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28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04FA82-0A42-188E-406F-B0AE09D06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50" y="2171355"/>
            <a:ext cx="6535062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0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7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 txBox="1"/>
          <p:nvPr/>
        </p:nvSpPr>
        <p:spPr>
          <a:xfrm>
            <a:off x="820175" y="0"/>
            <a:ext cx="50892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Modeling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475650" y="1004850"/>
            <a:ext cx="8192699" cy="543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400" b="1">
                <a:solidFill>
                  <a:schemeClr val="dk1"/>
                </a:solidFill>
              </a:rPr>
              <a:t>Content Based Recommender : </a:t>
            </a:r>
            <a:r>
              <a:rPr lang="ko" sz="2400" b="1">
                <a:solidFill>
                  <a:srgbClr val="FF0000"/>
                </a:solidFill>
              </a:rPr>
              <a:t>TF-IDF</a:t>
            </a:r>
            <a:r>
              <a:rPr lang="ko" sz="2400" b="1">
                <a:solidFill>
                  <a:schemeClr val="dk1"/>
                </a:solidFill>
              </a:rPr>
              <a:t> Vectorizer  </a:t>
            </a:r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554250" y="1558950"/>
            <a:ext cx="8192700" cy="49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" sz="2000" b="1" dirty="0" err="1">
                <a:solidFill>
                  <a:schemeClr val="dk1"/>
                </a:solidFill>
              </a:rPr>
              <a:t>Search_Tfidf</a:t>
            </a:r>
            <a:r>
              <a:rPr lang="en-US" altLang="ko" sz="2000" b="1" dirty="0">
                <a:solidFill>
                  <a:schemeClr val="dk1"/>
                </a:solidFill>
              </a:rPr>
              <a:t> function : Compute sigmoid kernel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67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29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E37A7F-97D8-CDEE-4842-F49EFF6A0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50" y="2259155"/>
            <a:ext cx="5706271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0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901150" y="29850"/>
            <a:ext cx="5925600" cy="94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End-to-End Process</a:t>
            </a:r>
            <a:endParaRPr lang="ko" sz="2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Business Objective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24675" y="968250"/>
            <a:ext cx="7421100" cy="5995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FF0000"/>
                </a:solidFill>
              </a:rPr>
              <a:t>Animation</a:t>
            </a:r>
            <a:r>
              <a:rPr lang="ko" sz="2400" b="1">
                <a:solidFill>
                  <a:schemeClr val="dk1"/>
                </a:solidFill>
              </a:rPr>
              <a:t> recommendation system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376100" y="1645350"/>
            <a:ext cx="2996549" cy="29965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448100" y="1752075"/>
            <a:ext cx="5649000" cy="2701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-"/>
              <a:defRPr/>
            </a:pPr>
            <a:r>
              <a:rPr lang="ko" sz="1600" dirty="0">
                <a:solidFill>
                  <a:schemeClr val="dk1"/>
                </a:solidFill>
              </a:rPr>
              <a:t>Predicting what animation tend to get higher vote counts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-"/>
              <a:defRPr/>
            </a:pPr>
            <a:r>
              <a:rPr lang="ko" sz="1600" dirty="0">
                <a:solidFill>
                  <a:schemeClr val="dk1"/>
                </a:solidFill>
              </a:rPr>
              <a:t>Predicting animation revenue and/or animation success based on a certain metric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-"/>
              <a:defRPr/>
            </a:pPr>
            <a:r>
              <a:rPr lang="ko" sz="1600" b="1" dirty="0">
                <a:solidFill>
                  <a:schemeClr val="dk1"/>
                </a:solidFill>
              </a:rPr>
              <a:t>Recommending animation to users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-"/>
              <a:defRPr/>
            </a:pPr>
            <a:r>
              <a:rPr lang="en-US" altLang="ko" sz="1600" dirty="0">
                <a:solidFill>
                  <a:schemeClr val="dk1"/>
                </a:solidFill>
              </a:rPr>
              <a:t>Apply to other Animation data to Evaluation</a:t>
            </a:r>
            <a:endParaRPr lang="en-US" sz="1600" b="1" dirty="0">
              <a:solidFill>
                <a:schemeClr val="dk1"/>
              </a:solidFill>
            </a:endParaRPr>
          </a:p>
        </p:txBody>
      </p:sp>
      <p:sp>
        <p:nvSpPr>
          <p:cNvPr id="72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7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 txBox="1"/>
          <p:nvPr/>
        </p:nvSpPr>
        <p:spPr>
          <a:xfrm>
            <a:off x="820175" y="0"/>
            <a:ext cx="50892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Modeling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475650" y="1004850"/>
            <a:ext cx="8192699" cy="543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400" b="1">
                <a:solidFill>
                  <a:schemeClr val="dk1"/>
                </a:solidFill>
              </a:rPr>
              <a:t>Content Based Recommender : </a:t>
            </a:r>
            <a:r>
              <a:rPr lang="ko" sz="2400" b="1">
                <a:solidFill>
                  <a:srgbClr val="FF0000"/>
                </a:solidFill>
              </a:rPr>
              <a:t>TF-IDF</a:t>
            </a:r>
            <a:r>
              <a:rPr lang="ko" sz="2400" b="1">
                <a:solidFill>
                  <a:schemeClr val="dk1"/>
                </a:solidFill>
              </a:rPr>
              <a:t> Vectorizer  </a:t>
            </a:r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554250" y="1558950"/>
            <a:ext cx="8192700" cy="49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" sz="2000" b="1" dirty="0" err="1">
                <a:solidFill>
                  <a:schemeClr val="dk1"/>
                </a:solidFill>
              </a:rPr>
              <a:t>Search_Tfidf</a:t>
            </a:r>
            <a:r>
              <a:rPr lang="en-US" altLang="ko" sz="2000" b="1" dirty="0">
                <a:solidFill>
                  <a:schemeClr val="dk1"/>
                </a:solidFill>
              </a:rPr>
              <a:t> function : Recommend Animation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67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30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4DDDAA-96FE-412C-F502-A54FD5056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50" y="2282212"/>
            <a:ext cx="6358190" cy="212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820175" y="0"/>
            <a:ext cx="68895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Modeling Evaluation and Analysis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77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31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05A7EB-1256-D013-10B9-E9E54AF56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95" y="1152463"/>
            <a:ext cx="7807284" cy="5285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6099ED-B722-70D8-80C3-67937E0F3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1936" y="2149428"/>
            <a:ext cx="2857001" cy="13938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903907-F337-7384-52BA-24D0326C0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442" y="2149428"/>
            <a:ext cx="2729511" cy="14277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00BF2E-7CC2-F60D-92DD-85BD4B5E1B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3920" y="2082150"/>
            <a:ext cx="2904448" cy="1996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820175" y="0"/>
            <a:ext cx="68895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 dirty="0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 dirty="0">
                <a:solidFill>
                  <a:schemeClr val="dk1"/>
                </a:solidFill>
              </a:rPr>
              <a:t>Modeling Evaluation and Analysis</a:t>
            </a:r>
            <a:endParaRPr sz="1900" b="1" dirty="0">
              <a:solidFill>
                <a:schemeClr val="dk1"/>
              </a:solidFill>
            </a:endParaRPr>
          </a:p>
        </p:txBody>
      </p:sp>
      <p:sp>
        <p:nvSpPr>
          <p:cNvPr id="277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32</a:t>
            </a:fld>
            <a:endParaRPr lang="en-US"/>
          </a:p>
        </p:txBody>
      </p:sp>
      <p:sp>
        <p:nvSpPr>
          <p:cNvPr id="2" name="Google Shape;272;p38">
            <a:extLst>
              <a:ext uri="{FF2B5EF4-FFF2-40B4-BE49-F238E27FC236}">
                <a16:creationId xmlns:a16="http://schemas.microsoft.com/office/drawing/2014/main" id="{0300DDC5-2E1E-A094-5A2D-0E555EC6980F}"/>
              </a:ext>
            </a:extLst>
          </p:cNvPr>
          <p:cNvSpPr txBox="1"/>
          <p:nvPr/>
        </p:nvSpPr>
        <p:spPr>
          <a:xfrm>
            <a:off x="231716" y="929687"/>
            <a:ext cx="7592770" cy="5894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" sz="2500" b="1" dirty="0">
                <a:solidFill>
                  <a:schemeClr val="dk1"/>
                </a:solidFill>
              </a:rPr>
              <a:t>Applying the model to other Animation data</a:t>
            </a:r>
            <a:endParaRPr sz="1900" b="1" dirty="0">
              <a:solidFill>
                <a:schemeClr val="dk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97B00D-F0C0-BA42-5F7A-802FFADA4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575" y="1908245"/>
            <a:ext cx="6583207" cy="12025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683F17-72FA-B06B-8A2A-3CCCA1314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16" y="1885905"/>
            <a:ext cx="2268416" cy="2591377"/>
          </a:xfrm>
          <a:prstGeom prst="rect">
            <a:avLst/>
          </a:prstGeom>
        </p:spPr>
      </p:pic>
      <p:sp>
        <p:nvSpPr>
          <p:cNvPr id="11" name="Google Shape;272;p38">
            <a:extLst>
              <a:ext uri="{FF2B5EF4-FFF2-40B4-BE49-F238E27FC236}">
                <a16:creationId xmlns:a16="http://schemas.microsoft.com/office/drawing/2014/main" id="{0FE50E50-E1C2-A393-B84D-01F215AC62D2}"/>
              </a:ext>
            </a:extLst>
          </p:cNvPr>
          <p:cNvSpPr txBox="1"/>
          <p:nvPr/>
        </p:nvSpPr>
        <p:spPr>
          <a:xfrm>
            <a:off x="2569575" y="3598489"/>
            <a:ext cx="5753015" cy="47612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800" dirty="0">
                <a:solidFill>
                  <a:schemeClr val="dk1"/>
                </a:solidFill>
                <a:latin typeface="+mn-lt"/>
              </a:rPr>
              <a:t>-&gt; </a:t>
            </a:r>
            <a:r>
              <a:rPr lang="en-US" altLang="ko-KR" sz="1800" i="0" dirty="0">
                <a:solidFill>
                  <a:srgbClr val="202124"/>
                </a:solidFill>
                <a:effectLst/>
                <a:latin typeface="+mn-lt"/>
              </a:rPr>
              <a:t>Organize the columns to apply to the model.</a:t>
            </a:r>
            <a:endParaRPr sz="18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2" name="Google Shape;272;p38">
            <a:extLst>
              <a:ext uri="{FF2B5EF4-FFF2-40B4-BE49-F238E27FC236}">
                <a16:creationId xmlns:a16="http://schemas.microsoft.com/office/drawing/2014/main" id="{A1DB3C93-76A6-E904-B049-F28C99D4C596}"/>
              </a:ext>
            </a:extLst>
          </p:cNvPr>
          <p:cNvSpPr txBox="1"/>
          <p:nvPr/>
        </p:nvSpPr>
        <p:spPr>
          <a:xfrm>
            <a:off x="231716" y="1409781"/>
            <a:ext cx="5753015" cy="47612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n-lt"/>
              </a:rPr>
              <a:t>animes.csv</a:t>
            </a:r>
            <a:endParaRPr sz="18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026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820175" y="0"/>
            <a:ext cx="68895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 dirty="0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 dirty="0">
                <a:solidFill>
                  <a:schemeClr val="dk1"/>
                </a:solidFill>
              </a:rPr>
              <a:t>Modeling Evaluation and Analysis</a:t>
            </a:r>
            <a:endParaRPr sz="1900" b="1" dirty="0">
              <a:solidFill>
                <a:schemeClr val="dk1"/>
              </a:solidFill>
            </a:endParaRPr>
          </a:p>
        </p:txBody>
      </p:sp>
      <p:sp>
        <p:nvSpPr>
          <p:cNvPr id="277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33</a:t>
            </a:fld>
            <a:endParaRPr lang="en-US"/>
          </a:p>
        </p:txBody>
      </p:sp>
      <p:sp>
        <p:nvSpPr>
          <p:cNvPr id="2" name="Google Shape;272;p38">
            <a:extLst>
              <a:ext uri="{FF2B5EF4-FFF2-40B4-BE49-F238E27FC236}">
                <a16:creationId xmlns:a16="http://schemas.microsoft.com/office/drawing/2014/main" id="{0300DDC5-2E1E-A094-5A2D-0E555EC6980F}"/>
              </a:ext>
            </a:extLst>
          </p:cNvPr>
          <p:cNvSpPr txBox="1"/>
          <p:nvPr/>
        </p:nvSpPr>
        <p:spPr>
          <a:xfrm>
            <a:off x="231716" y="929687"/>
            <a:ext cx="7592770" cy="5894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" sz="2500" b="1" dirty="0">
                <a:solidFill>
                  <a:schemeClr val="dk1"/>
                </a:solidFill>
              </a:rPr>
              <a:t>Applying the model to other Animation data</a:t>
            </a:r>
            <a:endParaRPr sz="1900" b="1" dirty="0">
              <a:solidFill>
                <a:schemeClr val="dk1"/>
              </a:solidFill>
            </a:endParaRPr>
          </a:p>
        </p:txBody>
      </p:sp>
      <p:sp>
        <p:nvSpPr>
          <p:cNvPr id="11" name="Google Shape;272;p38">
            <a:extLst>
              <a:ext uri="{FF2B5EF4-FFF2-40B4-BE49-F238E27FC236}">
                <a16:creationId xmlns:a16="http://schemas.microsoft.com/office/drawing/2014/main" id="{0FE50E50-E1C2-A393-B84D-01F215AC62D2}"/>
              </a:ext>
            </a:extLst>
          </p:cNvPr>
          <p:cNvSpPr txBox="1"/>
          <p:nvPr/>
        </p:nvSpPr>
        <p:spPr>
          <a:xfrm>
            <a:off x="176768" y="4288267"/>
            <a:ext cx="8295690" cy="47612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152400">
              <a:lnSpc>
                <a:spcPct val="115000"/>
              </a:lnSpc>
              <a:buClr>
                <a:schemeClr val="dk1"/>
              </a:buClr>
              <a:buSzPct val="25000"/>
              <a:defRPr/>
            </a:pPr>
            <a:r>
              <a:rPr lang="en-US" sz="1800" dirty="0">
                <a:solidFill>
                  <a:schemeClr val="dk1"/>
                </a:solidFill>
                <a:latin typeface="+mn-lt"/>
              </a:rPr>
              <a:t>-&gt; </a:t>
            </a:r>
            <a:r>
              <a:rPr lang="en-US" altLang="ko-KR" sz="1800" i="0" dirty="0">
                <a:solidFill>
                  <a:srgbClr val="202124"/>
                </a:solidFill>
                <a:effectLst/>
                <a:latin typeface="+mn-lt"/>
              </a:rPr>
              <a:t>Organize the columns to apply to the model.</a:t>
            </a:r>
            <a:endParaRPr lang="en-US" altLang="ko-KR" sz="1800" dirty="0">
              <a:solidFill>
                <a:schemeClr val="dk1"/>
              </a:solidFill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DCCE43-ADE6-A2DC-4E71-BFFB1C49A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68" y="1901440"/>
            <a:ext cx="2450682" cy="1965651"/>
          </a:xfrm>
          <a:prstGeom prst="rect">
            <a:avLst/>
          </a:prstGeom>
        </p:spPr>
      </p:pic>
      <p:sp>
        <p:nvSpPr>
          <p:cNvPr id="9" name="Google Shape;272;p38">
            <a:extLst>
              <a:ext uri="{FF2B5EF4-FFF2-40B4-BE49-F238E27FC236}">
                <a16:creationId xmlns:a16="http://schemas.microsoft.com/office/drawing/2014/main" id="{517BC013-7EC8-23EE-27C3-8FA05F74A00A}"/>
              </a:ext>
            </a:extLst>
          </p:cNvPr>
          <p:cNvSpPr txBox="1"/>
          <p:nvPr/>
        </p:nvSpPr>
        <p:spPr>
          <a:xfrm>
            <a:off x="231716" y="1409781"/>
            <a:ext cx="5753015" cy="47612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n-lt"/>
              </a:rPr>
              <a:t>animes.csv</a:t>
            </a:r>
            <a:endParaRPr sz="1800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20E8DF9-AABE-AEDD-00CB-447BFE8DC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443" y="1885905"/>
            <a:ext cx="6253098" cy="14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3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820175" y="0"/>
            <a:ext cx="68895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 dirty="0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 dirty="0">
                <a:solidFill>
                  <a:schemeClr val="dk1"/>
                </a:solidFill>
              </a:rPr>
              <a:t>Modeling Evaluation and Analysis</a:t>
            </a:r>
            <a:endParaRPr sz="1900" b="1" dirty="0">
              <a:solidFill>
                <a:schemeClr val="dk1"/>
              </a:solidFill>
            </a:endParaRPr>
          </a:p>
        </p:txBody>
      </p:sp>
      <p:sp>
        <p:nvSpPr>
          <p:cNvPr id="277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34</a:t>
            </a:fld>
            <a:endParaRPr lang="en-US"/>
          </a:p>
        </p:txBody>
      </p:sp>
      <p:sp>
        <p:nvSpPr>
          <p:cNvPr id="2" name="Google Shape;272;p38">
            <a:extLst>
              <a:ext uri="{FF2B5EF4-FFF2-40B4-BE49-F238E27FC236}">
                <a16:creationId xmlns:a16="http://schemas.microsoft.com/office/drawing/2014/main" id="{0300DDC5-2E1E-A094-5A2D-0E555EC6980F}"/>
              </a:ext>
            </a:extLst>
          </p:cNvPr>
          <p:cNvSpPr txBox="1"/>
          <p:nvPr/>
        </p:nvSpPr>
        <p:spPr>
          <a:xfrm>
            <a:off x="231716" y="929687"/>
            <a:ext cx="7592770" cy="5894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" sz="2500" b="1" dirty="0">
                <a:solidFill>
                  <a:schemeClr val="dk1"/>
                </a:solidFill>
              </a:rPr>
              <a:t>Applying the model to other Animation data</a:t>
            </a:r>
            <a:endParaRPr sz="1900" b="1" dirty="0">
              <a:solidFill>
                <a:schemeClr val="dk1"/>
              </a:solidFill>
            </a:endParaRPr>
          </a:p>
        </p:txBody>
      </p:sp>
      <p:sp>
        <p:nvSpPr>
          <p:cNvPr id="11" name="Google Shape;272;p38">
            <a:extLst>
              <a:ext uri="{FF2B5EF4-FFF2-40B4-BE49-F238E27FC236}">
                <a16:creationId xmlns:a16="http://schemas.microsoft.com/office/drawing/2014/main" id="{0FE50E50-E1C2-A393-B84D-01F215AC62D2}"/>
              </a:ext>
            </a:extLst>
          </p:cNvPr>
          <p:cNvSpPr txBox="1"/>
          <p:nvPr/>
        </p:nvSpPr>
        <p:spPr>
          <a:xfrm>
            <a:off x="231716" y="3734932"/>
            <a:ext cx="8295690" cy="47888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152400">
              <a:lnSpc>
                <a:spcPct val="115000"/>
              </a:lnSpc>
              <a:buClr>
                <a:schemeClr val="dk1"/>
              </a:buClr>
              <a:buSzPct val="25000"/>
              <a:defRPr/>
            </a:pPr>
            <a:r>
              <a:rPr lang="en-US" sz="1800" dirty="0">
                <a:solidFill>
                  <a:schemeClr val="dk1"/>
                </a:solidFill>
                <a:latin typeface="+mn-lt"/>
              </a:rPr>
              <a:t>-&gt;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Reduce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columns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rename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columns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,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remove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missing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values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.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9" name="Google Shape;272;p38">
            <a:extLst>
              <a:ext uri="{FF2B5EF4-FFF2-40B4-BE49-F238E27FC236}">
                <a16:creationId xmlns:a16="http://schemas.microsoft.com/office/drawing/2014/main" id="{517BC013-7EC8-23EE-27C3-8FA05F74A00A}"/>
              </a:ext>
            </a:extLst>
          </p:cNvPr>
          <p:cNvSpPr txBox="1"/>
          <p:nvPr/>
        </p:nvSpPr>
        <p:spPr>
          <a:xfrm>
            <a:off x="231716" y="1409781"/>
            <a:ext cx="5753015" cy="47612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n-lt"/>
              </a:rPr>
              <a:t>reviews.csv</a:t>
            </a:r>
            <a:endParaRPr sz="1800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08B219-4F6F-43E0-016C-593DE3DD5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327" y="1903716"/>
            <a:ext cx="6335831" cy="11462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A6BDB6-5AAD-1EA2-E021-F1065BEA5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31" y="1898140"/>
            <a:ext cx="2091854" cy="163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7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820175" y="0"/>
            <a:ext cx="68895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 dirty="0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 dirty="0">
                <a:solidFill>
                  <a:schemeClr val="dk1"/>
                </a:solidFill>
              </a:rPr>
              <a:t>Modeling Evaluation and Analysis</a:t>
            </a:r>
            <a:endParaRPr sz="1900" b="1" dirty="0">
              <a:solidFill>
                <a:schemeClr val="dk1"/>
              </a:solidFill>
            </a:endParaRPr>
          </a:p>
        </p:txBody>
      </p:sp>
      <p:sp>
        <p:nvSpPr>
          <p:cNvPr id="277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35</a:t>
            </a:fld>
            <a:endParaRPr lang="en-US"/>
          </a:p>
        </p:txBody>
      </p:sp>
      <p:sp>
        <p:nvSpPr>
          <p:cNvPr id="2" name="Google Shape;272;p38">
            <a:extLst>
              <a:ext uri="{FF2B5EF4-FFF2-40B4-BE49-F238E27FC236}">
                <a16:creationId xmlns:a16="http://schemas.microsoft.com/office/drawing/2014/main" id="{0300DDC5-2E1E-A094-5A2D-0E555EC6980F}"/>
              </a:ext>
            </a:extLst>
          </p:cNvPr>
          <p:cNvSpPr txBox="1"/>
          <p:nvPr/>
        </p:nvSpPr>
        <p:spPr>
          <a:xfrm>
            <a:off x="231716" y="929687"/>
            <a:ext cx="7592770" cy="5894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" sz="2500" b="1" dirty="0">
                <a:solidFill>
                  <a:schemeClr val="dk1"/>
                </a:solidFill>
              </a:rPr>
              <a:t>Applying the model to other Animation data</a:t>
            </a:r>
            <a:endParaRPr sz="1900" b="1" dirty="0">
              <a:solidFill>
                <a:schemeClr val="dk1"/>
              </a:solidFill>
            </a:endParaRPr>
          </a:p>
        </p:txBody>
      </p:sp>
      <p:sp>
        <p:nvSpPr>
          <p:cNvPr id="11" name="Google Shape;272;p38">
            <a:extLst>
              <a:ext uri="{FF2B5EF4-FFF2-40B4-BE49-F238E27FC236}">
                <a16:creationId xmlns:a16="http://schemas.microsoft.com/office/drawing/2014/main" id="{0FE50E50-E1C2-A393-B84D-01F215AC62D2}"/>
              </a:ext>
            </a:extLst>
          </p:cNvPr>
          <p:cNvSpPr txBox="1"/>
          <p:nvPr/>
        </p:nvSpPr>
        <p:spPr>
          <a:xfrm>
            <a:off x="231716" y="3734932"/>
            <a:ext cx="8295690" cy="47888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152400">
              <a:lnSpc>
                <a:spcPct val="115000"/>
              </a:lnSpc>
              <a:buClr>
                <a:schemeClr val="dk1"/>
              </a:buClr>
              <a:buSzPct val="25000"/>
              <a:defRPr/>
            </a:pPr>
            <a:r>
              <a:rPr lang="en-US" sz="1800" dirty="0">
                <a:solidFill>
                  <a:schemeClr val="dk1"/>
                </a:solidFill>
                <a:latin typeface="+mn-lt"/>
              </a:rPr>
              <a:t>-&gt;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Reduce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columns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rename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columns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,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remove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missing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values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.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9" name="Google Shape;272;p38">
            <a:extLst>
              <a:ext uri="{FF2B5EF4-FFF2-40B4-BE49-F238E27FC236}">
                <a16:creationId xmlns:a16="http://schemas.microsoft.com/office/drawing/2014/main" id="{517BC013-7EC8-23EE-27C3-8FA05F74A00A}"/>
              </a:ext>
            </a:extLst>
          </p:cNvPr>
          <p:cNvSpPr txBox="1"/>
          <p:nvPr/>
        </p:nvSpPr>
        <p:spPr>
          <a:xfrm>
            <a:off x="231716" y="1409781"/>
            <a:ext cx="5753015" cy="47612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n-lt"/>
              </a:rPr>
              <a:t>reviews.csv</a:t>
            </a:r>
            <a:endParaRPr sz="1800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9AB3689-612E-FC59-15B8-7548A23DC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675" y="1682117"/>
            <a:ext cx="1790950" cy="18862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9879803-37D9-092C-752D-6EE333F10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64" y="1954402"/>
            <a:ext cx="2734057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820175" y="0"/>
            <a:ext cx="68895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 dirty="0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 dirty="0">
                <a:solidFill>
                  <a:schemeClr val="dk1"/>
                </a:solidFill>
              </a:rPr>
              <a:t>Modeling Evaluation and Analysis</a:t>
            </a:r>
            <a:endParaRPr sz="1900" b="1" dirty="0">
              <a:solidFill>
                <a:schemeClr val="dk1"/>
              </a:solidFill>
            </a:endParaRPr>
          </a:p>
        </p:txBody>
      </p:sp>
      <p:sp>
        <p:nvSpPr>
          <p:cNvPr id="277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36</a:t>
            </a:fld>
            <a:endParaRPr lang="en-US"/>
          </a:p>
        </p:txBody>
      </p:sp>
      <p:sp>
        <p:nvSpPr>
          <p:cNvPr id="2" name="Google Shape;272;p38">
            <a:extLst>
              <a:ext uri="{FF2B5EF4-FFF2-40B4-BE49-F238E27FC236}">
                <a16:creationId xmlns:a16="http://schemas.microsoft.com/office/drawing/2014/main" id="{0300DDC5-2E1E-A094-5A2D-0E555EC6980F}"/>
              </a:ext>
            </a:extLst>
          </p:cNvPr>
          <p:cNvSpPr txBox="1"/>
          <p:nvPr/>
        </p:nvSpPr>
        <p:spPr>
          <a:xfrm>
            <a:off x="231716" y="929687"/>
            <a:ext cx="7592770" cy="5894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" sz="2500" b="1" dirty="0">
                <a:solidFill>
                  <a:schemeClr val="dk1"/>
                </a:solidFill>
              </a:rPr>
              <a:t>Applying the model to other Animation data</a:t>
            </a:r>
            <a:endParaRPr sz="1900" b="1" dirty="0">
              <a:solidFill>
                <a:schemeClr val="dk1"/>
              </a:solidFill>
            </a:endParaRPr>
          </a:p>
        </p:txBody>
      </p:sp>
      <p:sp>
        <p:nvSpPr>
          <p:cNvPr id="9" name="Google Shape;272;p38">
            <a:extLst>
              <a:ext uri="{FF2B5EF4-FFF2-40B4-BE49-F238E27FC236}">
                <a16:creationId xmlns:a16="http://schemas.microsoft.com/office/drawing/2014/main" id="{517BC013-7EC8-23EE-27C3-8FA05F74A00A}"/>
              </a:ext>
            </a:extLst>
          </p:cNvPr>
          <p:cNvSpPr txBox="1"/>
          <p:nvPr/>
        </p:nvSpPr>
        <p:spPr>
          <a:xfrm>
            <a:off x="231716" y="1409781"/>
            <a:ext cx="5753015" cy="47612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n-lt"/>
              </a:rPr>
              <a:t>Make full data to make pivot table</a:t>
            </a:r>
            <a:endParaRPr sz="1800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8FD1BC-A388-2287-8223-0368A4639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52" y="1885905"/>
            <a:ext cx="8106906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5"/>
          <p:cNvSpPr txBox="1"/>
          <p:nvPr/>
        </p:nvSpPr>
        <p:spPr>
          <a:xfrm>
            <a:off x="820175" y="0"/>
            <a:ext cx="68895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Modeling Evaluation and Analysis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341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37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364001-F910-77FA-A705-9A66EBF45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75" y="1040894"/>
            <a:ext cx="6315956" cy="5620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67A41B-BBDC-1E86-6761-82F81DC3A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33" y="2147848"/>
            <a:ext cx="2991267" cy="16290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245347-5BF8-D549-DE55-2EDD383B6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4911" y="2147848"/>
            <a:ext cx="3096057" cy="5144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995BB5-B08A-D893-C81E-33B67854C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761" y="2147848"/>
            <a:ext cx="2370522" cy="207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5"/>
          <p:cNvSpPr txBox="1"/>
          <p:nvPr/>
        </p:nvSpPr>
        <p:spPr>
          <a:xfrm>
            <a:off x="820175" y="0"/>
            <a:ext cx="68895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 dirty="0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 dirty="0">
                <a:solidFill>
                  <a:schemeClr val="dk1"/>
                </a:solidFill>
              </a:rPr>
              <a:t>Modeling Evaluation and Analysis</a:t>
            </a:r>
            <a:endParaRPr sz="1900" b="1" dirty="0">
              <a:solidFill>
                <a:schemeClr val="dk1"/>
              </a:solidFill>
            </a:endParaRPr>
          </a:p>
        </p:txBody>
      </p:sp>
      <p:sp>
        <p:nvSpPr>
          <p:cNvPr id="341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38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67A41B-BBDC-1E86-6761-82F81DC3A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815" y="1723757"/>
            <a:ext cx="3114267" cy="1695986"/>
          </a:xfrm>
          <a:prstGeom prst="rect">
            <a:avLst/>
          </a:prstGeom>
        </p:spPr>
      </p:pic>
      <p:sp>
        <p:nvSpPr>
          <p:cNvPr id="2" name="Google Shape;336;p45">
            <a:extLst>
              <a:ext uri="{FF2B5EF4-FFF2-40B4-BE49-F238E27FC236}">
                <a16:creationId xmlns:a16="http://schemas.microsoft.com/office/drawing/2014/main" id="{69A6EC71-5C32-5A86-79CF-B3EAAE694330}"/>
              </a:ext>
            </a:extLst>
          </p:cNvPr>
          <p:cNvSpPr txBox="1"/>
          <p:nvPr/>
        </p:nvSpPr>
        <p:spPr>
          <a:xfrm>
            <a:off x="820175" y="804428"/>
            <a:ext cx="6889500" cy="82852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" sz="1900" b="1" dirty="0">
                <a:solidFill>
                  <a:schemeClr val="dk1"/>
                </a:solidFill>
              </a:rPr>
              <a:t>Comparison of the two results : </a:t>
            </a:r>
            <a:r>
              <a:rPr lang="en-US" altLang="ko" sz="1900" b="1" dirty="0">
                <a:solidFill>
                  <a:srgbClr val="FF0000"/>
                </a:solidFill>
              </a:rPr>
              <a:t>KNN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900" b="1" dirty="0">
                <a:solidFill>
                  <a:schemeClr val="tx1"/>
                </a:solidFill>
              </a:rPr>
              <a:t>Animation : “One Punch Man”</a:t>
            </a:r>
            <a:endParaRPr sz="19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4F6499-859C-6752-27BD-93384D267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990" y="1723757"/>
            <a:ext cx="3114267" cy="1629001"/>
          </a:xfrm>
          <a:prstGeom prst="rect">
            <a:avLst/>
          </a:prstGeom>
        </p:spPr>
      </p:pic>
      <p:sp>
        <p:nvSpPr>
          <p:cNvPr id="11" name="Google Shape;336;p45">
            <a:extLst>
              <a:ext uri="{FF2B5EF4-FFF2-40B4-BE49-F238E27FC236}">
                <a16:creationId xmlns:a16="http://schemas.microsoft.com/office/drawing/2014/main" id="{934BDD4C-5CFC-9BF6-E660-8F7E97FA9C13}"/>
              </a:ext>
            </a:extLst>
          </p:cNvPr>
          <p:cNvSpPr txBox="1"/>
          <p:nvPr/>
        </p:nvSpPr>
        <p:spPr>
          <a:xfrm>
            <a:off x="820174" y="3352758"/>
            <a:ext cx="8200983" cy="111322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algn="just">
              <a:lnSpc>
                <a:spcPct val="115000"/>
              </a:lnSpc>
              <a:buClr>
                <a:schemeClr val="dk1"/>
              </a:buClr>
              <a:buSzPct val="25000"/>
              <a:defRPr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It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can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be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seen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that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even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one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animation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has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no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overlapping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parts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nherit"/>
              </a:rPr>
              <a:t>.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sz="1800" b="1" dirty="0">
              <a:solidFill>
                <a:schemeClr val="tx1"/>
              </a:solidFill>
              <a:latin typeface="+mn-l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8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282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5"/>
          <p:cNvSpPr txBox="1"/>
          <p:nvPr/>
        </p:nvSpPr>
        <p:spPr>
          <a:xfrm>
            <a:off x="820175" y="0"/>
            <a:ext cx="68895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 dirty="0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 dirty="0">
                <a:solidFill>
                  <a:schemeClr val="dk1"/>
                </a:solidFill>
              </a:rPr>
              <a:t>Modeling Evaluation and Analysis</a:t>
            </a:r>
            <a:endParaRPr sz="1900" b="1" dirty="0">
              <a:solidFill>
                <a:schemeClr val="dk1"/>
              </a:solidFill>
            </a:endParaRPr>
          </a:p>
        </p:txBody>
      </p:sp>
      <p:sp>
        <p:nvSpPr>
          <p:cNvPr id="341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39</a:t>
            </a:fld>
            <a:endParaRPr lang="en-US"/>
          </a:p>
        </p:txBody>
      </p:sp>
      <p:sp>
        <p:nvSpPr>
          <p:cNvPr id="2" name="Google Shape;336;p45">
            <a:extLst>
              <a:ext uri="{FF2B5EF4-FFF2-40B4-BE49-F238E27FC236}">
                <a16:creationId xmlns:a16="http://schemas.microsoft.com/office/drawing/2014/main" id="{69A6EC71-5C32-5A86-79CF-B3EAAE694330}"/>
              </a:ext>
            </a:extLst>
          </p:cNvPr>
          <p:cNvSpPr txBox="1"/>
          <p:nvPr/>
        </p:nvSpPr>
        <p:spPr>
          <a:xfrm>
            <a:off x="820175" y="804428"/>
            <a:ext cx="6889500" cy="82852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" sz="1900" b="1" dirty="0">
                <a:solidFill>
                  <a:schemeClr val="dk1"/>
                </a:solidFill>
              </a:rPr>
              <a:t>Comparison of the two results : </a:t>
            </a:r>
            <a:r>
              <a:rPr lang="en-US" altLang="ko" sz="1900" b="1" dirty="0" err="1">
                <a:solidFill>
                  <a:srgbClr val="FF0000"/>
                </a:solidFill>
              </a:rPr>
              <a:t>Aporior</a:t>
            </a:r>
            <a:endParaRPr lang="en-US" altLang="ko" sz="1900" b="1" dirty="0">
              <a:solidFill>
                <a:srgbClr val="FF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900" b="1" dirty="0">
                <a:solidFill>
                  <a:schemeClr val="tx1"/>
                </a:solidFill>
              </a:rPr>
              <a:t>Animation : “One Punch Man”</a:t>
            </a:r>
            <a:endParaRPr sz="1900" b="1" dirty="0">
              <a:solidFill>
                <a:schemeClr val="tx1"/>
              </a:solidFill>
            </a:endParaRPr>
          </a:p>
        </p:txBody>
      </p:sp>
      <p:sp>
        <p:nvSpPr>
          <p:cNvPr id="11" name="Google Shape;336;p45">
            <a:extLst>
              <a:ext uri="{FF2B5EF4-FFF2-40B4-BE49-F238E27FC236}">
                <a16:creationId xmlns:a16="http://schemas.microsoft.com/office/drawing/2014/main" id="{934BDD4C-5CFC-9BF6-E660-8F7E97FA9C13}"/>
              </a:ext>
            </a:extLst>
          </p:cNvPr>
          <p:cNvSpPr txBox="1"/>
          <p:nvPr/>
        </p:nvSpPr>
        <p:spPr>
          <a:xfrm>
            <a:off x="820175" y="3175760"/>
            <a:ext cx="8200983" cy="72683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algn="just">
              <a:lnSpc>
                <a:spcPct val="115000"/>
              </a:lnSpc>
              <a:buClr>
                <a:schemeClr val="dk1"/>
              </a:buClr>
              <a:buSzPct val="25000"/>
              <a:defRPr/>
            </a:pPr>
            <a:br>
              <a:rPr lang="en-US" altLang="ko-KR" sz="1600" b="1" dirty="0">
                <a:latin typeface="+mn-lt"/>
              </a:rPr>
            </a:br>
            <a:r>
              <a:rPr lang="en-US" altLang="ko-KR" sz="1600" b="1" i="0" dirty="0">
                <a:solidFill>
                  <a:srgbClr val="202124"/>
                </a:solidFill>
                <a:effectLst/>
                <a:latin typeface="+mn-lt"/>
              </a:rPr>
              <a:t>If other data is applied to the model, it may not be possible to recommend a movie.</a:t>
            </a:r>
            <a:endParaRPr sz="16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011135-E823-C0C3-C8BC-08C978E4C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377" y="1632956"/>
            <a:ext cx="4034849" cy="6704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DCAFD8-3CFC-5EFB-D8CF-5596AB087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933" y="1632956"/>
            <a:ext cx="3525167" cy="171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" name="Google Shape;77;p16"/>
          <p:cNvGraphicFramePr/>
          <p:nvPr/>
        </p:nvGraphicFramePr>
        <p:xfrm>
          <a:off x="963438" y="1801500"/>
          <a:ext cx="7217125" cy="3162150"/>
        </p:xfrm>
        <a:graphic>
          <a:graphicData uri="http://schemas.openxmlformats.org/drawingml/2006/table">
            <a:tbl>
              <a:tblPr>
                <a:noFill/>
                <a:tableStyleId>{6B1D336F-93E7-4E15-9892-CBA367C88FB2}</a:tableStyleId>
              </a:tblPr>
              <a:tblGrid>
                <a:gridCol w="85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1"/>
                        <a:t>Anime.csv</a:t>
                      </a:r>
                      <a:endParaRPr sz="10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1"/>
                        <a:t>Rating.csv</a:t>
                      </a:r>
                      <a:endParaRPr sz="10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Attribute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Explain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Attribute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Explain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anime_id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Unique id identifying an anime.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user_id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Non identifiable randomly generated user id.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name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Full name of anime.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anime_id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The anime that this user has rated.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genre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Comma separated list of genres for this anime.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rating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Rating out of 10 this user has assigned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Movie, TV, OVA, etc.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3F3F3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episodes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How may episodes in this show.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rating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Average rating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members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Number of community members</a:t>
                      </a: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8" name="Google Shape;78;p16"/>
          <p:cNvSpPr txBox="1"/>
          <p:nvPr/>
        </p:nvSpPr>
        <p:spPr>
          <a:xfrm>
            <a:off x="583100" y="868950"/>
            <a:ext cx="8097000" cy="908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</a:rPr>
              <a:t>This data set contains information on </a:t>
            </a:r>
            <a:r>
              <a:rPr lang="ko" b="1">
                <a:solidFill>
                  <a:schemeClr val="dk1"/>
                </a:solidFill>
              </a:rPr>
              <a:t>user preference data</a:t>
            </a:r>
            <a:r>
              <a:rPr lang="ko">
                <a:solidFill>
                  <a:schemeClr val="dk1"/>
                </a:solidFill>
              </a:rPr>
              <a:t> from </a:t>
            </a:r>
            <a:r>
              <a:rPr lang="ko" b="1">
                <a:solidFill>
                  <a:schemeClr val="dk1"/>
                </a:solidFill>
              </a:rPr>
              <a:t>73,516 users </a:t>
            </a:r>
            <a:r>
              <a:rPr lang="ko">
                <a:solidFill>
                  <a:schemeClr val="dk1"/>
                </a:solidFill>
              </a:rPr>
              <a:t>on </a:t>
            </a:r>
            <a:r>
              <a:rPr lang="ko" b="1">
                <a:solidFill>
                  <a:schemeClr val="dk1"/>
                </a:solidFill>
              </a:rPr>
              <a:t>12,294 anime</a:t>
            </a:r>
            <a:r>
              <a:rPr lang="ko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</a:rPr>
              <a:t>Each user is able to add anime to their completed list and give it a rating and this data set is 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</a:rPr>
              <a:t>compilation of those ratings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901150" y="0"/>
            <a:ext cx="59256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End-to-End Process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Data exploration : Animation dataset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80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5"/>
          <p:cNvSpPr txBox="1"/>
          <p:nvPr/>
        </p:nvSpPr>
        <p:spPr>
          <a:xfrm>
            <a:off x="820175" y="0"/>
            <a:ext cx="68895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Modeling Evaluation and Analysis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341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40</a:t>
            </a:fld>
            <a:endParaRPr lang="en-US"/>
          </a:p>
        </p:txBody>
      </p:sp>
      <p:sp>
        <p:nvSpPr>
          <p:cNvPr id="2" name="Google Shape;336;p45"/>
          <p:cNvSpPr txBox="1"/>
          <p:nvPr/>
        </p:nvSpPr>
        <p:spPr>
          <a:xfrm>
            <a:off x="820175" y="804428"/>
            <a:ext cx="6889500" cy="84909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" sz="1900" b="1">
                <a:solidFill>
                  <a:schemeClr val="dk1"/>
                </a:solidFill>
              </a:rPr>
              <a:t>Comparison of the two results : </a:t>
            </a:r>
            <a:r>
              <a:rPr lang="en-US" altLang="ko" sz="1900" b="1">
                <a:solidFill>
                  <a:srgbClr val="FF0000"/>
                </a:solidFill>
              </a:rPr>
              <a:t>TF-IDF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900" b="1">
                <a:solidFill>
                  <a:schemeClr val="tx1"/>
                </a:solidFill>
              </a:rPr>
              <a:t>Animation : “One Punch Man”</a:t>
            </a:r>
            <a:endParaRPr sz="1900" b="1">
              <a:solidFill>
                <a:schemeClr val="tx1"/>
              </a:solidFill>
            </a:endParaRPr>
          </a:p>
        </p:txBody>
      </p:sp>
      <p:sp>
        <p:nvSpPr>
          <p:cNvPr id="11" name="Google Shape;336;p45"/>
          <p:cNvSpPr txBox="1"/>
          <p:nvPr/>
        </p:nvSpPr>
        <p:spPr>
          <a:xfrm>
            <a:off x="820175" y="3510545"/>
            <a:ext cx="8200983" cy="74330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algn="just">
              <a:lnSpc>
                <a:spcPct val="115000"/>
              </a:lnSpc>
              <a:buClr>
                <a:schemeClr val="dk1"/>
              </a:buClr>
              <a:buSzPct val="25000"/>
              <a:defRPr/>
            </a:pPr>
            <a:br>
              <a:rPr lang="en-US" altLang="ko-KR" sz="1600" b="1">
                <a:latin typeface="+mn-lt"/>
              </a:rPr>
            </a:br>
            <a:r>
              <a:rPr kumimoji="0" lang="ko-KR" altLang="ko-KR" sz="1600" b="1" i="0" u="none" strike="noStrike" cap="none" normalizeH="0" baseline="0">
                <a:solidFill>
                  <a:schemeClr val="tx1"/>
                </a:solidFill>
                <a:effectLst/>
                <a:latin typeface="+mn-lt"/>
                <a:ea typeface="inherit"/>
              </a:rPr>
              <a:t>It can be seen that even one animation has no overlapping parts.</a:t>
            </a:r>
            <a:r>
              <a:rPr kumimoji="0" lang="ko-KR" altLang="ko-KR" sz="1600" b="1" i="0" u="none" strike="noStrike" cap="none" normalizeH="0" baseline="0"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0175" y="1632956"/>
            <a:ext cx="2904448" cy="19968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50972" y="1475212"/>
            <a:ext cx="2643837" cy="2312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5"/>
          <p:cNvSpPr txBox="1"/>
          <p:nvPr/>
        </p:nvSpPr>
        <p:spPr>
          <a:xfrm>
            <a:off x="820175" y="0"/>
            <a:ext cx="68895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 dirty="0">
                <a:solidFill>
                  <a:schemeClr val="dk1"/>
                </a:solidFill>
              </a:rPr>
              <a:t>  End-to-End Process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 dirty="0">
                <a:solidFill>
                  <a:schemeClr val="dk1"/>
                </a:solidFill>
              </a:rPr>
              <a:t>Modeling Evaluation and Analysis</a:t>
            </a:r>
            <a:endParaRPr sz="1900" b="1" dirty="0">
              <a:solidFill>
                <a:schemeClr val="dk1"/>
              </a:solidFill>
            </a:endParaRPr>
          </a:p>
        </p:txBody>
      </p:sp>
      <p:sp>
        <p:nvSpPr>
          <p:cNvPr id="341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41</a:t>
            </a:fld>
            <a:endParaRPr lang="en-US"/>
          </a:p>
        </p:txBody>
      </p:sp>
      <p:sp>
        <p:nvSpPr>
          <p:cNvPr id="2" name="Google Shape;336;p45">
            <a:extLst>
              <a:ext uri="{FF2B5EF4-FFF2-40B4-BE49-F238E27FC236}">
                <a16:creationId xmlns:a16="http://schemas.microsoft.com/office/drawing/2014/main" id="{69A6EC71-5C32-5A86-79CF-B3EAAE694330}"/>
              </a:ext>
            </a:extLst>
          </p:cNvPr>
          <p:cNvSpPr txBox="1"/>
          <p:nvPr/>
        </p:nvSpPr>
        <p:spPr>
          <a:xfrm>
            <a:off x="820174" y="804428"/>
            <a:ext cx="7883987" cy="489361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We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predicted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that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model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would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yield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same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result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for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same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animation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even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with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different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data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if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model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is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correct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n-lt"/>
              <a:ea typeface="inheri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1800" dirty="0">
              <a:solidFill>
                <a:srgbClr val="202124"/>
              </a:solidFill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800" b="0" i="0" dirty="0">
                <a:solidFill>
                  <a:srgbClr val="202124"/>
                </a:solidFill>
                <a:effectLst/>
                <a:latin typeface="+mn-lt"/>
              </a:rPr>
              <a:t>However, as I tried it myself, I found out that this is not the case.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1800" dirty="0">
              <a:solidFill>
                <a:srgbClr val="202124"/>
              </a:solidFill>
              <a:latin typeface="+mn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202124"/>
                </a:solidFill>
                <a:latin typeface="+mn-lt"/>
                <a:ea typeface="inherit"/>
              </a:rPr>
              <a:t>We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'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ve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been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discussing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these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results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.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It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was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found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that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it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is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not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appropriate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check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results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with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other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two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data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because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users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two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data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have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different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evaluations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content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.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u="none" strike="noStrike" cap="none" normalizeH="0" baseline="0" dirty="0">
              <a:ln>
                <a:noFill/>
              </a:ln>
              <a:solidFill>
                <a:srgbClr val="202124"/>
              </a:solidFill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+mn-lt"/>
              </a:rPr>
              <a:t>In order to evaluate the model, we need to know how users rated the recommended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1800" b="0" i="0" dirty="0">
              <a:solidFill>
                <a:srgbClr val="202124"/>
              </a:solidFill>
              <a:effectLst/>
              <a:latin typeface="+mn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But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this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is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very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lt"/>
                <a:ea typeface="inherit"/>
              </a:rPr>
              <a:t>difficult</a:t>
            </a:r>
            <a:r>
              <a:rPr lang="en-US" altLang="ko-KR" sz="1800" dirty="0">
                <a:solidFill>
                  <a:srgbClr val="202124"/>
                </a:solidFill>
                <a:latin typeface="+mn-lt"/>
                <a:ea typeface="inherit"/>
              </a:rPr>
              <a:t>!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u="none" strike="noStrike" cap="none" normalizeH="0" baseline="0" dirty="0">
              <a:ln>
                <a:noFill/>
              </a:ln>
              <a:solidFill>
                <a:srgbClr val="202124"/>
              </a:solidFill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8978297-86E3-D0B6-0F18-CBE14FC9D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19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/>
        </p:nvSpPr>
        <p:spPr>
          <a:xfrm>
            <a:off x="164700" y="1051025"/>
            <a:ext cx="8979300" cy="39457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r>
              <a:rPr lang="ko" sz="1200" b="1">
                <a:solidFill>
                  <a:schemeClr val="dk1"/>
                </a:solidFill>
              </a:rPr>
              <a:t>Insufficient memory capacity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  <a:defRPr/>
            </a:pPr>
            <a:endParaRPr sz="12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chemeClr val="dk1"/>
                </a:solidFill>
              </a:rPr>
              <a:t>-&gt;  </a:t>
            </a:r>
            <a:r>
              <a:rPr lang="ko" sz="1200" b="1">
                <a:solidFill>
                  <a:srgbClr val="0000FF"/>
                </a:solidFill>
              </a:rPr>
              <a:t>Filter data by criteria(e.g. number of people who voted &gt; 50) </a:t>
            </a: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chemeClr val="dk1"/>
                </a:solidFill>
              </a:rPr>
              <a:t>-&gt;</a:t>
            </a:r>
            <a:r>
              <a:rPr lang="ko" sz="1200" b="1">
                <a:solidFill>
                  <a:srgbClr val="0000FF"/>
                </a:solidFill>
              </a:rPr>
              <a:t> Using csr_matrix function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  <a:defRPr/>
            </a:pP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r>
              <a:rPr lang="ko" sz="1200" b="1">
                <a:solidFill>
                  <a:schemeClr val="dk1"/>
                </a:solidFill>
              </a:rPr>
              <a:t>Anime title in Japanese</a:t>
            </a: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chemeClr val="dk1"/>
                </a:solidFill>
              </a:rPr>
              <a:t>-&gt; Remove japanese/special character symbols in anime name</a:t>
            </a: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  <a:defRPr/>
            </a:pP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r>
              <a:rPr lang="ko" sz="1200" b="1">
                <a:solidFill>
                  <a:schemeClr val="dk1"/>
                </a:solidFill>
              </a:rPr>
              <a:t>It is difficult to apply the model equally to both data.</a:t>
            </a: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chemeClr val="dk1"/>
                </a:solidFill>
              </a:rPr>
              <a:t>-&gt; </a:t>
            </a:r>
            <a:r>
              <a:rPr lang="ko" sz="1200" b="1">
                <a:solidFill>
                  <a:srgbClr val="0000FF"/>
                </a:solidFill>
              </a:rPr>
              <a:t>We made the names of the columns the same before inputting them to the function.</a:t>
            </a: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chemeClr val="dk1"/>
                </a:solidFill>
              </a:rPr>
              <a:t>-&gt; </a:t>
            </a:r>
            <a:r>
              <a:rPr lang="ko" sz="1200" b="1">
                <a:solidFill>
                  <a:srgbClr val="0000FF"/>
                </a:solidFill>
              </a:rPr>
              <a:t>Unused columns were deleted.</a:t>
            </a: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  <a:defRPr/>
            </a:pP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r>
              <a:rPr lang="ko" sz="1200" b="1">
                <a:solidFill>
                  <a:schemeClr val="dk1"/>
                </a:solidFill>
              </a:rPr>
              <a:t>Appropriate data collection</a:t>
            </a: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ko" sz="1200" b="1">
                <a:solidFill>
                  <a:srgbClr val="1A234E"/>
                </a:solidFill>
              </a:rPr>
              <a:t>-&gt; </a:t>
            </a:r>
            <a:r>
              <a:rPr lang="ko" sz="1200" b="1">
                <a:solidFill>
                  <a:srgbClr val="0000FF"/>
                </a:solidFill>
              </a:rPr>
              <a:t>Open all data to check</a:t>
            </a:r>
            <a:endParaRPr sz="1200" b="1">
              <a:solidFill>
                <a:srgbClr val="0000FF"/>
              </a:solidFill>
            </a:endParaRPr>
          </a:p>
        </p:txBody>
      </p:sp>
      <p:pic>
        <p:nvPicPr>
          <p:cNvPr id="346" name="Google Shape;346;p4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2983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6"/>
          <p:cNvSpPr txBox="1"/>
          <p:nvPr/>
        </p:nvSpPr>
        <p:spPr>
          <a:xfrm>
            <a:off x="901150" y="29850"/>
            <a:ext cx="7713000" cy="94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Learning Experience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Difficulties encountered and how solved </a:t>
            </a:r>
            <a:endParaRPr sz="2500" b="1">
              <a:solidFill>
                <a:schemeClr val="dk1"/>
              </a:solidFill>
            </a:endParaRPr>
          </a:p>
        </p:txBody>
      </p:sp>
      <p:pic>
        <p:nvPicPr>
          <p:cNvPr id="348" name="Google Shape;348;p46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661675" y="1335625"/>
            <a:ext cx="3614324" cy="3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47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7"/>
          <p:cNvSpPr txBox="1"/>
          <p:nvPr/>
        </p:nvSpPr>
        <p:spPr>
          <a:xfrm>
            <a:off x="901150" y="29850"/>
            <a:ext cx="7713000" cy="94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Learning Experience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What we have learned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355" name="Google Shape;355;p47"/>
          <p:cNvSpPr txBox="1"/>
          <p:nvPr/>
        </p:nvSpPr>
        <p:spPr>
          <a:xfrm>
            <a:off x="0" y="1095150"/>
            <a:ext cx="9309900" cy="3236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Char char="-"/>
              <a:defRPr/>
            </a:pPr>
            <a:r>
              <a:rPr lang="ko" sz="1600" b="1">
                <a:solidFill>
                  <a:srgbClr val="0000FF"/>
                </a:solidFill>
              </a:rPr>
              <a:t>Technical</a:t>
            </a: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solidFill>
                  <a:schemeClr val="dk1"/>
                </a:solidFill>
              </a:rPr>
              <a:t>-&gt; csr matrix</a:t>
            </a: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solidFill>
                  <a:schemeClr val="dk1"/>
                </a:solidFill>
              </a:rPr>
              <a:t>-&gt; Ability to use open source</a:t>
            </a: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solidFill>
                  <a:schemeClr val="dk1"/>
                </a:solidFill>
              </a:rPr>
              <a:t>-&gt; Remove japanese/special character symbols in anime name</a:t>
            </a: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solidFill>
                  <a:schemeClr val="dk1"/>
                </a:solidFill>
              </a:rPr>
              <a:t>-&gt; Regularity of Recommendation System Algorithms(</a:t>
            </a:r>
            <a:r>
              <a:rPr lang="ko" sz="1300" b="1">
                <a:solidFill>
                  <a:schemeClr val="dk1"/>
                </a:solidFill>
              </a:rPr>
              <a:t>Find Similarity -&gt; </a:t>
            </a:r>
            <a:r>
              <a:rPr lang="ko" sz="1300" b="1">
                <a:solidFill>
                  <a:srgbClr val="222222"/>
                </a:solidFill>
              </a:rPr>
              <a:t>Recommendation)</a:t>
            </a: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25000"/>
              <a:buChar char="-"/>
              <a:defRPr/>
            </a:pPr>
            <a:r>
              <a:rPr lang="ko" sz="1600" b="1">
                <a:solidFill>
                  <a:srgbClr val="0000FF"/>
                </a:solidFill>
              </a:rPr>
              <a:t>Non-technical</a:t>
            </a: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  <a:defRPr/>
            </a:pPr>
            <a:r>
              <a:rPr lang="ko" sz="1600" b="1">
                <a:solidFill>
                  <a:srgbClr val="FF0000"/>
                </a:solidFill>
              </a:rPr>
              <a:t>Why use ML models?</a:t>
            </a: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600" b="1">
                <a:solidFill>
                  <a:srgbClr val="1A234E"/>
                </a:solidFill>
              </a:rPr>
              <a:t>-&gt; A recommendation system is simply an algorithm using machine learning.</a:t>
            </a: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600" b="1">
                <a:solidFill>
                  <a:srgbClr val="1A234E"/>
                </a:solidFill>
              </a:rPr>
              <a:t>-&gt; The reason machine learning is needed is to use it to measure similarity.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356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8"/>
          <p:cNvSpPr txBox="1"/>
          <p:nvPr/>
        </p:nvSpPr>
        <p:spPr>
          <a:xfrm>
            <a:off x="45675" y="1399850"/>
            <a:ext cx="9314700" cy="43085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" sz="1600" b="1">
                <a:solidFill>
                  <a:srgbClr val="0000ff"/>
                </a:solidFill>
              </a:rPr>
              <a:t>Parameter</a:t>
            </a:r>
            <a:r>
              <a:rPr lang="en-US" altLang="ko" sz="1600" b="1"/>
              <a:t> : domain_data, rating_data, fulldata, domain_id, title</a:t>
            </a:r>
            <a:endParaRPr lang="en-US" sz="1600"/>
          </a:p>
        </p:txBody>
      </p:sp>
      <p:sp>
        <p:nvSpPr>
          <p:cNvPr id="362" name="Google Shape;362;p48"/>
          <p:cNvSpPr txBox="1"/>
          <p:nvPr/>
        </p:nvSpPr>
        <p:spPr>
          <a:xfrm>
            <a:off x="45675" y="984825"/>
            <a:ext cx="7960500" cy="55439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" sz="2500" b="1"/>
              <a:t>Collaborative Recommender : Search_KNN()</a:t>
            </a:r>
            <a:endParaRPr sz="2500" b="1"/>
          </a:p>
        </p:txBody>
      </p:sp>
      <p:graphicFrame>
        <p:nvGraphicFramePr>
          <p:cNvPr id="363" name="Google Shape;363;p48"/>
          <p:cNvGraphicFramePr/>
          <p:nvPr/>
        </p:nvGraphicFramePr>
        <p:xfrm>
          <a:off x="166300" y="1811425"/>
          <a:ext cx="8732450" cy="2182950"/>
        </p:xfrm>
        <a:graphic>
          <a:graphicData uri="http://schemas.openxmlformats.org/drawingml/2006/table">
            <a:tbl>
              <a:tblPr>
                <a:noFill/>
                <a:tableStyleId>{EE2352EF-41A5-4088-9B49-B3A3E6719240}</a:tableStyleId>
              </a:tblPr>
              <a:tblGrid>
                <a:gridCol w="1831150"/>
                <a:gridCol w="6901300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Parameter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Description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" sz="1200" b="1">
                          <a:solidFill>
                            <a:srgbClr val="0000ff"/>
                          </a:solidFill>
                        </a:rPr>
                        <a:t>Domain_data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" sz="1200" b="1"/>
                        <a:t>Datasets which want to predict using the K mean rating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1">
                          <a:solidFill>
                            <a:srgbClr val="0000ff"/>
                          </a:solidFill>
                        </a:rPr>
                        <a:t>Rating_data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" sz="1200" b="1"/>
                        <a:t>Data with domain id, user id and rating</a:t>
                      </a:r>
                      <a:endParaRPr lang="en-US" altLang="ko-KR" sz="1200" b="1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" sz="1200" b="1">
                          <a:solidFill>
                            <a:srgbClr val="0000ff"/>
                          </a:solidFill>
                        </a:rPr>
                        <a:t>Full</a:t>
                      </a:r>
                      <a:r>
                        <a:rPr lang="ko" sz="1200" b="1">
                          <a:solidFill>
                            <a:srgbClr val="0000ff"/>
                          </a:solidFill>
                        </a:rPr>
                        <a:t>data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" sz="1200" b="1"/>
                        <a:t>Combined data of main_data and rating_data</a:t>
                      </a:r>
                      <a:endParaRPr lang="en-US" altLang="ko-KR" sz="1200" b="1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" sz="1200" b="1">
                          <a:solidFill>
                            <a:srgbClr val="0000ff"/>
                          </a:solidFill>
                        </a:rPr>
                        <a:t>Domain_id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" sz="1200" b="1"/>
                        <a:t>Dataset’s id which want to predict using the K mean rating</a:t>
                      </a:r>
                      <a:endParaRPr lang="en-US" altLang="ko-KR" sz="1200" b="1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1">
                          <a:solidFill>
                            <a:srgbClr val="0000ff"/>
                          </a:solidFill>
                        </a:rPr>
                        <a:t>title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" sz="1200" b="1"/>
                        <a:t>The title of the animation used by the user</a:t>
                      </a:r>
                      <a:endParaRPr lang="en-US" altLang="ko-KR" sz="1200" b="1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64" name="Google Shape;364;p48"/>
          <p:cNvSpPr txBox="1"/>
          <p:nvPr/>
        </p:nvSpPr>
        <p:spPr>
          <a:xfrm>
            <a:off x="901150" y="29850"/>
            <a:ext cx="5925600" cy="94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Open source SW</a:t>
            </a:r>
            <a:endParaRPr lang="ko" sz="19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Function Definition 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365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45</a:t>
            </a:fld>
            <a:endParaRPr lang="en-US"/>
          </a:p>
        </p:txBody>
      </p:sp>
      <p:sp>
        <p:nvSpPr>
          <p:cNvPr id="366" name="Google Shape;361;p48"/>
          <p:cNvSpPr txBox="1"/>
          <p:nvPr/>
        </p:nvSpPr>
        <p:spPr>
          <a:xfrm>
            <a:off x="134575" y="4054150"/>
            <a:ext cx="9314700" cy="43085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rgbClr val="0000ff"/>
                </a:solidFill>
              </a:rPr>
              <a:t>Return</a:t>
            </a:r>
            <a:r>
              <a:rPr lang="en-US" altLang="ko" sz="1600" b="1"/>
              <a:t> : </a:t>
            </a:r>
            <a:r>
              <a:rPr lang="en-US" altLang="ko-KR" sz="1600" b="1"/>
              <a:t>Recommendation list Using KNN</a:t>
            </a:r>
            <a:endParaRPr lang="en-US" altLang="ko-KR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8"/>
          <p:cNvSpPr txBox="1"/>
          <p:nvPr/>
        </p:nvSpPr>
        <p:spPr>
          <a:xfrm>
            <a:off x="45675" y="1399850"/>
            <a:ext cx="9314700" cy="43085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" sz="1600" b="1">
                <a:solidFill>
                  <a:srgbClr val="0000ff"/>
                </a:solidFill>
              </a:rPr>
              <a:t>Parameter</a:t>
            </a:r>
            <a:r>
              <a:rPr lang="en-US" altLang="ko" sz="1600" b="1"/>
              <a:t> : </a:t>
            </a:r>
            <a:r>
              <a:rPr lang="en-US" altLang="ko-KR" sz="1600" b="1"/>
              <a:t>main_data,rating_data,fulldata,criterion,criterion,domain_id</a:t>
            </a:r>
            <a:endParaRPr lang="en-US" altLang="ko-KR" sz="1600" b="1"/>
          </a:p>
        </p:txBody>
      </p:sp>
      <p:sp>
        <p:nvSpPr>
          <p:cNvPr id="362" name="Google Shape;362;p48"/>
          <p:cNvSpPr txBox="1"/>
          <p:nvPr/>
        </p:nvSpPr>
        <p:spPr>
          <a:xfrm>
            <a:off x="45675" y="984825"/>
            <a:ext cx="9408300" cy="55439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" sz="2500" b="1"/>
              <a:t>Collaborative Recommender </a:t>
            </a:r>
            <a:r>
              <a:rPr lang="en-US" altLang="ko-KR" sz="2500" b="1"/>
              <a:t>for Aporior</a:t>
            </a:r>
            <a:r>
              <a:rPr lang="en-US" altLang="ko" sz="2500" b="1"/>
              <a:t>:</a:t>
            </a:r>
            <a:r>
              <a:rPr lang="en-US" altLang="ko-KR" sz="2500" b="1"/>
              <a:t> make_data</a:t>
            </a:r>
            <a:r>
              <a:rPr lang="en-US" altLang="ko" sz="2500" b="1"/>
              <a:t>()</a:t>
            </a:r>
            <a:endParaRPr lang="en-US" altLang="ko" sz="2500" b="1"/>
          </a:p>
        </p:txBody>
      </p:sp>
      <p:graphicFrame>
        <p:nvGraphicFramePr>
          <p:cNvPr id="363" name="Google Shape;363;p48"/>
          <p:cNvGraphicFramePr/>
          <p:nvPr/>
        </p:nvGraphicFramePr>
        <p:xfrm>
          <a:off x="166300" y="1811425"/>
          <a:ext cx="8732450" cy="2182950"/>
        </p:xfrm>
        <a:graphic>
          <a:graphicData uri="http://schemas.openxmlformats.org/drawingml/2006/table">
            <a:tbl>
              <a:tblPr>
                <a:noFill/>
                <a:tableStyleId>{EE2352EF-41A5-4088-9B49-B3A3E6719240}</a:tableStyleId>
              </a:tblPr>
              <a:tblGrid>
                <a:gridCol w="1831150"/>
                <a:gridCol w="6901300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Parameter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Description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>
                          <a:solidFill>
                            <a:srgbClr val="0000ff"/>
                          </a:solidFill>
                        </a:rPr>
                        <a:t>main_data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Data with the title and id of the movie or animation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  <a:tr h="3638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>
                          <a:solidFill>
                            <a:srgbClr val="0000ff"/>
                          </a:solidFill>
                        </a:rPr>
                        <a:t>rating_data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Data with domain id, user id and rating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  <a:tr h="3638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>
                          <a:solidFill>
                            <a:srgbClr val="0000ff"/>
                          </a:solidFill>
                        </a:rPr>
                        <a:t>full_data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Combined data of main_data and rating_data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  <a:tr h="3638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>
                          <a:solidFill>
                            <a:srgbClr val="0000ff"/>
                          </a:solidFill>
                        </a:rPr>
                        <a:t>criterion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Is a rating criterion. Movies higher than that standard are recommended.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>
                          <a:solidFill>
                            <a:srgbClr val="0000ff"/>
                          </a:solidFill>
                        </a:rPr>
                        <a:t>data_id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This is the domain id of the video.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64" name="Google Shape;364;p48"/>
          <p:cNvSpPr txBox="1"/>
          <p:nvPr/>
        </p:nvSpPr>
        <p:spPr>
          <a:xfrm>
            <a:off x="901150" y="29850"/>
            <a:ext cx="5925600" cy="94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Open source SW</a:t>
            </a:r>
            <a:endParaRPr lang="ko" sz="19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Function Definition 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365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46</a:t>
            </a:fld>
            <a:endParaRPr lang="en-US"/>
          </a:p>
        </p:txBody>
      </p:sp>
      <p:sp>
        <p:nvSpPr>
          <p:cNvPr id="366" name="Google Shape;361;p48"/>
          <p:cNvSpPr txBox="1"/>
          <p:nvPr/>
        </p:nvSpPr>
        <p:spPr>
          <a:xfrm>
            <a:off x="134575" y="4054150"/>
            <a:ext cx="9314700" cy="43085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rgbClr val="0000ff"/>
                </a:solidFill>
              </a:rPr>
              <a:t>Return</a:t>
            </a:r>
            <a:r>
              <a:rPr lang="en-US" altLang="ko" sz="1600" b="1"/>
              <a:t> :</a:t>
            </a:r>
            <a:r>
              <a:rPr lang="en-US" altLang="ko-KR" sz="1600" b="1"/>
              <a:t> merged data and filtering data(rating&gt;criterion)</a:t>
            </a:r>
            <a:endParaRPr lang="en-US" altLang="ko-KR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8"/>
          <p:cNvSpPr txBox="1"/>
          <p:nvPr/>
        </p:nvSpPr>
        <p:spPr>
          <a:xfrm>
            <a:off x="45675" y="1399850"/>
            <a:ext cx="9314700" cy="43085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" sz="1600" b="1">
                <a:solidFill>
                  <a:srgbClr val="0000ff"/>
                </a:solidFill>
              </a:rPr>
              <a:t>Parameter</a:t>
            </a:r>
            <a:r>
              <a:rPr lang="en-US" altLang="ko" sz="1600" b="1"/>
              <a:t> : </a:t>
            </a:r>
            <a:r>
              <a:rPr lang="en-US" altLang="ko-KR" sz="1600" b="1"/>
              <a:t>df1,df,min_sup</a:t>
            </a:r>
            <a:endParaRPr lang="en-US" altLang="ko-KR" sz="1600" b="1"/>
          </a:p>
        </p:txBody>
      </p:sp>
      <p:graphicFrame>
        <p:nvGraphicFramePr>
          <p:cNvPr id="363" name="Google Shape;363;p48"/>
          <p:cNvGraphicFramePr/>
          <p:nvPr/>
        </p:nvGraphicFramePr>
        <p:xfrm>
          <a:off x="166300" y="1811425"/>
          <a:ext cx="8729125" cy="1455300"/>
        </p:xfrm>
        <a:graphic>
          <a:graphicData uri="http://schemas.openxmlformats.org/drawingml/2006/table">
            <a:tbl>
              <a:tblPr>
                <a:noFill/>
                <a:tableStyleId>{EE2352EF-41A5-4088-9B49-B3A3E6719240}</a:tableStyleId>
              </a:tblPr>
              <a:tblGrid>
                <a:gridCol w="1831150"/>
                <a:gridCol w="6897975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Parameter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Description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200" b="1">
                          <a:solidFill>
                            <a:srgbClr val="0000ff"/>
                          </a:solidFill>
                        </a:rPr>
                        <a:t>df1</a:t>
                      </a:r>
                      <a:endParaRPr lang="en-US" altLang="ko-KR"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200" b="1"/>
                        <a:t>merged data(animaiion and rating data)</a:t>
                      </a:r>
                      <a:endParaRPr lang="en-US" altLang="ko-KR" sz="1200" b="1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200" b="1">
                          <a:solidFill>
                            <a:srgbClr val="0000ff"/>
                          </a:solidFill>
                        </a:rPr>
                        <a:t>df</a:t>
                      </a:r>
                      <a:endParaRPr lang="en-US" altLang="ko-KR"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200" b="1"/>
                        <a:t> filtering data：rating&gt;criterion</a:t>
                      </a:r>
                      <a:endParaRPr lang="en-US" altLang="ko-KR" sz="1200" b="1"/>
                    </a:p>
                  </a:txBody>
                  <a:tcPr marL="91425" marR="91425" marT="91425" marB="91425"/>
                </a:tc>
              </a:tr>
              <a:tr h="3638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200" b="1">
                          <a:solidFill>
                            <a:srgbClr val="0000ff"/>
                          </a:solidFill>
                        </a:rPr>
                        <a:t>min_sup</a:t>
                      </a:r>
                      <a:endParaRPr lang="en-US" altLang="ko-KR"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200" b="1">
                          <a:latin typeface="Arial"/>
                          <a:cs typeface="Arial"/>
                        </a:rPr>
                        <a:t>minnimum support values ​​for applying association rules</a:t>
                      </a:r>
                      <a:endParaRPr lang="en-US" altLang="ko-KR" sz="1200" b="1">
                        <a:latin typeface="Arial"/>
                        <a:cs typeface="Arial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64" name="Google Shape;364;p48"/>
          <p:cNvSpPr txBox="1"/>
          <p:nvPr/>
        </p:nvSpPr>
        <p:spPr>
          <a:xfrm>
            <a:off x="901150" y="29850"/>
            <a:ext cx="5925600" cy="94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Open source SW</a:t>
            </a:r>
            <a:endParaRPr lang="ko" sz="19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Function Definition 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365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47</a:t>
            </a:fld>
            <a:endParaRPr lang="en-US"/>
          </a:p>
        </p:txBody>
      </p:sp>
      <p:sp>
        <p:nvSpPr>
          <p:cNvPr id="366" name="Google Shape;361;p48"/>
          <p:cNvSpPr txBox="1"/>
          <p:nvPr/>
        </p:nvSpPr>
        <p:spPr>
          <a:xfrm>
            <a:off x="159974" y="3482649"/>
            <a:ext cx="9314701" cy="43085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rgbClr val="0000ff"/>
                </a:solidFill>
              </a:rPr>
              <a:t>Return</a:t>
            </a:r>
            <a:r>
              <a:rPr lang="en-US" altLang="ko" sz="1600" b="1"/>
              <a:t> : </a:t>
            </a:r>
            <a:r>
              <a:rPr lang="en-US" altLang="ko-KR" sz="1600" b="1"/>
              <a:t>Association rules</a:t>
            </a:r>
            <a:endParaRPr lang="en-US" altLang="ko-KR" sz="1600" b="1"/>
          </a:p>
        </p:txBody>
      </p:sp>
      <p:sp>
        <p:nvSpPr>
          <p:cNvPr id="367" name="Google Shape;362;p48"/>
          <p:cNvSpPr txBox="1"/>
          <p:nvPr/>
        </p:nvSpPr>
        <p:spPr>
          <a:xfrm>
            <a:off x="45675" y="984825"/>
            <a:ext cx="9408300" cy="55439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" sz="2500" b="1"/>
              <a:t>Collaborative Recommender </a:t>
            </a:r>
            <a:r>
              <a:rPr lang="en-US" altLang="ko-KR" sz="2500" b="1"/>
              <a:t>for Aporior</a:t>
            </a:r>
            <a:r>
              <a:rPr lang="en-US" altLang="ko" sz="2500" b="1"/>
              <a:t>:</a:t>
            </a:r>
            <a:r>
              <a:rPr lang="en-US" altLang="ko-KR" sz="2500" b="1"/>
              <a:t> make_rules</a:t>
            </a:r>
            <a:r>
              <a:rPr lang="en-US" altLang="ko" sz="2500" b="1"/>
              <a:t>()</a:t>
            </a:r>
            <a:endParaRPr lang="en-US" altLang="ko" sz="2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8"/>
          <p:cNvSpPr txBox="1"/>
          <p:nvPr/>
        </p:nvSpPr>
        <p:spPr>
          <a:xfrm>
            <a:off x="45675" y="1399850"/>
            <a:ext cx="9314700" cy="43085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" sz="1600" b="1">
                <a:solidFill>
                  <a:srgbClr val="0000ff"/>
                </a:solidFill>
              </a:rPr>
              <a:t>Parameter</a:t>
            </a:r>
            <a:r>
              <a:rPr lang="en-US" altLang="ko" sz="1600" b="1"/>
              <a:t> : rules, string</a:t>
            </a:r>
            <a:endParaRPr lang="en-US" sz="1600"/>
          </a:p>
        </p:txBody>
      </p:sp>
      <p:sp>
        <p:nvSpPr>
          <p:cNvPr id="362" name="Google Shape;362;p48"/>
          <p:cNvSpPr txBox="1"/>
          <p:nvPr/>
        </p:nvSpPr>
        <p:spPr>
          <a:xfrm>
            <a:off x="45675" y="984825"/>
            <a:ext cx="7960500" cy="55439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" sz="2500" b="1"/>
              <a:t>Collaborative Recommender : Search_aprior()</a:t>
            </a:r>
            <a:endParaRPr sz="2500" b="1"/>
          </a:p>
        </p:txBody>
      </p:sp>
      <p:graphicFrame>
        <p:nvGraphicFramePr>
          <p:cNvPr id="363" name="Google Shape;363;p48"/>
          <p:cNvGraphicFramePr/>
          <p:nvPr/>
        </p:nvGraphicFramePr>
        <p:xfrm>
          <a:off x="166300" y="1811425"/>
          <a:ext cx="8732450" cy="1091475"/>
        </p:xfrm>
        <a:graphic>
          <a:graphicData uri="http://schemas.openxmlformats.org/drawingml/2006/table">
            <a:tbl>
              <a:tblPr>
                <a:noFill/>
                <a:tableStyleId>{EE2352EF-41A5-4088-9B49-B3A3E6719240}</a:tableStyleId>
              </a:tblPr>
              <a:tblGrid>
                <a:gridCol w="1831150"/>
                <a:gridCol w="6901300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Parameter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Description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" sz="1200" b="1">
                          <a:solidFill>
                            <a:srgbClr val="0000ff"/>
                          </a:solidFill>
                        </a:rPr>
                        <a:t>rules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1"/>
                        <a:t>Association rule, which refers to another event rule that occurs together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1">
                          <a:solidFill>
                            <a:srgbClr val="0000ff"/>
                          </a:solidFill>
                        </a:rPr>
                        <a:t>string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" sz="1200" b="1"/>
                        <a:t>The title of the animation used by the user</a:t>
                      </a:r>
                      <a:endParaRPr lang="en-US" altLang="ko-KR" sz="1200" b="1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64" name="Google Shape;364;p48"/>
          <p:cNvSpPr txBox="1"/>
          <p:nvPr/>
        </p:nvSpPr>
        <p:spPr>
          <a:xfrm>
            <a:off x="901150" y="29850"/>
            <a:ext cx="5925600" cy="94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Open source SW</a:t>
            </a:r>
            <a:endParaRPr lang="ko" sz="19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Function Definition 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365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48</a:t>
            </a:fld>
            <a:endParaRPr lang="en-US"/>
          </a:p>
        </p:txBody>
      </p:sp>
      <p:sp>
        <p:nvSpPr>
          <p:cNvPr id="367" name="Google Shape;361;p48"/>
          <p:cNvSpPr txBox="1"/>
          <p:nvPr/>
        </p:nvSpPr>
        <p:spPr>
          <a:xfrm>
            <a:off x="159974" y="3101649"/>
            <a:ext cx="9314701" cy="43085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rgbClr val="0000ff"/>
                </a:solidFill>
              </a:rPr>
              <a:t>Return</a:t>
            </a:r>
            <a:r>
              <a:rPr lang="en-US" altLang="ko" sz="1600" b="1"/>
              <a:t> : </a:t>
            </a:r>
            <a:r>
              <a:rPr lang="en-US" altLang="ko-KR" sz="1600" b="1"/>
              <a:t>Recommendation list Using KNN</a:t>
            </a:r>
            <a:endParaRPr lang="en-US" altLang="ko-KR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8"/>
          <p:cNvSpPr txBox="1"/>
          <p:nvPr/>
        </p:nvSpPr>
        <p:spPr>
          <a:xfrm>
            <a:off x="45675" y="1380570"/>
            <a:ext cx="9314700" cy="43085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" sz="1600" b="1">
                <a:solidFill>
                  <a:srgbClr val="0000ff"/>
                </a:solidFill>
              </a:rPr>
              <a:t>Parameter</a:t>
            </a:r>
            <a:r>
              <a:rPr lang="en-US" altLang="ko" sz="1600" b="1"/>
              <a:t> : title, domain_data, rating_data, full_data, split</a:t>
            </a:r>
            <a:endParaRPr lang="en-US" sz="1600"/>
          </a:p>
        </p:txBody>
      </p:sp>
      <p:sp>
        <p:nvSpPr>
          <p:cNvPr id="362" name="Google Shape;362;p48"/>
          <p:cNvSpPr txBox="1"/>
          <p:nvPr/>
        </p:nvSpPr>
        <p:spPr>
          <a:xfrm>
            <a:off x="45675" y="984825"/>
            <a:ext cx="7960500" cy="55439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" sz="2500" b="1"/>
              <a:t>Content Based Recommender : search_Tfidf</a:t>
            </a:r>
            <a:r>
              <a:rPr lang="ko" sz="2500" b="1"/>
              <a:t>()</a:t>
            </a:r>
            <a:endParaRPr lang="ko" sz="2500" b="1"/>
          </a:p>
        </p:txBody>
      </p:sp>
      <p:graphicFrame>
        <p:nvGraphicFramePr>
          <p:cNvPr id="363" name="Google Shape;363;p48"/>
          <p:cNvGraphicFramePr/>
          <p:nvPr/>
        </p:nvGraphicFramePr>
        <p:xfrm>
          <a:off x="166300" y="1811425"/>
          <a:ext cx="8732450" cy="2182950"/>
        </p:xfrm>
        <a:graphic>
          <a:graphicData uri="http://schemas.openxmlformats.org/drawingml/2006/table">
            <a:tbl>
              <a:tblPr>
                <a:noFill/>
                <a:tableStyleId>{EE2352EF-41A5-4088-9B49-B3A3E6719240}</a:tableStyleId>
              </a:tblPr>
              <a:tblGrid>
                <a:gridCol w="1831150"/>
                <a:gridCol w="6901300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Parameter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Description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>
                          <a:solidFill>
                            <a:srgbClr val="0000ff"/>
                          </a:solidFill>
                        </a:rPr>
                        <a:t>title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The title of the movie or animation used by the user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" sz="1200" b="1">
                          <a:solidFill>
                            <a:srgbClr val="0000ff"/>
                          </a:solidFill>
                        </a:rPr>
                        <a:t>Domain_data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" sz="1200" b="1"/>
                        <a:t>Datasets which want to predict using the K mean rating</a:t>
                      </a:r>
                      <a:endParaRPr lang="en-US" altLang="ko-KR" sz="1200" b="1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>
                          <a:solidFill>
                            <a:srgbClr val="0000ff"/>
                          </a:solidFill>
                        </a:rPr>
                        <a:t>rating_data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Data with domain id, user id and rating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>
                          <a:solidFill>
                            <a:srgbClr val="0000ff"/>
                          </a:solidFill>
                        </a:rPr>
                        <a:t>full_data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Combined data of main_data and rating_data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>
                          <a:solidFill>
                            <a:srgbClr val="0000ff"/>
                          </a:solidFill>
                        </a:rPr>
                        <a:t>split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Letters of words that identify genres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64" name="Google Shape;364;p48"/>
          <p:cNvSpPr txBox="1"/>
          <p:nvPr/>
        </p:nvSpPr>
        <p:spPr>
          <a:xfrm>
            <a:off x="901150" y="29850"/>
            <a:ext cx="5925600" cy="94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Open source SW</a:t>
            </a:r>
            <a:endParaRPr lang="ko" sz="19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Function Definition 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365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48</a:t>
            </a:fld>
            <a:endParaRPr lang="en-US"/>
          </a:p>
        </p:txBody>
      </p:sp>
      <p:sp>
        <p:nvSpPr>
          <p:cNvPr id="366" name="Google Shape;361;p48"/>
          <p:cNvSpPr txBox="1"/>
          <p:nvPr/>
        </p:nvSpPr>
        <p:spPr>
          <a:xfrm>
            <a:off x="134575" y="4054150"/>
            <a:ext cx="9314700" cy="43085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rgbClr val="0000ff"/>
                </a:solidFill>
              </a:rPr>
              <a:t>Return</a:t>
            </a:r>
            <a:r>
              <a:rPr lang="en-US" altLang="ko" sz="1600" b="1"/>
              <a:t> : </a:t>
            </a:r>
            <a:r>
              <a:rPr lang="en-US" altLang="ko-KR" sz="1600" b="1"/>
              <a:t>Recommendation list Using KNN</a:t>
            </a:r>
            <a:endParaRPr lang="en-US" altLang="ko-KR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8"/>
          <p:cNvSpPr txBox="1"/>
          <p:nvPr/>
        </p:nvSpPr>
        <p:spPr>
          <a:xfrm>
            <a:off x="45675" y="1399850"/>
            <a:ext cx="9314700" cy="43085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solidFill>
                  <a:srgbClr val="0000ff"/>
                </a:solidFill>
              </a:rPr>
              <a:t>Parameter</a:t>
            </a:r>
            <a:r>
              <a:rPr lang="ko" sz="1600" b="1"/>
              <a:t> : title, main_data, rating_data, full_data, data_id, criterion, split</a:t>
            </a:r>
            <a:r>
              <a:rPr lang="en-US" altLang="ko" sz="1600" b="1"/>
              <a:t>, min_sup</a:t>
            </a:r>
            <a:endParaRPr sz="1600"/>
          </a:p>
        </p:txBody>
      </p:sp>
      <p:sp>
        <p:nvSpPr>
          <p:cNvPr id="362" name="Google Shape;362;p48"/>
          <p:cNvSpPr txBox="1"/>
          <p:nvPr/>
        </p:nvSpPr>
        <p:spPr>
          <a:xfrm>
            <a:off x="45675" y="984825"/>
            <a:ext cx="7960500" cy="554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500" b="1"/>
              <a:t>Auto Recommendation System : Recommend()</a:t>
            </a:r>
            <a:endParaRPr sz="2500" b="1"/>
          </a:p>
        </p:txBody>
      </p:sp>
      <p:graphicFrame>
        <p:nvGraphicFramePr>
          <p:cNvPr id="363" name="Google Shape;363;p48"/>
          <p:cNvGraphicFramePr/>
          <p:nvPr/>
        </p:nvGraphicFramePr>
        <p:xfrm>
          <a:off x="166300" y="1811425"/>
          <a:ext cx="8732450" cy="3306800"/>
        </p:xfrm>
        <a:graphic>
          <a:graphicData uri="http://schemas.openxmlformats.org/drawingml/2006/table">
            <a:tbl>
              <a:tblPr>
                <a:noFill/>
                <a:tableStyleId>{EE2352EF-41A5-4088-9B49-B3A3E6719240}</a:tableStyleId>
              </a:tblPr>
              <a:tblGrid>
                <a:gridCol w="1831150"/>
                <a:gridCol w="6901300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Parameter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Description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>
                          <a:solidFill>
                            <a:srgbClr val="0000ff"/>
                          </a:solidFill>
                        </a:rPr>
                        <a:t>title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The title of </a:t>
                      </a:r>
                      <a:r>
                        <a:rPr lang="en-US" altLang="ko" sz="1200" b="1"/>
                        <a:t>the </a:t>
                      </a:r>
                      <a:r>
                        <a:rPr lang="ko" sz="1200" b="1"/>
                        <a:t>animation used by the user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>
                          <a:solidFill>
                            <a:srgbClr val="0000ff"/>
                          </a:solidFill>
                        </a:rPr>
                        <a:t>main_data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Data with the title and id of the movie or animation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>
                          <a:solidFill>
                            <a:srgbClr val="0000ff"/>
                          </a:solidFill>
                        </a:rPr>
                        <a:t>rating_data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Data with domain id, user id and rating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>
                          <a:solidFill>
                            <a:srgbClr val="0000ff"/>
                          </a:solidFill>
                        </a:rPr>
                        <a:t>full_data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Combined data of main_data and rating_data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>
                          <a:solidFill>
                            <a:srgbClr val="0000ff"/>
                          </a:solidFill>
                        </a:rPr>
                        <a:t>data_id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This is the domain id of the video.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>
                          <a:solidFill>
                            <a:srgbClr val="0000ff"/>
                          </a:solidFill>
                        </a:rPr>
                        <a:t>criterion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Is a rating criterion. Movies higher than that standard are recommended.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>
                          <a:solidFill>
                            <a:srgbClr val="0000ff"/>
                          </a:solidFill>
                        </a:rPr>
                        <a:t>split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 b="1"/>
                        <a:t>Letters of words that identify genres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1">
                          <a:solidFill>
                            <a:srgbClr val="0000ff"/>
                          </a:solidFill>
                        </a:rPr>
                        <a:t>min_sup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1"/>
                        <a:t>Min_support to AP argorithm</a:t>
                      </a:r>
                      <a:endParaRPr sz="1200" b="1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64" name="Google Shape;364;p48"/>
          <p:cNvSpPr txBox="1"/>
          <p:nvPr/>
        </p:nvSpPr>
        <p:spPr>
          <a:xfrm>
            <a:off x="901150" y="29850"/>
            <a:ext cx="5925600" cy="94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Open source SW</a:t>
            </a:r>
            <a:endParaRPr lang="ko" sz="19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Function Definition 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365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342275" y="1642427"/>
            <a:ext cx="2317675" cy="31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2895550" y="1642425"/>
            <a:ext cx="2612481" cy="31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5664031" y="2284688"/>
            <a:ext cx="3014425" cy="18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901150" y="0"/>
            <a:ext cx="59256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End-to-End Process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Data exploration : Animation dataset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750250" y="1152475"/>
            <a:ext cx="4066500" cy="4534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ko" sz="1600" b="1">
                <a:solidFill>
                  <a:schemeClr val="dk1"/>
                </a:solidFill>
              </a:rPr>
              <a:t>Description of animation dataset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90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9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9"/>
          <p:cNvSpPr txBox="1"/>
          <p:nvPr/>
        </p:nvSpPr>
        <p:spPr>
          <a:xfrm>
            <a:off x="901150" y="29850"/>
            <a:ext cx="5925600" cy="94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Open source SW</a:t>
            </a:r>
            <a:endParaRPr lang="ko" sz="2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Architecture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371" name="Google Shape;371;p49"/>
          <p:cNvSpPr txBox="1"/>
          <p:nvPr/>
        </p:nvSpPr>
        <p:spPr>
          <a:xfrm>
            <a:off x="2013600" y="956238"/>
            <a:ext cx="5116800" cy="649662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100" b="1">
                <a:solidFill>
                  <a:srgbClr val="0000FF"/>
                </a:solidFill>
              </a:rPr>
              <a:t>Recommendation Service Architecture</a:t>
            </a:r>
            <a:endParaRPr sz="2100" b="1">
              <a:solidFill>
                <a:srgbClr val="0000FF"/>
              </a:solidFill>
            </a:endParaRPr>
          </a:p>
        </p:txBody>
      </p:sp>
      <p:pic>
        <p:nvPicPr>
          <p:cNvPr id="372" name="Google Shape;372;p49"/>
          <p:cNvPicPr/>
          <p:nvPr/>
        </p:nvPicPr>
        <p:blipFill rotWithShape="1">
          <a:blip r:embed="rId4">
            <a:alphaModFix/>
          </a:blip>
          <a:srcRect l="15830" t="9850" r="49110" b="10340"/>
          <a:stretch>
            <a:fillRect/>
          </a:stretch>
        </p:blipFill>
        <p:spPr>
          <a:xfrm>
            <a:off x="3059400" y="1484825"/>
            <a:ext cx="3025200" cy="3658676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0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0"/>
          <p:cNvSpPr txBox="1"/>
          <p:nvPr/>
        </p:nvSpPr>
        <p:spPr>
          <a:xfrm>
            <a:off x="901150" y="29850"/>
            <a:ext cx="5925600" cy="94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Open source SW</a:t>
            </a:r>
            <a:endParaRPr lang="ko" sz="2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GitHub URL</a:t>
            </a:r>
            <a:endParaRPr sz="2500" b="1">
              <a:solidFill>
                <a:schemeClr val="dk1"/>
              </a:solidFill>
            </a:endParaRPr>
          </a:p>
        </p:txBody>
      </p:sp>
      <p:pic>
        <p:nvPicPr>
          <p:cNvPr id="379" name="Google Shape;379;p50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2553075" y="1583975"/>
            <a:ext cx="4037849" cy="22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0"/>
          <p:cNvSpPr txBox="1"/>
          <p:nvPr/>
        </p:nvSpPr>
        <p:spPr>
          <a:xfrm>
            <a:off x="570175" y="4127925"/>
            <a:ext cx="8097000" cy="72683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dirty="0">
                <a:solidFill>
                  <a:schemeClr val="dk1"/>
                </a:solidFill>
                <a:hlinkClick r:id="rId5"/>
              </a:rPr>
              <a:t>https://github.com/leeseobin00/AnimationRecommendation</a:t>
            </a:r>
            <a:endParaRPr lang="en-US" sz="160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600" b="1" dirty="0">
              <a:solidFill>
                <a:schemeClr val="dk1"/>
              </a:solidFill>
            </a:endParaRPr>
          </a:p>
        </p:txBody>
      </p:sp>
      <p:sp>
        <p:nvSpPr>
          <p:cNvPr id="381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52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2"/>
          <p:cNvSpPr txBox="1"/>
          <p:nvPr/>
        </p:nvSpPr>
        <p:spPr>
          <a:xfrm>
            <a:off x="901150" y="29850"/>
            <a:ext cx="5925600" cy="94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Teamwork</a:t>
            </a:r>
            <a:endParaRPr lang="ko" sz="2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Area of Team Efforts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401" name="Google Shape;401;p52"/>
          <p:cNvSpPr txBox="1"/>
          <p:nvPr/>
        </p:nvSpPr>
        <p:spPr>
          <a:xfrm>
            <a:off x="532875" y="1276900"/>
            <a:ext cx="7788300" cy="41580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Creating an Auto-Recommendation System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700" b="1">
                <a:solidFill>
                  <a:schemeClr val="dk1"/>
                </a:solidFill>
              </a:rPr>
              <a:t>-&gt; Create a function for each algorithm and provide recommendations for 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700" b="1">
                <a:solidFill>
                  <a:schemeClr val="dk1"/>
                </a:solidFill>
              </a:rPr>
              <a:t>    3 models simultaneously with one big function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Data preprocessing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700" b="1">
                <a:solidFill>
                  <a:schemeClr val="dk1"/>
                </a:solidFill>
              </a:rPr>
              <a:t>-&gt; Dense matrix to increase computation speed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700" b="1">
                <a:solidFill>
                  <a:schemeClr val="dk1"/>
                </a:solidFill>
              </a:rPr>
              <a:t>-&gt; String processing to remove Japanese special characters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700" b="1">
                <a:solidFill>
                  <a:schemeClr val="dk1"/>
                </a:solidFill>
              </a:rPr>
              <a:t>-&gt; Decrease the number of data by setting standards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7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500" b="1">
              <a:solidFill>
                <a:schemeClr val="dk1"/>
              </a:solidFill>
            </a:endParaRPr>
          </a:p>
        </p:txBody>
      </p:sp>
      <p:sp>
        <p:nvSpPr>
          <p:cNvPr id="402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5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3"/>
          <p:cNvSpPr txBox="1"/>
          <p:nvPr/>
        </p:nvSpPr>
        <p:spPr>
          <a:xfrm>
            <a:off x="941275" y="1835725"/>
            <a:ext cx="8355900" cy="27419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https://www.kaggle.com/datasets/CooperUnion/anime-recommendations-database</a:t>
            </a:r>
            <a:endParaRPr lang="ko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https://www.kaggle.com/datasets/ayushimishra2809/movielens-dataset</a:t>
            </a:r>
            <a:endParaRPr lang="ko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u="sng">
                <a:solidFill>
                  <a:schemeClr val="hlink"/>
                </a:solidFill>
                <a:hlinkClick r:id="rId6"/>
              </a:rPr>
              <a:t>https://www.kaggle.com/code/raksh710/content-based-filtering-sorted-by-weighted-average</a:t>
            </a:r>
            <a:endParaRPr lang="ko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u="sng">
                <a:solidFill>
                  <a:schemeClr val="hlink"/>
                </a:solidFill>
                <a:hlinkClick r:id="rId7"/>
              </a:rPr>
              <a:t>https://www.kaggle.com/code/deepakvk18/anime-recommendation-system</a:t>
            </a:r>
            <a:endParaRPr lang="ko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u="sng">
                <a:solidFill>
                  <a:schemeClr val="hlink"/>
                </a:solidFill>
                <a:hlinkClick r:id="rId8"/>
              </a:rPr>
              <a:t>https://www.kaggle.com/code/apldcode/anime-recommender</a:t>
            </a:r>
            <a:endParaRPr lang="ko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u="sng">
                <a:solidFill>
                  <a:schemeClr val="hlink"/>
                </a:solidFill>
                <a:hlinkClick r:id="rId9"/>
              </a:rPr>
              <a:t>https://github.com/varian97/Anime-Recommender-System</a:t>
            </a:r>
            <a:endParaRPr lang="ko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8" name="Google Shape;408;p53"/>
          <p:cNvSpPr txBox="1"/>
          <p:nvPr/>
        </p:nvSpPr>
        <p:spPr>
          <a:xfrm>
            <a:off x="901150" y="106050"/>
            <a:ext cx="7713000" cy="6140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Reference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409" name="Google Shape;409;p53"/>
          <p:cNvSpPr/>
          <p:nvPr/>
        </p:nvSpPr>
        <p:spPr>
          <a:xfrm>
            <a:off x="754650" y="1310425"/>
            <a:ext cx="7634700" cy="3516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0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1213170" y="1612993"/>
            <a:ext cx="2003461" cy="33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5306075" y="1871962"/>
            <a:ext cx="2743250" cy="27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908500" y="0"/>
            <a:ext cx="59256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End-to-End Process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Data exploration : Animation dataset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750250" y="1108400"/>
            <a:ext cx="4066500" cy="4498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ko" sz="1600" b="1">
                <a:solidFill>
                  <a:schemeClr val="dk1"/>
                </a:solidFill>
              </a:rPr>
              <a:t>Drop the Null Values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828255" y="2792175"/>
            <a:ext cx="9885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350506" y="1901389"/>
            <a:ext cx="2601198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3134228" y="1901396"/>
            <a:ext cx="3243356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6560112" y="1901400"/>
            <a:ext cx="2233388" cy="180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901100" y="0"/>
            <a:ext cx="78924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End-to-End Process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Data exploration : Animation Rating Dataset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750250" y="1152475"/>
            <a:ext cx="4066500" cy="4534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ko" sz="1600" b="1">
                <a:solidFill>
                  <a:schemeClr val="dk1"/>
                </a:solidFill>
              </a:rPr>
              <a:t>Description of rating dataset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110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750250" y="1152475"/>
            <a:ext cx="4066500" cy="4534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ko" sz="1600" b="1">
                <a:solidFill>
                  <a:schemeClr val="dk1"/>
                </a:solidFill>
              </a:rPr>
              <a:t>Merge the anime and rating dataset</a:t>
            </a:r>
            <a:endParaRPr sz="1600" b="1">
              <a:solidFill>
                <a:schemeClr val="dk1"/>
              </a:solidFill>
            </a:endParaRPr>
          </a:p>
        </p:txBody>
      </p:sp>
      <p:pic>
        <p:nvPicPr>
          <p:cNvPr id="116" name="Google Shape;116;p20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750250" y="1887950"/>
            <a:ext cx="7680499" cy="21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908500" y="0"/>
            <a:ext cx="72576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End-to-End Process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Data exploration : Animation Full dataset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118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18988"/>
            <a:ext cx="69913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/>
          <p:nvPr/>
        </p:nvPicPr>
        <p:blipFill rotWithShape="1">
          <a:blip r:embed="rId4">
            <a:alphaModFix/>
          </a:blip>
          <a:srcRect l="10800" t="24430" r="47950" b="8970"/>
          <a:stretch>
            <a:fillRect/>
          </a:stretch>
        </p:blipFill>
        <p:spPr>
          <a:xfrm>
            <a:off x="2706888" y="1800500"/>
            <a:ext cx="3429826" cy="294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901150" y="0"/>
            <a:ext cx="7668300" cy="9486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End-to-End Process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500" b="1">
                <a:solidFill>
                  <a:schemeClr val="dk1"/>
                </a:solidFill>
              </a:rPr>
              <a:t>Data exploration : Animation Type Distribution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750250" y="1152475"/>
            <a:ext cx="7343100" cy="4534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ko" sz="1600" b="1">
                <a:solidFill>
                  <a:schemeClr val="dk1"/>
                </a:solidFill>
              </a:rPr>
              <a:t>Animation’s type distribution as a percentage in pie plot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126" name="Google Shape;19;p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3259</ep:Words>
  <ep:PresentationFormat>화면 슬라이드 쇼(16:9)</ep:PresentationFormat>
  <ep:Paragraphs>524</ep:Paragraphs>
  <ep:Slides>53</ep:Slides>
  <ep:Notes>53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ep:HeadingPairs>
  <ep:TitlesOfParts>
    <vt:vector size="54" baseType="lpstr">
      <vt:lpstr>Simple Light</vt:lpstr>
      <vt:lpstr>PowerPoint 프레젠테이션</vt:lpstr>
      <vt:lpstr>PowerPoint 프레젠테이션</vt:lpstr>
      <vt:lpstr>PowerPoint 프레젠테이션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dcterms:modified xsi:type="dcterms:W3CDTF">2022-12-03T07:24:16.632</dcterms:modified>
  <cp:revision>28</cp:revision>
  <dc:title>PowerPoint 프레젠테이션</dc:title>
  <cp:version>1000.0000.01</cp:version>
</cp:coreProperties>
</file>