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72" r:id="rId7"/>
    <p:sldId id="260" r:id="rId8"/>
    <p:sldId id="261" r:id="rId9"/>
    <p:sldId id="273" r:id="rId10"/>
    <p:sldId id="274" r:id="rId11"/>
    <p:sldId id="275" r:id="rId12"/>
    <p:sldId id="276" r:id="rId13"/>
    <p:sldId id="277" r:id="rId14"/>
    <p:sldId id="262" r:id="rId15"/>
    <p:sldId id="279" r:id="rId16"/>
    <p:sldId id="278" r:id="rId17"/>
    <p:sldId id="285" r:id="rId18"/>
    <p:sldId id="263" r:id="rId19"/>
    <p:sldId id="282" r:id="rId20"/>
    <p:sldId id="280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메이플스토리" panose="02000300000000000000" pitchFamily="2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E5F"/>
    <a:srgbClr val="FCC621"/>
    <a:srgbClr val="0070C0"/>
    <a:srgbClr val="FF4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-34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FDE2-9E08-4DCB-B582-0C94C999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AF27B3-AE2A-4002-B706-0174309E4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D6109-B80F-4AF2-8F95-4EBC15B2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9DA4-BA41-4F37-B2E7-2CC50627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EE276-ED4E-4919-8A84-4D6AF713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AD5D-E6DC-4F45-9E80-21620C58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93CF3-49EB-469A-B645-01698D18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1BB9-8396-4CF5-9BBA-74F39F5C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4CF48-8A8B-4B6B-A2E9-2D80DE7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C0B95-BE47-4F74-B975-1F1D038F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5E4727-0990-4B82-9C6E-93153B30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ACD5E-C7DE-4A7E-98B4-7BE73C583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3E3D6-00B0-4AE6-8B15-8234DCF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3F29A-40FE-4F6F-B9FF-677F1287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E1D1F-51FD-4890-BE00-E40905F5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6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4ABA-70E6-45EF-8EDE-D755009D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AE477-5F71-47EA-AE9B-9A5AE02C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72D9-D949-494D-9D2E-94B99DB9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3745A-2EA5-4CE9-B19E-156D9A1C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86112-865E-4122-9943-1E22BD9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5641E-0769-42A9-93CD-19C32ACA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F056E-FFE0-4A9E-827D-375D1FDD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BB9A0-CC8C-47B2-8467-1686313E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73E12-8F8D-4545-AB31-BB14AFCA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AD36A-85C3-4CC2-B568-9946D7E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8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A8E82-4B70-473E-A8D1-129A9D5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E8C09-ECC9-4626-B914-589F98CD8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55A32F-6B47-42F3-AEB8-F74682B3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9FE36-6C58-4A4B-981E-9F827EA4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90E1-57C4-40FE-A2D6-95353804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86E7D-9FCC-4B91-8E63-852BCDA7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55DE-1E92-4F14-9E82-1F9F8B9D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E0023-6B60-4D6C-A744-668EB8AC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CBE747-A820-4E99-BD4F-A2E97F509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CAA9BB-3B7D-46C3-B35E-E15CC1C1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84247-C8C9-449B-936F-9B909A672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30F0D2-1C9D-46A7-B689-36007D57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B4731-B38C-4D0C-87DB-B90F2DAA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B6799-3B1A-42A4-9A53-988482EE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7826A-923F-49EA-BBE1-C70F2BEE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E929E-92F5-4F74-920E-A021A0C9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D9AEB-BE4F-49F0-998E-7EC4A4F0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9A1F7-E8EC-4475-B3E5-48435AD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93F4E-0C5C-4620-870D-6025C93C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7D0C9-8269-4C05-8797-B0F40616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1EB4A-9E2A-467E-B5F7-5CB38D9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0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BAD8-69FC-4043-9631-F20EC573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8895A-C4B8-44E6-B58D-A84A50E0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1909B-B5BE-4709-A247-352C692C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EAAE1-B1CD-4FAE-BF2C-06448A83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454F6-8CC6-4EAA-B196-0CC3231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7F703-9F5C-4335-961F-301F5763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5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4039D-D829-4960-8AF5-AB2B8616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D195C1-A0E7-414C-83D6-386CD8DA2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70073-ADBA-468B-8E21-5EE9FBAA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D4791-AF3B-4E75-BD67-981D6D62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A241-23F2-496F-ABF1-9A6C41E21B6D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07525-66D7-43CB-A661-B3F4CAE3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C6AB0-BBC5-459C-A2B6-ABB9B57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839-255B-4B58-BDDB-FE87582E4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9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B2C81-4FC4-45DE-AF1D-94191AE4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0D4C3-E1CD-47CD-971B-A30EB767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98ECC-DF90-482F-ABB3-D8D2222E0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47F3A241-23F2-496F-ABF1-9A6C41E21B6D}" type="datetimeFigureOut">
              <a:rPr lang="ko-KR" altLang="en-US" smtClean="0"/>
              <a:pPr/>
              <a:t>2020-11-19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34668-40EA-4BEE-9018-BDE0B5234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F4EE5-D94E-47A8-B345-4AD26E75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54C4D839-255B-4B58-BDDB-FE87582E4E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236B32-0371-45F3-8F31-5E3A0B95216D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A27F5C-9875-4CE5-8732-7D5E06B1F2F1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064DB07-ADF4-4539-A16C-810CE369D32D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74B22BFB-3651-41F3-B6E3-036A54ABA8BB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D73B622-D791-492A-A98A-13D8C57DF8CE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2654E04-ACFD-402B-9274-48F6A0628202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F32C378-53A1-4D21-AA1B-A6D44CC522A9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94AFC50-752E-4EC3-8BF8-E5E0FFC00A24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B9F46A0-F2EB-4FF2-AF8E-C4E2AE4006FE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C4FE53B-5203-455B-9A44-5C56002A10BB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11FD1D8-848F-4057-90D8-7B706650AD1C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5353B6E-948B-4CD8-9B21-44F7AE5CCD9F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37FE0FC-4105-4DA0-85CF-3C9D09A1A7E1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558EB7D7-416E-4E6D-9975-A6C4F3E79A67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222CC-EA51-4DE4-9694-3EE015B65E05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A225000-F92A-42DC-AD9A-E72E7E3FAF97}"/>
              </a:ext>
            </a:extLst>
          </p:cNvPr>
          <p:cNvSpPr txBox="1"/>
          <p:nvPr/>
        </p:nvSpPr>
        <p:spPr>
          <a:xfrm>
            <a:off x="3163383" y="2137416"/>
            <a:ext cx="6240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Computer Network &amp; Programming Term Project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F696E9-D4B1-404F-8B86-832C5B016BED}"/>
              </a:ext>
            </a:extLst>
          </p:cNvPr>
          <p:cNvSpPr txBox="1"/>
          <p:nvPr/>
        </p:nvSpPr>
        <p:spPr>
          <a:xfrm>
            <a:off x="4904746" y="2659559"/>
            <a:ext cx="23825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5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22DEB23-FBBD-4758-8C44-B80183C692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197642"/>
            <a:ext cx="1604224" cy="160422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C755D2-2244-43E9-82D4-6DB4BAB1E8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9161" y="5843448"/>
            <a:ext cx="958418" cy="9584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4B488F-4C1D-4F6F-9160-51B440BE18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584" y="5863235"/>
            <a:ext cx="1011956" cy="101195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920618-7F2A-457F-99AC-4F82F734A18B}"/>
              </a:ext>
            </a:extLst>
          </p:cNvPr>
          <p:cNvSpPr/>
          <p:nvPr/>
        </p:nvSpPr>
        <p:spPr>
          <a:xfrm flipV="1">
            <a:off x="2941782" y="1870609"/>
            <a:ext cx="6443589" cy="46556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58E61B-BBEC-49A7-B140-D275B520210D}"/>
              </a:ext>
            </a:extLst>
          </p:cNvPr>
          <p:cNvSpPr/>
          <p:nvPr/>
        </p:nvSpPr>
        <p:spPr>
          <a:xfrm flipV="1">
            <a:off x="2941782" y="3749416"/>
            <a:ext cx="6443589" cy="46556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CE359-1379-4CC8-8780-BFD3E847CDDD}"/>
              </a:ext>
            </a:extLst>
          </p:cNvPr>
          <p:cNvSpPr txBox="1"/>
          <p:nvPr/>
        </p:nvSpPr>
        <p:spPr>
          <a:xfrm>
            <a:off x="3565509" y="4027350"/>
            <a:ext cx="682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Team3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김기현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노인욱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김소정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신승건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이서빈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87D1E4-98D9-4106-BE50-7E8957D39A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 flipH="1">
            <a:off x="4405382" y="2580830"/>
            <a:ext cx="488542" cy="488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75048E-2FE1-4B50-AFD8-89FF7526A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3805553" y="2908551"/>
            <a:ext cx="604709" cy="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538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 - shower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61EC4F-9445-4D78-AF54-9E390378A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440" y="1478420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FA60385F-E0FE-495A-AA9D-BC6E68C44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694" y="2943982"/>
            <a:ext cx="1170973" cy="11613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B080A4-302F-45C2-9B2F-FBE789D86E0D}"/>
              </a:ext>
            </a:extLst>
          </p:cNvPr>
          <p:cNvSpPr/>
          <p:nvPr/>
        </p:nvSpPr>
        <p:spPr>
          <a:xfrm>
            <a:off x="8293944" y="2477159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A2DF4-7D70-4BEF-BD9C-8157D92C9F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4334405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41C5D7-AA6E-4E10-AD5A-1FEE2D887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3452200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16CA88-E25F-4A67-BAAA-51AABBCC3E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2569995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644B4C-DCC0-4622-9A41-525C55D2A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0" y="1687790"/>
            <a:ext cx="720000" cy="720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16BD43A-A384-452F-8D37-C335F711256E}"/>
              </a:ext>
            </a:extLst>
          </p:cNvPr>
          <p:cNvSpPr/>
          <p:nvPr/>
        </p:nvSpPr>
        <p:spPr>
          <a:xfrm>
            <a:off x="6572303" y="4619191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844E8A-75A5-4769-9590-F9B8448DDC75}"/>
              </a:ext>
            </a:extLst>
          </p:cNvPr>
          <p:cNvSpPr>
            <a:spLocks noChangeAspect="1"/>
          </p:cNvSpPr>
          <p:nvPr/>
        </p:nvSpPr>
        <p:spPr>
          <a:xfrm>
            <a:off x="10608670" y="4652260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D45487F7-C723-41D3-B5CD-AE6563D0F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70" y="4670260"/>
            <a:ext cx="324000" cy="324000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C0CDE7F8-84F6-4B2C-845E-6EDC7FE38781}"/>
              </a:ext>
            </a:extLst>
          </p:cNvPr>
          <p:cNvSpPr/>
          <p:nvPr/>
        </p:nvSpPr>
        <p:spPr>
          <a:xfrm>
            <a:off x="1552294" y="1823377"/>
            <a:ext cx="2558473" cy="1466618"/>
          </a:xfrm>
          <a:prstGeom prst="wedgeRoundRectCallout">
            <a:avLst>
              <a:gd name="adj1" fmla="val 107750"/>
              <a:gd name="adj2" fmla="val 81495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 : Click the shower button implemented using the GUI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A6C8479-04DA-48FA-AAE2-D970A9F9FFAC}"/>
              </a:ext>
            </a:extLst>
          </p:cNvPr>
          <p:cNvSpPr/>
          <p:nvPr/>
        </p:nvSpPr>
        <p:spPr>
          <a:xfrm>
            <a:off x="1520210" y="4188242"/>
            <a:ext cx="3368557" cy="1181832"/>
          </a:xfrm>
          <a:prstGeom prst="wedgeRoundRectCallout">
            <a:avLst>
              <a:gd name="adj1" fmla="val 144934"/>
              <a:gd name="adj2" fmla="val -92323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Pet responds,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 개운해요＂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47967-F0E2-4FB4-80F1-2D36D39D5C5C}"/>
              </a:ext>
            </a:extLst>
          </p:cNvPr>
          <p:cNvSpPr txBox="1"/>
          <p:nvPr/>
        </p:nvSpPr>
        <p:spPr>
          <a:xfrm>
            <a:off x="10013160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11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531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- playing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C94F34-46F7-4714-96F3-80931A3F0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600" y="1430294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A6FB8F4D-A13E-46C7-A02D-E2FD4063A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854" y="2895856"/>
            <a:ext cx="1170973" cy="11613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A952D6-BCDB-423A-AAA2-42BACA2937D5}"/>
              </a:ext>
            </a:extLst>
          </p:cNvPr>
          <p:cNvSpPr/>
          <p:nvPr/>
        </p:nvSpPr>
        <p:spPr>
          <a:xfrm>
            <a:off x="7973104" y="2429033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50757-3D92-4CC6-9880-525BE07D7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86279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717C75-357C-4159-8F3D-3B844681D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04074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CDCB64-1645-4322-A6C6-E82C1AA97E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521869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5D8E20-B1B6-4632-A874-3CA1497D9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639664"/>
            <a:ext cx="720000" cy="720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7CCBB3-6EE0-4E7B-A885-59141AD4E362}"/>
              </a:ext>
            </a:extLst>
          </p:cNvPr>
          <p:cNvSpPr/>
          <p:nvPr/>
        </p:nvSpPr>
        <p:spPr>
          <a:xfrm>
            <a:off x="6251463" y="4571065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6E44B6-9B30-47E5-A333-D7C957A766FF}"/>
              </a:ext>
            </a:extLst>
          </p:cNvPr>
          <p:cNvSpPr>
            <a:spLocks noChangeAspect="1"/>
          </p:cNvSpPr>
          <p:nvPr/>
        </p:nvSpPr>
        <p:spPr>
          <a:xfrm>
            <a:off x="10287830" y="4604134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C997B69A-1F97-4C5B-9197-5A848265B0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30" y="4622134"/>
            <a:ext cx="324000" cy="324000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6EAE9CF-B2A7-491B-95FA-7B20A207DB0E}"/>
              </a:ext>
            </a:extLst>
          </p:cNvPr>
          <p:cNvSpPr/>
          <p:nvPr/>
        </p:nvSpPr>
        <p:spPr>
          <a:xfrm>
            <a:off x="2051259" y="3241869"/>
            <a:ext cx="2558473" cy="882205"/>
          </a:xfrm>
          <a:prstGeom prst="wedgeRoundRectCallout">
            <a:avLst>
              <a:gd name="adj1" fmla="val 74010"/>
              <a:gd name="adj2" fmla="val 116946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 : Click the Play button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4393BD4-7EA9-40D0-9B08-C7C758A8C772}"/>
              </a:ext>
            </a:extLst>
          </p:cNvPr>
          <p:cNvSpPr/>
          <p:nvPr/>
        </p:nvSpPr>
        <p:spPr>
          <a:xfrm>
            <a:off x="6760994" y="5378318"/>
            <a:ext cx="3149625" cy="940303"/>
          </a:xfrm>
          <a:prstGeom prst="wedgeRoundRectCallout">
            <a:avLst>
              <a:gd name="adj1" fmla="val -9884"/>
              <a:gd name="adj2" fmla="val -174354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Pet responds,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즐거워요＂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99B44-AA74-44B5-B248-7A98D6841412}"/>
              </a:ext>
            </a:extLst>
          </p:cNvPr>
          <p:cNvSpPr txBox="1"/>
          <p:nvPr/>
        </p:nvSpPr>
        <p:spPr>
          <a:xfrm>
            <a:off x="9692320" y="1430294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00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709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- communicating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D6235EA7-CBF9-4437-A6DF-FB0278C3F52C}"/>
              </a:ext>
            </a:extLst>
          </p:cNvPr>
          <p:cNvSpPr/>
          <p:nvPr/>
        </p:nvSpPr>
        <p:spPr>
          <a:xfrm>
            <a:off x="892645" y="1999664"/>
            <a:ext cx="908310" cy="1181349"/>
          </a:xfrm>
          <a:prstGeom prst="arc">
            <a:avLst>
              <a:gd name="adj1" fmla="val 4731369"/>
              <a:gd name="adj2" fmla="val 16530238"/>
            </a:avLst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DF1CC646-CD23-435C-9A89-9FDDF3AD0F18}"/>
              </a:ext>
            </a:extLst>
          </p:cNvPr>
          <p:cNvSpPr/>
          <p:nvPr/>
        </p:nvSpPr>
        <p:spPr>
          <a:xfrm>
            <a:off x="4067780" y="3181013"/>
            <a:ext cx="908310" cy="1257305"/>
          </a:xfrm>
          <a:prstGeom prst="arc">
            <a:avLst>
              <a:gd name="adj1" fmla="val 16200000"/>
              <a:gd name="adj2" fmla="val 5464105"/>
            </a:avLst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3F8B85-E374-4345-95AD-C5444E19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600" y="1430294"/>
            <a:ext cx="5637600" cy="376027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8635457-DA72-474E-AD8B-1A30ADF59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854" y="2895856"/>
            <a:ext cx="1170973" cy="116132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63CB67-B331-438A-91E9-2AB424B61B1D}"/>
              </a:ext>
            </a:extLst>
          </p:cNvPr>
          <p:cNvSpPr/>
          <p:nvPr/>
        </p:nvSpPr>
        <p:spPr>
          <a:xfrm>
            <a:off x="7973104" y="2429033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4E2BD4-AB0A-48CA-9FF1-0BE1835BF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86279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003D45-CA33-463B-8B4F-74D44CEC2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04074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2EFE06-E261-4010-9072-659CC3288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521869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19E764-5059-42E8-B660-524363B6D6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639664"/>
            <a:ext cx="720000" cy="72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C205C1-5E91-4F38-A98C-49BE53EEF6C9}"/>
              </a:ext>
            </a:extLst>
          </p:cNvPr>
          <p:cNvSpPr/>
          <p:nvPr/>
        </p:nvSpPr>
        <p:spPr>
          <a:xfrm>
            <a:off x="6251463" y="4571065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805518-3E6A-4973-9F7A-8EFB8E3786EF}"/>
              </a:ext>
            </a:extLst>
          </p:cNvPr>
          <p:cNvSpPr>
            <a:spLocks noChangeAspect="1"/>
          </p:cNvSpPr>
          <p:nvPr/>
        </p:nvSpPr>
        <p:spPr>
          <a:xfrm>
            <a:off x="10287830" y="4604134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3" name="그림 12" descr="화살이(가) 표시된 사진&#10;&#10;자동 생성된 설명">
            <a:extLst>
              <a:ext uri="{FF2B5EF4-FFF2-40B4-BE49-F238E27FC236}">
                <a16:creationId xmlns:a16="http://schemas.microsoft.com/office/drawing/2014/main" id="{1F810BFC-70AF-407B-A705-D4221438BA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30" y="4622134"/>
            <a:ext cx="324000" cy="324000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2584BFE-67A3-44C1-A401-7C381C617D20}"/>
              </a:ext>
            </a:extLst>
          </p:cNvPr>
          <p:cNvSpPr/>
          <p:nvPr/>
        </p:nvSpPr>
        <p:spPr>
          <a:xfrm>
            <a:off x="5736000" y="5520161"/>
            <a:ext cx="4891910" cy="715894"/>
          </a:xfrm>
          <a:prstGeom prst="wedgeRoundRectCallout">
            <a:avLst>
              <a:gd name="adj1" fmla="val -715"/>
              <a:gd name="adj2" fmla="val -144205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Keywords are specified so that users can enter content for keywords.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38880026-775C-4B69-9290-2019EE133923}"/>
              </a:ext>
            </a:extLst>
          </p:cNvPr>
          <p:cNvSpPr/>
          <p:nvPr/>
        </p:nvSpPr>
        <p:spPr>
          <a:xfrm>
            <a:off x="1346800" y="1611483"/>
            <a:ext cx="3179018" cy="695661"/>
          </a:xfrm>
          <a:prstGeom prst="wedgeRoundRectCallout">
            <a:avLst>
              <a:gd name="adj1" fmla="val 155645"/>
              <a:gd name="adj2" fmla="val 189439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 : Response to a given keyword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C3D49-9601-4FEE-AC97-89FD488D81F1}"/>
              </a:ext>
            </a:extLst>
          </p:cNvPr>
          <p:cNvSpPr/>
          <p:nvPr/>
        </p:nvSpPr>
        <p:spPr>
          <a:xfrm>
            <a:off x="1346800" y="2695325"/>
            <a:ext cx="3179018" cy="873869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Recognize strings except for interrogations, emoticons, etc.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403F733-A1A7-4BD3-A82A-BFC7CD69A422}"/>
              </a:ext>
            </a:extLst>
          </p:cNvPr>
          <p:cNvSpPr/>
          <p:nvPr/>
        </p:nvSpPr>
        <p:spPr>
          <a:xfrm>
            <a:off x="1346800" y="3877093"/>
            <a:ext cx="3179018" cy="104691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 모르겠습니다＂</a:t>
            </a:r>
            <a:r>
              <a:rPr lang="fr-FR" altLang="ko-KR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answers difficult sentences, typos, etc.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08857-0E1A-4ACA-9B4F-1138610AC767}"/>
              </a:ext>
            </a:extLst>
          </p:cNvPr>
          <p:cNvSpPr txBox="1"/>
          <p:nvPr/>
        </p:nvSpPr>
        <p:spPr>
          <a:xfrm>
            <a:off x="9692320" y="1430294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63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627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– pet growth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17A237-E9DA-4744-9F1E-DC62F2599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600" y="1478420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17EA0B7F-8985-4DA9-A238-E898587FE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025" y="2522210"/>
            <a:ext cx="1827247" cy="18121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113007-AE24-46CC-B386-4ACD12B84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34405"/>
            <a:ext cx="720000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373451-5C1A-41F6-A63E-4F9665C25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52200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6FB933-EA2F-4E10-BE95-00D7AC1DD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569995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2B6900-B1B8-4DDF-9692-C83F1A5283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687790"/>
            <a:ext cx="720000" cy="720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B2A49A-3E92-444E-B4F2-D73648D21964}"/>
              </a:ext>
            </a:extLst>
          </p:cNvPr>
          <p:cNvSpPr/>
          <p:nvPr/>
        </p:nvSpPr>
        <p:spPr>
          <a:xfrm>
            <a:off x="6251463" y="4619191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6F7D16-39A7-4E37-8600-68C2528B908C}"/>
              </a:ext>
            </a:extLst>
          </p:cNvPr>
          <p:cNvSpPr>
            <a:spLocks noChangeAspect="1"/>
          </p:cNvSpPr>
          <p:nvPr/>
        </p:nvSpPr>
        <p:spPr>
          <a:xfrm>
            <a:off x="10287830" y="4652260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CAB871D1-BB2F-4780-ACDC-0DA340F9C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30" y="4670260"/>
            <a:ext cx="324000" cy="324000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00ACEDC-3774-408B-AC12-435C341AE4BC}"/>
              </a:ext>
            </a:extLst>
          </p:cNvPr>
          <p:cNvSpPr/>
          <p:nvPr/>
        </p:nvSpPr>
        <p:spPr>
          <a:xfrm>
            <a:off x="686212" y="2407790"/>
            <a:ext cx="3686581" cy="1341310"/>
          </a:xfrm>
          <a:prstGeom prst="wedgeRoundRectCallout">
            <a:avLst>
              <a:gd name="adj1" fmla="val 139822"/>
              <a:gd name="adj2" fmla="val 48617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Image of pet size change over time/with food intake</a:t>
            </a:r>
            <a:endParaRPr lang="ko-KR" altLang="en-US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8D1153-4422-4F28-B6F2-E5A1CB8C4C33}"/>
              </a:ext>
            </a:extLst>
          </p:cNvPr>
          <p:cNvSpPr/>
          <p:nvPr/>
        </p:nvSpPr>
        <p:spPr>
          <a:xfrm>
            <a:off x="8102413" y="1953750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3D1F4-C27C-41C4-B0C3-6E77A9B70C41}"/>
              </a:ext>
            </a:extLst>
          </p:cNvPr>
          <p:cNvSpPr txBox="1"/>
          <p:nvPr/>
        </p:nvSpPr>
        <p:spPr>
          <a:xfrm>
            <a:off x="9692320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5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91496"/>
            <a:ext cx="922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DEEA523-E2D4-402A-9AB7-75C8EBD7A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23" y="1298135"/>
            <a:ext cx="2155541" cy="21555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3DE3490-E686-43B0-A463-C24AFAD70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38" y="1298134"/>
            <a:ext cx="2155542" cy="215554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F5EF3FF-B5F6-41C9-B4D2-B8754CDC3D5B}"/>
              </a:ext>
            </a:extLst>
          </p:cNvPr>
          <p:cNvCxnSpPr/>
          <p:nvPr/>
        </p:nvCxnSpPr>
        <p:spPr>
          <a:xfrm>
            <a:off x="4959927" y="2375905"/>
            <a:ext cx="223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E89B205-014F-487E-826E-BC904ADE0C56}"/>
              </a:ext>
            </a:extLst>
          </p:cNvPr>
          <p:cNvSpPr>
            <a:spLocks noChangeAspect="1"/>
          </p:cNvSpPr>
          <p:nvPr/>
        </p:nvSpPr>
        <p:spPr>
          <a:xfrm>
            <a:off x="7105127" y="228590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7D14E04-25B1-49E8-87F7-4CC474DCB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75" y="2285905"/>
            <a:ext cx="176799" cy="182896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DB418BE-F609-451A-B849-B548EC5F1C49}"/>
              </a:ext>
            </a:extLst>
          </p:cNvPr>
          <p:cNvSpPr/>
          <p:nvPr/>
        </p:nvSpPr>
        <p:spPr>
          <a:xfrm>
            <a:off x="872836" y="4037748"/>
            <a:ext cx="10446327" cy="182879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Network formation between servers and clients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client/server structure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Implemented through Socket programming/multi-thread using Python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27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91496"/>
            <a:ext cx="922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DC202D-6132-46EA-B064-8699E5DC1FB5}"/>
              </a:ext>
            </a:extLst>
          </p:cNvPr>
          <p:cNvSpPr/>
          <p:nvPr/>
        </p:nvSpPr>
        <p:spPr>
          <a:xfrm>
            <a:off x="5892999" y="1058779"/>
            <a:ext cx="6086231" cy="4981804"/>
          </a:xfrm>
          <a:prstGeom prst="roundRect">
            <a:avLst/>
          </a:pr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94A695-88B9-48C0-BC98-D2970F61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0" y="1608311"/>
            <a:ext cx="2451534" cy="1635174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E796DAAB-7C2A-4281-A6B0-22AF1853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46" y="2161835"/>
            <a:ext cx="509202" cy="50500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713C74-586F-46AF-9AC2-42BAE1325F33}"/>
              </a:ext>
            </a:extLst>
          </p:cNvPr>
          <p:cNvSpPr/>
          <p:nvPr/>
        </p:nvSpPr>
        <p:spPr>
          <a:xfrm>
            <a:off x="1604821" y="1918556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2F256B-894B-463C-917B-C5700DA5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2879214"/>
            <a:ext cx="313096" cy="313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EC06D6-48C5-4655-97FE-7CD6C3A2B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2437454"/>
            <a:ext cx="313096" cy="313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DD4488-3481-4243-99A7-FFFE0CF0B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2069502"/>
            <a:ext cx="313096" cy="3130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2D6FB-6D4C-4312-8D0F-934263270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1675772"/>
            <a:ext cx="313096" cy="3130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0E7016-CB32-4EF8-A1FF-BCAB11291B3C}"/>
              </a:ext>
            </a:extLst>
          </p:cNvPr>
          <p:cNvSpPr/>
          <p:nvPr/>
        </p:nvSpPr>
        <p:spPr>
          <a:xfrm>
            <a:off x="685046" y="3079612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AE162D-3F94-47B8-B043-63795783AB92}"/>
              </a:ext>
            </a:extLst>
          </p:cNvPr>
          <p:cNvSpPr>
            <a:spLocks noChangeAspect="1"/>
          </p:cNvSpPr>
          <p:nvPr/>
        </p:nvSpPr>
        <p:spPr>
          <a:xfrm>
            <a:off x="2457835" y="3043561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FBDE5CB6-2636-482A-A01C-247BFBA2C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90" y="3051416"/>
            <a:ext cx="112698" cy="11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9525FB-F255-474D-B187-EE8660DCCED3}"/>
              </a:ext>
            </a:extLst>
          </p:cNvPr>
          <p:cNvSpPr txBox="1"/>
          <p:nvPr/>
        </p:nvSpPr>
        <p:spPr>
          <a:xfrm>
            <a:off x="2199736" y="1564997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D863FC-7F52-46FC-AD02-4702EB60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26" y="1608311"/>
            <a:ext cx="2451534" cy="1635174"/>
          </a:xfrm>
          <a:prstGeom prst="rect">
            <a:avLst/>
          </a:prstGeom>
        </p:spPr>
      </p:pic>
      <p:pic>
        <p:nvPicPr>
          <p:cNvPr id="15" name="그림 5">
            <a:extLst>
              <a:ext uri="{FF2B5EF4-FFF2-40B4-BE49-F238E27FC236}">
                <a16:creationId xmlns:a16="http://schemas.microsoft.com/office/drawing/2014/main" id="{B53E9EFA-7BAA-4ACD-A5E7-1B1A4408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712" y="1972142"/>
            <a:ext cx="921339" cy="9137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3DD89A-1D5D-4A15-B111-B30F759894C0}"/>
              </a:ext>
            </a:extLst>
          </p:cNvPr>
          <p:cNvSpPr/>
          <p:nvPr/>
        </p:nvSpPr>
        <p:spPr>
          <a:xfrm>
            <a:off x="4437093" y="1805858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EC03BE-532A-42F1-A467-17853D377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2879214"/>
            <a:ext cx="313096" cy="3130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4DC215-19B1-47C5-9FC2-51E4DFD3A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2437454"/>
            <a:ext cx="313096" cy="3130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CA3737-A3B5-4D31-A221-7FDA0C182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2069502"/>
            <a:ext cx="313096" cy="313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34DF3C-26A5-4D34-ABA8-1E93FE141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1675772"/>
            <a:ext cx="313096" cy="313096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E643D9-41E7-495C-AFB0-69CE687915F0}"/>
              </a:ext>
            </a:extLst>
          </p:cNvPr>
          <p:cNvSpPr/>
          <p:nvPr/>
        </p:nvSpPr>
        <p:spPr>
          <a:xfrm>
            <a:off x="3683602" y="3079612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FC143E4-EF97-4C7A-94A4-204739A0F742}"/>
              </a:ext>
            </a:extLst>
          </p:cNvPr>
          <p:cNvSpPr>
            <a:spLocks noChangeAspect="1"/>
          </p:cNvSpPr>
          <p:nvPr/>
        </p:nvSpPr>
        <p:spPr>
          <a:xfrm>
            <a:off x="5456391" y="3043561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3" name="그림 22" descr="화살이(가) 표시된 사진&#10;&#10;자동 생성된 설명">
            <a:extLst>
              <a:ext uri="{FF2B5EF4-FFF2-40B4-BE49-F238E27FC236}">
                <a16:creationId xmlns:a16="http://schemas.microsoft.com/office/drawing/2014/main" id="{6EC979C7-BCB6-47DD-BF29-EC6B7113B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46" y="3051416"/>
            <a:ext cx="112698" cy="1126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BC9C35-9234-44D8-AC49-C0361849F7F1}"/>
              </a:ext>
            </a:extLst>
          </p:cNvPr>
          <p:cNvSpPr txBox="1"/>
          <p:nvPr/>
        </p:nvSpPr>
        <p:spPr>
          <a:xfrm>
            <a:off x="5198292" y="1564997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E7475AD-7A1E-4DB8-93B9-33896BCB5D35}"/>
              </a:ext>
            </a:extLst>
          </p:cNvPr>
          <p:cNvSpPr/>
          <p:nvPr/>
        </p:nvSpPr>
        <p:spPr>
          <a:xfrm>
            <a:off x="2792338" y="2193164"/>
            <a:ext cx="329584" cy="37886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57450C4-8BA3-4B60-AF61-51392210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0" y="3899265"/>
            <a:ext cx="2451534" cy="1635174"/>
          </a:xfrm>
          <a:prstGeom prst="rect">
            <a:avLst/>
          </a:prstGeom>
        </p:spPr>
      </p:pic>
      <p:pic>
        <p:nvPicPr>
          <p:cNvPr id="41" name="그림 5">
            <a:extLst>
              <a:ext uri="{FF2B5EF4-FFF2-40B4-BE49-F238E27FC236}">
                <a16:creationId xmlns:a16="http://schemas.microsoft.com/office/drawing/2014/main" id="{2ED71292-60A2-481F-8E2B-B9D57513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46" y="4452789"/>
            <a:ext cx="509202" cy="505008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652DB4-C33C-46E8-9DC2-60BF8023EB19}"/>
              </a:ext>
            </a:extLst>
          </p:cNvPr>
          <p:cNvSpPr/>
          <p:nvPr/>
        </p:nvSpPr>
        <p:spPr>
          <a:xfrm>
            <a:off x="1604821" y="4209510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4FDD02C-28FB-4393-8EFD-2AF6EA5A1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5170168"/>
            <a:ext cx="313096" cy="31309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1E7C27F-4472-4FEC-BE80-0303837EF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4728408"/>
            <a:ext cx="313096" cy="31309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3A367B35-2828-474F-A6DC-27BE0A644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4360456"/>
            <a:ext cx="313096" cy="31309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07C55F84-9264-42F5-BB8A-A977531CF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3966726"/>
            <a:ext cx="313096" cy="313096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32194D3-2BFB-4E26-916B-3F4A0C384EEB}"/>
              </a:ext>
            </a:extLst>
          </p:cNvPr>
          <p:cNvSpPr/>
          <p:nvPr/>
        </p:nvSpPr>
        <p:spPr>
          <a:xfrm>
            <a:off x="685046" y="5370566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6EB2C2F-6B41-4BE1-89CA-9B07BEAC470A}"/>
              </a:ext>
            </a:extLst>
          </p:cNvPr>
          <p:cNvSpPr>
            <a:spLocks noChangeAspect="1"/>
          </p:cNvSpPr>
          <p:nvPr/>
        </p:nvSpPr>
        <p:spPr>
          <a:xfrm>
            <a:off x="2457835" y="5334515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1" name="그림 90" descr="화살이(가) 표시된 사진&#10;&#10;자동 생성된 설명">
            <a:extLst>
              <a:ext uri="{FF2B5EF4-FFF2-40B4-BE49-F238E27FC236}">
                <a16:creationId xmlns:a16="http://schemas.microsoft.com/office/drawing/2014/main" id="{741B9854-6DF7-4B11-A9A7-65BA0556A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90" y="5342370"/>
            <a:ext cx="112698" cy="11269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B3500EB-8AD3-451E-A7D4-79C92F25A30D}"/>
              </a:ext>
            </a:extLst>
          </p:cNvPr>
          <p:cNvSpPr txBox="1"/>
          <p:nvPr/>
        </p:nvSpPr>
        <p:spPr>
          <a:xfrm>
            <a:off x="2199736" y="3855951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2094D1F-A1F9-474B-8F21-C1169DC1E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9" y="4187646"/>
            <a:ext cx="436538" cy="43653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01620C9-0FF7-4A7D-AE10-C7C6642366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7458" y="4527859"/>
            <a:ext cx="329213" cy="377985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32D5E142-EF69-4C9C-8CC6-1C8F91DE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26" y="3897062"/>
            <a:ext cx="2451534" cy="1635174"/>
          </a:xfrm>
          <a:prstGeom prst="rect">
            <a:avLst/>
          </a:prstGeom>
        </p:spPr>
      </p:pic>
      <p:pic>
        <p:nvPicPr>
          <p:cNvPr id="101" name="그림 5">
            <a:extLst>
              <a:ext uri="{FF2B5EF4-FFF2-40B4-BE49-F238E27FC236}">
                <a16:creationId xmlns:a16="http://schemas.microsoft.com/office/drawing/2014/main" id="{320B7FDB-FD15-44CD-9761-09B8D3CA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02" y="4450586"/>
            <a:ext cx="509202" cy="505008"/>
          </a:xfrm>
          <a:prstGeom prst="rect">
            <a:avLst/>
          </a:prstGeom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A7AB855-A5CD-4EAE-9361-55F029296D3C}"/>
              </a:ext>
            </a:extLst>
          </p:cNvPr>
          <p:cNvSpPr/>
          <p:nvPr/>
        </p:nvSpPr>
        <p:spPr>
          <a:xfrm>
            <a:off x="4603377" y="4207307"/>
            <a:ext cx="531060" cy="112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sz="8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BDF7AC0B-EF37-457C-A24C-68886CF9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5167965"/>
            <a:ext cx="313096" cy="31309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B8EDB4AC-17E8-4C60-A141-5860B7A61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4726205"/>
            <a:ext cx="313096" cy="313096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C4FD42F-9E51-45DC-B40E-77092C472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4358253"/>
            <a:ext cx="313096" cy="31309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DCA07C4B-65BC-45EE-89D5-C1CB82828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8" y="3964523"/>
            <a:ext cx="313096" cy="313096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19B519-8D46-472C-8E65-C331476BFB58}"/>
              </a:ext>
            </a:extLst>
          </p:cNvPr>
          <p:cNvSpPr/>
          <p:nvPr/>
        </p:nvSpPr>
        <p:spPr>
          <a:xfrm>
            <a:off x="3683602" y="5368363"/>
            <a:ext cx="1932600" cy="112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32620C4-1DC4-45E5-BBDF-06979360D943}"/>
              </a:ext>
            </a:extLst>
          </p:cNvPr>
          <p:cNvSpPr>
            <a:spLocks noChangeAspect="1"/>
          </p:cNvSpPr>
          <p:nvPr/>
        </p:nvSpPr>
        <p:spPr>
          <a:xfrm>
            <a:off x="5456391" y="5332312"/>
            <a:ext cx="125219" cy="125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7" name="그림 116" descr="화살이(가) 표시된 사진&#10;&#10;자동 생성된 설명">
            <a:extLst>
              <a:ext uri="{FF2B5EF4-FFF2-40B4-BE49-F238E27FC236}">
                <a16:creationId xmlns:a16="http://schemas.microsoft.com/office/drawing/2014/main" id="{EE58CC5D-8381-4E73-88E2-D97226F67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46" y="5340167"/>
            <a:ext cx="112698" cy="11269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3497A21-55D3-4E50-97B3-C0A4195484ED}"/>
              </a:ext>
            </a:extLst>
          </p:cNvPr>
          <p:cNvSpPr txBox="1"/>
          <p:nvPr/>
        </p:nvSpPr>
        <p:spPr>
          <a:xfrm>
            <a:off x="5198292" y="3853748"/>
            <a:ext cx="53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1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1" name="말풍선: 모서리가 둥근 사각형 120">
            <a:extLst>
              <a:ext uri="{FF2B5EF4-FFF2-40B4-BE49-F238E27FC236}">
                <a16:creationId xmlns:a16="http://schemas.microsoft.com/office/drawing/2014/main" id="{5363231B-AA82-421F-8299-7E5B81852D1E}"/>
              </a:ext>
            </a:extLst>
          </p:cNvPr>
          <p:cNvSpPr/>
          <p:nvPr/>
        </p:nvSpPr>
        <p:spPr>
          <a:xfrm>
            <a:off x="3696973" y="4069675"/>
            <a:ext cx="1043901" cy="275264"/>
          </a:xfrm>
          <a:prstGeom prst="wedgeRoundRectCallout">
            <a:avLst>
              <a:gd name="adj1" fmla="val 44166"/>
              <a:gd name="adj2" fmla="val 9551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얌얌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맛있어요</a:t>
            </a:r>
            <a:r>
              <a:rPr lang="en-US" altLang="ko-KR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B1CFAC-0E09-409C-A6D0-D06AA04E5DE0}"/>
              </a:ext>
            </a:extLst>
          </p:cNvPr>
          <p:cNvSpPr txBox="1"/>
          <p:nvPr/>
        </p:nvSpPr>
        <p:spPr>
          <a:xfrm>
            <a:off x="5951083" y="1156635"/>
            <a:ext cx="6086231" cy="451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Image / Button/Dialog Window Implementation using GUI</a:t>
            </a:r>
          </a:p>
          <a:p>
            <a:pPr>
              <a:lnSpc>
                <a:spcPct val="150000"/>
              </a:lnSpc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Image: Show pet size changes and express movement as animation or image changes</a:t>
            </a:r>
            <a:br>
              <a:rPr lang="en-US" altLang="ko-KR" sz="1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Pet's reaction: The pet responds according to the button pressed by the user</a:t>
            </a:r>
            <a:br>
              <a:rPr lang="en-US" altLang="ko-KR" sz="1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Button: Dog/cat/meerkat, feeding/showering/playing, feeding/snacking, and throwing/taking a walk.</a:t>
            </a:r>
            <a:br>
              <a:rPr lang="en-US" altLang="ko-KR" sz="1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7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Chatting service through text boxes that users can type in and output boxes that can hear answers from the pet.</a:t>
            </a:r>
            <a:endParaRPr lang="en-US" altLang="ko-KR" sz="17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91496"/>
            <a:ext cx="922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4E07EA8-2D8C-49BE-833A-B0194035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814331"/>
            <a:ext cx="5637600" cy="3760279"/>
          </a:xfrm>
          <a:prstGeom prst="rect">
            <a:avLst/>
          </a:prstGeom>
        </p:spPr>
      </p:pic>
      <p:pic>
        <p:nvPicPr>
          <p:cNvPr id="40" name="그림 5">
            <a:extLst>
              <a:ext uri="{FF2B5EF4-FFF2-40B4-BE49-F238E27FC236}">
                <a16:creationId xmlns:a16="http://schemas.microsoft.com/office/drawing/2014/main" id="{871F60C5-F5BA-4C91-9635-7AEC63B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83" y="3279893"/>
            <a:ext cx="1170973" cy="1161327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8B7AA-7025-4729-8A40-86536A99887F}"/>
              </a:ext>
            </a:extLst>
          </p:cNvPr>
          <p:cNvSpPr/>
          <p:nvPr/>
        </p:nvSpPr>
        <p:spPr>
          <a:xfrm>
            <a:off x="3352733" y="2813070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DF5FE26-06F5-477D-884C-542958B4B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4670316"/>
            <a:ext cx="720000" cy="72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B082A4E-F63A-4C89-AF50-49C3793C1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3788111"/>
            <a:ext cx="720000" cy="72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02E0546-F392-4AF0-9EB9-8486EF768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2905906"/>
            <a:ext cx="720000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A50AC52-116F-48C5-8020-C939893FF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" y="2023701"/>
            <a:ext cx="720000" cy="720000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7071D80-50F3-4939-95AC-93733EAF1342}"/>
              </a:ext>
            </a:extLst>
          </p:cNvPr>
          <p:cNvSpPr/>
          <p:nvPr/>
        </p:nvSpPr>
        <p:spPr>
          <a:xfrm>
            <a:off x="587229" y="3114724"/>
            <a:ext cx="5637600" cy="43521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EA9B4CD-3683-4224-A656-CF238FE7C072}"/>
              </a:ext>
            </a:extLst>
          </p:cNvPr>
          <p:cNvSpPr>
            <a:spLocks noChangeAspect="1"/>
          </p:cNvSpPr>
          <p:nvPr/>
        </p:nvSpPr>
        <p:spPr>
          <a:xfrm>
            <a:off x="5795945" y="3163797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3" name="그림 62" descr="화살이(가) 표시된 사진&#10;&#10;자동 생성된 설명">
            <a:extLst>
              <a:ext uri="{FF2B5EF4-FFF2-40B4-BE49-F238E27FC236}">
                <a16:creationId xmlns:a16="http://schemas.microsoft.com/office/drawing/2014/main" id="{463B1EFA-9E8E-468A-93BC-B748313B3E6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5" y="3181797"/>
            <a:ext cx="324000" cy="324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E3D5A66-A358-4A37-86F8-8C1EEFBEC67A}"/>
              </a:ext>
            </a:extLst>
          </p:cNvPr>
          <p:cNvSpPr txBox="1"/>
          <p:nvPr/>
        </p:nvSpPr>
        <p:spPr>
          <a:xfrm>
            <a:off x="5071949" y="1814331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5E9C91C-BC62-4EAA-BBF0-9BC2DAEB6B63}"/>
              </a:ext>
            </a:extLst>
          </p:cNvPr>
          <p:cNvPicPr>
            <a:picLocks/>
          </p:cNvPicPr>
          <p:nvPr/>
        </p:nvPicPr>
        <p:blipFill rotWithShape="1">
          <a:blip r:embed="rId9">
            <a:alphaModFix/>
          </a:blip>
          <a:srcRect l="7497" t="19060" r="6025" b="18059"/>
          <a:stretch/>
        </p:blipFill>
        <p:spPr>
          <a:xfrm>
            <a:off x="587229" y="3544342"/>
            <a:ext cx="5637600" cy="2039268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F6B2B34-454D-4F4F-B377-D6F19D9DF848}"/>
              </a:ext>
            </a:extLst>
          </p:cNvPr>
          <p:cNvSpPr/>
          <p:nvPr/>
        </p:nvSpPr>
        <p:spPr>
          <a:xfrm>
            <a:off x="6642074" y="1467360"/>
            <a:ext cx="5087672" cy="458608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chat service</a:t>
            </a:r>
            <a:b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Implementing a text box using Python GUI for users to enter text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Distinguish characters, emoticons, etc. from the entered string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Find the specified keyword in the text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The response output of the pet that matches the keyword.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Output a string 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 모르겠습니다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." when the user enters a difficult or misspelled sentence.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B1B1868-733B-4ECD-8F47-47D29047CCA4}"/>
              </a:ext>
            </a:extLst>
          </p:cNvPr>
          <p:cNvCxnSpPr/>
          <p:nvPr/>
        </p:nvCxnSpPr>
        <p:spPr>
          <a:xfrm>
            <a:off x="694365" y="3165258"/>
            <a:ext cx="0" cy="34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3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91496"/>
            <a:ext cx="922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1" name="그래픽 80" descr="모니터">
            <a:extLst>
              <a:ext uri="{FF2B5EF4-FFF2-40B4-BE49-F238E27FC236}">
                <a16:creationId xmlns:a16="http://schemas.microsoft.com/office/drawing/2014/main" id="{1ECA82AE-9C41-4E75-AEF4-9DB0E4FC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686" y="968267"/>
            <a:ext cx="1434254" cy="143425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68EA2CA-A7D6-4D9A-8A92-C9D9421AF18C}"/>
              </a:ext>
            </a:extLst>
          </p:cNvPr>
          <p:cNvSpPr txBox="1"/>
          <p:nvPr/>
        </p:nvSpPr>
        <p:spPr>
          <a:xfrm>
            <a:off x="760395" y="2169850"/>
            <a:ext cx="126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pic>
        <p:nvPicPr>
          <p:cNvPr id="83" name="그래픽 82" descr="컴퓨터">
            <a:extLst>
              <a:ext uri="{FF2B5EF4-FFF2-40B4-BE49-F238E27FC236}">
                <a16:creationId xmlns:a16="http://schemas.microsoft.com/office/drawing/2014/main" id="{8CC1338F-6186-47F6-AB8B-DD28C9057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6026"/>
          <a:stretch/>
        </p:blipFill>
        <p:spPr>
          <a:xfrm>
            <a:off x="4867797" y="368380"/>
            <a:ext cx="843281" cy="24821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389E9CF-6907-4CF9-B523-68D9A2A8AAC9}"/>
              </a:ext>
            </a:extLst>
          </p:cNvPr>
          <p:cNvSpPr txBox="1"/>
          <p:nvPr/>
        </p:nvSpPr>
        <p:spPr>
          <a:xfrm>
            <a:off x="4743473" y="2297384"/>
            <a:ext cx="13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9CEA5DF-5754-47DC-B82D-DF3A2A2EE179}"/>
              </a:ext>
            </a:extLst>
          </p:cNvPr>
          <p:cNvCxnSpPr>
            <a:cxnSpLocks/>
          </p:cNvCxnSpPr>
          <p:nvPr/>
        </p:nvCxnSpPr>
        <p:spPr>
          <a:xfrm flipH="1">
            <a:off x="1141752" y="2743809"/>
            <a:ext cx="2" cy="337400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CA7863D-7ECF-46CB-B358-BBB5945B29C5}"/>
              </a:ext>
            </a:extLst>
          </p:cNvPr>
          <p:cNvCxnSpPr>
            <a:cxnSpLocks/>
          </p:cNvCxnSpPr>
          <p:nvPr/>
        </p:nvCxnSpPr>
        <p:spPr>
          <a:xfrm flipH="1">
            <a:off x="5248932" y="2743809"/>
            <a:ext cx="7622" cy="337400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2F13D9C-20E2-428A-9799-16FC37F128E2}"/>
              </a:ext>
            </a:extLst>
          </p:cNvPr>
          <p:cNvCxnSpPr>
            <a:cxnSpLocks/>
          </p:cNvCxnSpPr>
          <p:nvPr/>
        </p:nvCxnSpPr>
        <p:spPr>
          <a:xfrm>
            <a:off x="1164613" y="2850489"/>
            <a:ext cx="4091939" cy="725291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D46DB3-2488-4198-B542-A50E708C631E}"/>
              </a:ext>
            </a:extLst>
          </p:cNvPr>
          <p:cNvCxnSpPr>
            <a:cxnSpLocks/>
          </p:cNvCxnSpPr>
          <p:nvPr/>
        </p:nvCxnSpPr>
        <p:spPr>
          <a:xfrm>
            <a:off x="1134133" y="4389729"/>
            <a:ext cx="4091939" cy="725291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2116D68-9D61-4FA6-80BD-D40956E9544B}"/>
              </a:ext>
            </a:extLst>
          </p:cNvPr>
          <p:cNvCxnSpPr>
            <a:cxnSpLocks/>
          </p:cNvCxnSpPr>
          <p:nvPr/>
        </p:nvCxnSpPr>
        <p:spPr>
          <a:xfrm flipH="1">
            <a:off x="1134133" y="3606260"/>
            <a:ext cx="4091940" cy="783469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61AC0A6-08E9-4408-BD84-C6AE8E2EB6D7}"/>
              </a:ext>
            </a:extLst>
          </p:cNvPr>
          <p:cNvCxnSpPr>
            <a:cxnSpLocks/>
          </p:cNvCxnSpPr>
          <p:nvPr/>
        </p:nvCxnSpPr>
        <p:spPr>
          <a:xfrm flipH="1">
            <a:off x="1149373" y="5099780"/>
            <a:ext cx="4091940" cy="783469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42AD54C-5FE2-4344-A258-728C2F73A989}"/>
              </a:ext>
            </a:extLst>
          </p:cNvPr>
          <p:cNvSpPr txBox="1"/>
          <p:nvPr/>
        </p:nvSpPr>
        <p:spPr>
          <a:xfrm rot="601297">
            <a:off x="1913404" y="2853005"/>
            <a:ext cx="252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Click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snake button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DDA4C8-A443-46FB-B06D-F517E600E537}"/>
              </a:ext>
            </a:extLst>
          </p:cNvPr>
          <p:cNvSpPr txBox="1"/>
          <p:nvPr/>
        </p:nvSpPr>
        <p:spPr>
          <a:xfrm rot="601297">
            <a:off x="1831057" y="4393901"/>
            <a:ext cx="266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Click shower button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53A239-B6AD-45FA-BFC6-F22584757B05}"/>
              </a:ext>
            </a:extLst>
          </p:cNvPr>
          <p:cNvSpPr txBox="1"/>
          <p:nvPr/>
        </p:nvSpPr>
        <p:spPr>
          <a:xfrm rot="20957762">
            <a:off x="1495109" y="3678921"/>
            <a:ext cx="278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Print “</a:t>
            </a:r>
            <a:r>
              <a:rPr lang="ko-KR" altLang="en-US" sz="2000" b="1" dirty="0" err="1"/>
              <a:t>얌얌</a:t>
            </a:r>
            <a:r>
              <a:rPr lang="ko-KR" altLang="en-US" sz="2000" b="1" dirty="0"/>
              <a:t> 맛있어요</a:t>
            </a:r>
            <a:r>
              <a:rPr lang="en-US" altLang="ko-KR" sz="2000" b="1" dirty="0"/>
              <a:t>”</a:t>
            </a:r>
            <a:endParaRPr lang="ko-KR" altLang="en-US" sz="20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FC8186-9574-48C1-8A12-90EAB0CD918A}"/>
              </a:ext>
            </a:extLst>
          </p:cNvPr>
          <p:cNvSpPr txBox="1"/>
          <p:nvPr/>
        </p:nvSpPr>
        <p:spPr>
          <a:xfrm rot="20957762">
            <a:off x="1665960" y="5158616"/>
            <a:ext cx="273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Print “</a:t>
            </a:r>
            <a:r>
              <a:rPr lang="ko-KR" altLang="en-US" sz="2000" b="1" dirty="0"/>
              <a:t>아이 개운해요</a:t>
            </a:r>
            <a:r>
              <a:rPr lang="en-US" altLang="ko-KR" sz="2000" b="1" dirty="0"/>
              <a:t>”</a:t>
            </a:r>
            <a:endParaRPr lang="ko-KR" altLang="en-US" sz="2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55CE3B-BF4A-4425-A04A-D9E9F0D0684F}"/>
              </a:ext>
            </a:extLst>
          </p:cNvPr>
          <p:cNvSpPr txBox="1"/>
          <p:nvPr/>
        </p:nvSpPr>
        <p:spPr>
          <a:xfrm>
            <a:off x="2872541" y="5650436"/>
            <a:ext cx="1608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/>
            <a:r>
              <a:rPr lang="en-US" altLang="ko-KR" sz="2200" b="1" dirty="0"/>
              <a:t>.</a:t>
            </a:r>
          </a:p>
          <a:p>
            <a:pPr defTabSz="540000"/>
            <a:r>
              <a:rPr lang="en-US" altLang="ko-KR" sz="2200" b="1" dirty="0"/>
              <a:t>.</a:t>
            </a:r>
          </a:p>
          <a:p>
            <a:pPr defTabSz="540000"/>
            <a:r>
              <a:rPr lang="en-US" altLang="ko-KR" sz="2200" b="1" dirty="0"/>
              <a:t>.</a:t>
            </a:r>
          </a:p>
          <a:p>
            <a:pPr defTabSz="540000"/>
            <a:endParaRPr lang="ko-KR" altLang="en-US" sz="2200" b="1" dirty="0"/>
          </a:p>
        </p:txBody>
      </p:sp>
      <p:pic>
        <p:nvPicPr>
          <p:cNvPr id="98" name="그래픽 97" descr="모니터">
            <a:extLst>
              <a:ext uri="{FF2B5EF4-FFF2-40B4-BE49-F238E27FC236}">
                <a16:creationId xmlns:a16="http://schemas.microsoft.com/office/drawing/2014/main" id="{6684953F-6E17-4021-94B6-0B96F2AAC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43" y="976289"/>
            <a:ext cx="1434254" cy="143425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E498186-4D4F-4B75-9DAE-287BA1F79027}"/>
              </a:ext>
            </a:extLst>
          </p:cNvPr>
          <p:cNvSpPr txBox="1"/>
          <p:nvPr/>
        </p:nvSpPr>
        <p:spPr>
          <a:xfrm>
            <a:off x="6383152" y="2177872"/>
            <a:ext cx="126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pic>
        <p:nvPicPr>
          <p:cNvPr id="100" name="그래픽 99" descr="컴퓨터">
            <a:extLst>
              <a:ext uri="{FF2B5EF4-FFF2-40B4-BE49-F238E27FC236}">
                <a16:creationId xmlns:a16="http://schemas.microsoft.com/office/drawing/2014/main" id="{3FC8C768-5E61-48FF-9155-462E602ED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6026"/>
          <a:stretch/>
        </p:blipFill>
        <p:spPr>
          <a:xfrm>
            <a:off x="10490554" y="376402"/>
            <a:ext cx="843281" cy="248210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23A9350-9E87-4E27-82F0-A398B1D0A689}"/>
              </a:ext>
            </a:extLst>
          </p:cNvPr>
          <p:cNvSpPr txBox="1"/>
          <p:nvPr/>
        </p:nvSpPr>
        <p:spPr>
          <a:xfrm>
            <a:off x="10366230" y="2305406"/>
            <a:ext cx="13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7A2D2D0-0FD0-4953-A8BB-34A5B85DD687}"/>
              </a:ext>
            </a:extLst>
          </p:cNvPr>
          <p:cNvCxnSpPr>
            <a:cxnSpLocks/>
          </p:cNvCxnSpPr>
          <p:nvPr/>
        </p:nvCxnSpPr>
        <p:spPr>
          <a:xfrm flipH="1">
            <a:off x="6764509" y="2751831"/>
            <a:ext cx="2" cy="337400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D56FA4F-A74E-4BDF-BF29-C83918FDEA52}"/>
              </a:ext>
            </a:extLst>
          </p:cNvPr>
          <p:cNvCxnSpPr>
            <a:cxnSpLocks/>
          </p:cNvCxnSpPr>
          <p:nvPr/>
        </p:nvCxnSpPr>
        <p:spPr>
          <a:xfrm flipH="1">
            <a:off x="10871689" y="2751831"/>
            <a:ext cx="7622" cy="337400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5E4B57C-BA1F-4D96-8312-29F9ED9C39EA}"/>
              </a:ext>
            </a:extLst>
          </p:cNvPr>
          <p:cNvCxnSpPr>
            <a:cxnSpLocks/>
          </p:cNvCxnSpPr>
          <p:nvPr/>
        </p:nvCxnSpPr>
        <p:spPr>
          <a:xfrm>
            <a:off x="6787370" y="2858511"/>
            <a:ext cx="4091939" cy="725291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A4E6DCD-8B83-48C5-8AFD-C1D9F0C7A797}"/>
              </a:ext>
            </a:extLst>
          </p:cNvPr>
          <p:cNvCxnSpPr>
            <a:cxnSpLocks/>
          </p:cNvCxnSpPr>
          <p:nvPr/>
        </p:nvCxnSpPr>
        <p:spPr>
          <a:xfrm>
            <a:off x="6756890" y="4397751"/>
            <a:ext cx="4091939" cy="725291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F2BFB81-E15B-4160-8E93-EDCA465171B3}"/>
              </a:ext>
            </a:extLst>
          </p:cNvPr>
          <p:cNvCxnSpPr>
            <a:cxnSpLocks/>
          </p:cNvCxnSpPr>
          <p:nvPr/>
        </p:nvCxnSpPr>
        <p:spPr>
          <a:xfrm flipH="1">
            <a:off x="6756890" y="3614282"/>
            <a:ext cx="4091940" cy="783469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719810B-D892-4673-8100-87C36C1DA75C}"/>
              </a:ext>
            </a:extLst>
          </p:cNvPr>
          <p:cNvCxnSpPr>
            <a:cxnSpLocks/>
          </p:cNvCxnSpPr>
          <p:nvPr/>
        </p:nvCxnSpPr>
        <p:spPr>
          <a:xfrm flipH="1">
            <a:off x="6772130" y="5107802"/>
            <a:ext cx="4091940" cy="783469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F16C827-2B84-4C1E-9754-A093DEAEF7BD}"/>
              </a:ext>
            </a:extLst>
          </p:cNvPr>
          <p:cNvSpPr txBox="1"/>
          <p:nvPr/>
        </p:nvSpPr>
        <p:spPr>
          <a:xfrm rot="601297">
            <a:off x="7448435" y="2844938"/>
            <a:ext cx="285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Input “</a:t>
            </a:r>
            <a:r>
              <a:rPr lang="ko-KR" altLang="en-US" sz="2000" b="1" dirty="0">
                <a:latin typeface="+mj-lt"/>
              </a:rPr>
              <a:t>안녕</a:t>
            </a:r>
            <a:r>
              <a:rPr lang="en-US" altLang="ko-KR" sz="2000" b="1" dirty="0">
                <a:latin typeface="+mj-lt"/>
              </a:rPr>
              <a:t>” string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9B4726-8135-4065-8E59-236453350C47}"/>
              </a:ext>
            </a:extLst>
          </p:cNvPr>
          <p:cNvSpPr txBox="1"/>
          <p:nvPr/>
        </p:nvSpPr>
        <p:spPr>
          <a:xfrm rot="601297">
            <a:off x="7537985" y="4517543"/>
            <a:ext cx="366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Input “</a:t>
            </a:r>
            <a:r>
              <a:rPr lang="ko-KR" altLang="en-US" sz="2000" b="1" dirty="0">
                <a:latin typeface="+mj-lt"/>
              </a:rPr>
              <a:t>오늘 </a:t>
            </a:r>
            <a:r>
              <a:rPr lang="ko-KR" altLang="en-US" sz="2000" b="1" dirty="0" err="1">
                <a:latin typeface="+mj-lt"/>
              </a:rPr>
              <a:t>몇시에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 err="1">
                <a:latin typeface="+mj-lt"/>
              </a:rPr>
              <a:t>잘거야</a:t>
            </a:r>
            <a:r>
              <a:rPr lang="en-US" altLang="ko-KR" sz="2000" b="1" dirty="0">
                <a:latin typeface="+mj-lt"/>
              </a:rPr>
              <a:t>?”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A1CAAF-681C-4737-AD58-5548D198F9F3}"/>
              </a:ext>
            </a:extLst>
          </p:cNvPr>
          <p:cNvSpPr txBox="1"/>
          <p:nvPr/>
        </p:nvSpPr>
        <p:spPr>
          <a:xfrm rot="20957762">
            <a:off x="6811123" y="3610444"/>
            <a:ext cx="350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Print the corresponding “</a:t>
            </a:r>
            <a:r>
              <a:rPr lang="ko-KR" altLang="en-US" sz="1600" b="1" dirty="0"/>
              <a:t>안녕</a:t>
            </a:r>
            <a:r>
              <a:rPr lang="en-US" altLang="ko-KR" sz="1600" b="1" dirty="0"/>
              <a:t>” recognition of the keyword “</a:t>
            </a:r>
            <a:r>
              <a:rPr lang="ko-KR" altLang="en-US" sz="1600" b="1" dirty="0"/>
              <a:t>안녕</a:t>
            </a:r>
            <a:r>
              <a:rPr lang="en-US" altLang="ko-KR" sz="1600" b="1" dirty="0"/>
              <a:t>”</a:t>
            </a:r>
            <a:endParaRPr lang="ko-KR" altLang="en-US" sz="16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C078660-AB9C-4D3D-90E4-38863504B9FA}"/>
              </a:ext>
            </a:extLst>
          </p:cNvPr>
          <p:cNvSpPr txBox="1"/>
          <p:nvPr/>
        </p:nvSpPr>
        <p:spPr>
          <a:xfrm rot="20957762">
            <a:off x="6739118" y="5018724"/>
            <a:ext cx="3293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The keyword has not been determined, so we </a:t>
            </a:r>
            <a:r>
              <a:rPr lang="en-US" altLang="ko-KR" sz="1600" b="1"/>
              <a:t>have printed “</a:t>
            </a:r>
            <a:r>
              <a:rPr lang="ko-KR" altLang="en-US" sz="1600" b="1" dirty="0" err="1"/>
              <a:t>잘모르겠습니다</a:t>
            </a:r>
            <a:r>
              <a:rPr lang="en-US" altLang="ko-KR" sz="1600" b="1" dirty="0"/>
              <a:t>”</a:t>
            </a:r>
            <a:endParaRPr lang="ko-KR" altLang="en-US" sz="16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B11724-1A93-4A85-B97C-1C5E01F9D01B}"/>
              </a:ext>
            </a:extLst>
          </p:cNvPr>
          <p:cNvSpPr txBox="1"/>
          <p:nvPr/>
        </p:nvSpPr>
        <p:spPr>
          <a:xfrm>
            <a:off x="8495298" y="5658458"/>
            <a:ext cx="1608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/>
            <a:r>
              <a:rPr lang="en-US" altLang="ko-KR" sz="2200" b="1" dirty="0"/>
              <a:t>.</a:t>
            </a:r>
          </a:p>
          <a:p>
            <a:pPr defTabSz="540000"/>
            <a:r>
              <a:rPr lang="en-US" altLang="ko-KR" sz="2200" b="1" dirty="0"/>
              <a:t>.</a:t>
            </a:r>
          </a:p>
          <a:p>
            <a:pPr defTabSz="540000"/>
            <a:r>
              <a:rPr lang="en-US" altLang="ko-KR" sz="2200" b="1" dirty="0"/>
              <a:t>.</a:t>
            </a:r>
          </a:p>
          <a:p>
            <a:pPr defTabSz="540000"/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9118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448" y="6033088"/>
            <a:ext cx="707817" cy="70781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CC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6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07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2A0F7-D57A-434C-B3F3-27FAE0D319B4}"/>
              </a:ext>
            </a:extLst>
          </p:cNvPr>
          <p:cNvSpPr txBox="1"/>
          <p:nvPr/>
        </p:nvSpPr>
        <p:spPr>
          <a:xfrm>
            <a:off x="2118360" y="107538"/>
            <a:ext cx="527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Roles of each member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448A58-AE27-4BD1-8E0C-4FE0C7E44A2C}"/>
              </a:ext>
            </a:extLst>
          </p:cNvPr>
          <p:cNvSpPr/>
          <p:nvPr/>
        </p:nvSpPr>
        <p:spPr>
          <a:xfrm>
            <a:off x="1752916" y="5392354"/>
            <a:ext cx="857101" cy="85710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4AE27C-037A-4D21-998A-9FF0E096B23C}"/>
              </a:ext>
            </a:extLst>
          </p:cNvPr>
          <p:cNvSpPr/>
          <p:nvPr/>
        </p:nvSpPr>
        <p:spPr>
          <a:xfrm>
            <a:off x="1752916" y="4214205"/>
            <a:ext cx="857102" cy="85710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C1967C-3CF0-412E-B6E7-003C87A9D006}"/>
              </a:ext>
            </a:extLst>
          </p:cNvPr>
          <p:cNvSpPr/>
          <p:nvPr/>
        </p:nvSpPr>
        <p:spPr>
          <a:xfrm>
            <a:off x="1752916" y="2200143"/>
            <a:ext cx="857101" cy="857101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0E30472-DD23-48ED-AE29-882713114D57}"/>
              </a:ext>
            </a:extLst>
          </p:cNvPr>
          <p:cNvSpPr/>
          <p:nvPr/>
        </p:nvSpPr>
        <p:spPr>
          <a:xfrm>
            <a:off x="1752915" y="980408"/>
            <a:ext cx="857101" cy="857101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401AF2-9D67-4131-8ACC-0C6EF423152A}"/>
              </a:ext>
            </a:extLst>
          </p:cNvPr>
          <p:cNvSpPr/>
          <p:nvPr/>
        </p:nvSpPr>
        <p:spPr>
          <a:xfrm>
            <a:off x="1755380" y="3206812"/>
            <a:ext cx="857101" cy="85710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3">
            <a:extLst>
              <a:ext uri="{FF2B5EF4-FFF2-40B4-BE49-F238E27FC236}">
                <a16:creationId xmlns:a16="http://schemas.microsoft.com/office/drawing/2014/main" id="{003D9E4C-C220-489F-8AAE-E678306FB170}"/>
              </a:ext>
            </a:extLst>
          </p:cNvPr>
          <p:cNvSpPr/>
          <p:nvPr/>
        </p:nvSpPr>
        <p:spPr>
          <a:xfrm>
            <a:off x="3103241" y="1040752"/>
            <a:ext cx="6282130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김기현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presentation + implement chat service</a:t>
            </a:r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CD62F056-A3ED-47B2-8D40-BDF312A5D70A}"/>
              </a:ext>
            </a:extLst>
          </p:cNvPr>
          <p:cNvSpPr/>
          <p:nvPr/>
        </p:nvSpPr>
        <p:spPr>
          <a:xfrm>
            <a:off x="3103239" y="2179296"/>
            <a:ext cx="6282132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노인욱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proposal + implement GUI image</a:t>
            </a:r>
          </a:p>
        </p:txBody>
      </p:sp>
      <p:sp>
        <p:nvSpPr>
          <p:cNvPr id="15" name="사각형: 둥근 모서리 3">
            <a:extLst>
              <a:ext uri="{FF2B5EF4-FFF2-40B4-BE49-F238E27FC236}">
                <a16:creationId xmlns:a16="http://schemas.microsoft.com/office/drawing/2014/main" id="{3A1F9B66-485C-46BF-8DD5-88DA072C07EF}"/>
              </a:ext>
            </a:extLst>
          </p:cNvPr>
          <p:cNvSpPr/>
          <p:nvPr/>
        </p:nvSpPr>
        <p:spPr>
          <a:xfrm>
            <a:off x="3103239" y="3317841"/>
            <a:ext cx="6282132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김소정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final report + implement chat service </a:t>
            </a: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3979D491-891E-4042-9962-090B9FE20338}"/>
              </a:ext>
            </a:extLst>
          </p:cNvPr>
          <p:cNvSpPr/>
          <p:nvPr/>
        </p:nvSpPr>
        <p:spPr>
          <a:xfrm>
            <a:off x="3095218" y="4353001"/>
            <a:ext cx="6290153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신승건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final report + implement network &amp; chat service</a:t>
            </a:r>
          </a:p>
        </p:txBody>
      </p: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110A07F7-46ED-4A5E-A308-AAE1685C2F25}"/>
              </a:ext>
            </a:extLst>
          </p:cNvPr>
          <p:cNvSpPr/>
          <p:nvPr/>
        </p:nvSpPr>
        <p:spPr>
          <a:xfrm>
            <a:off x="3095218" y="5491546"/>
            <a:ext cx="6290153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Name : </a:t>
            </a:r>
            <a:r>
              <a:rPr lang="ko-KR" altLang="en-US" sz="15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이서빈</a:t>
            </a:r>
            <a:endParaRPr lang="en-US" altLang="ko-KR" sz="1500" b="1" dirty="0">
              <a:solidFill>
                <a:schemeClr val="tx1"/>
              </a:solidFill>
              <a:latin typeface="메이플스토리" panose="02000300000000000000" pitchFamily="2" charset="-127"/>
              <a:ea typeface="KoPubWorld돋움체 Bold"/>
              <a:cs typeface="KoPubWorld돋움체 Bold"/>
            </a:endParaRP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메이플스토리" panose="02000300000000000000" pitchFamily="2" charset="-127"/>
                <a:ea typeface="KoPubWorld돋움체 Bold"/>
                <a:cs typeface="KoPubWorld돋움체 Bold"/>
              </a:rPr>
              <a:t>Role: proposal + implement GUI button &amp; conversation screen</a:t>
            </a:r>
          </a:p>
        </p:txBody>
      </p:sp>
    </p:spTree>
    <p:extLst>
      <p:ext uri="{BB962C8B-B14F-4D97-AF65-F5344CB8AC3E}">
        <p14:creationId xmlns:p14="http://schemas.microsoft.com/office/powerpoint/2010/main" val="181966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08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8899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Implementation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issue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error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situation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236B32-0371-45F3-8F31-5E3A0B95216D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A27F5C-9875-4CE5-8732-7D5E06B1F2F1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064DB07-ADF4-4539-A16C-810CE369D32D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74B22BFB-3651-41F3-B6E3-036A54ABA8BB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D73B622-D791-492A-A98A-13D8C57DF8CE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2654E04-ACFD-402B-9274-48F6A0628202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F32C378-53A1-4D21-AA1B-A6D44CC522A9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94AFC50-752E-4EC3-8BF8-E5E0FFC00A24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B9F46A0-F2EB-4FF2-AF8E-C4E2AE4006FE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C4FE53B-5203-455B-9A44-5C56002A10BB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11FD1D8-848F-4057-90D8-7B706650AD1C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5353B6E-948B-4CD8-9B21-44F7AE5CCD9F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37FE0FC-4105-4DA0-85CF-3C9D09A1A7E1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558EB7D7-416E-4E6D-9975-A6C4F3E79A67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222CC-EA51-4DE4-9694-3EE015B65E05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422DEB23-FBBD-4758-8C44-B80183C692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49" y="5559490"/>
            <a:ext cx="1182671" cy="11826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C755D2-2244-43E9-82D4-6DB4BAB1E8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4B488F-4C1D-4F6F-9160-51B440BE18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7454" y="6064203"/>
            <a:ext cx="763951" cy="7639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14799E9-77E8-414A-8A38-06558E38EE7F}"/>
              </a:ext>
            </a:extLst>
          </p:cNvPr>
          <p:cNvGrpSpPr/>
          <p:nvPr/>
        </p:nvGrpSpPr>
        <p:grpSpPr>
          <a:xfrm>
            <a:off x="1841304" y="2009021"/>
            <a:ext cx="8870626" cy="518161"/>
            <a:chOff x="2642839" y="1789794"/>
            <a:chExt cx="6612431" cy="8991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C44526-5467-44BC-9A78-6CBA4437A602}"/>
                </a:ext>
              </a:extLst>
            </p:cNvPr>
            <p:cNvSpPr/>
            <p:nvPr/>
          </p:nvSpPr>
          <p:spPr>
            <a:xfrm>
              <a:off x="2642840" y="1789794"/>
              <a:ext cx="6612430" cy="899160"/>
            </a:xfrm>
            <a:prstGeom prst="rect">
              <a:avLst/>
            </a:prstGeom>
            <a:noFill/>
            <a:ln w="28575">
              <a:solidFill>
                <a:srgbClr val="FF4F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065C0A-E959-4D4A-916B-D3DDFD66F904}"/>
                </a:ext>
              </a:extLst>
            </p:cNvPr>
            <p:cNvSpPr/>
            <p:nvPr/>
          </p:nvSpPr>
          <p:spPr>
            <a:xfrm>
              <a:off x="2642839" y="1789794"/>
              <a:ext cx="929640" cy="899160"/>
            </a:xfrm>
            <a:prstGeom prst="rect">
              <a:avLst/>
            </a:prstGeom>
            <a:solidFill>
              <a:srgbClr val="FF4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C593B3-F5F7-4005-87D9-7D272A1194CD}"/>
              </a:ext>
            </a:extLst>
          </p:cNvPr>
          <p:cNvGrpSpPr/>
          <p:nvPr/>
        </p:nvGrpSpPr>
        <p:grpSpPr>
          <a:xfrm>
            <a:off x="1841304" y="2692304"/>
            <a:ext cx="8870626" cy="518161"/>
            <a:chOff x="2644211" y="3082673"/>
            <a:chExt cx="6612431" cy="89916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510D3F7-0E51-4986-8447-42062807D0CD}"/>
                </a:ext>
              </a:extLst>
            </p:cNvPr>
            <p:cNvSpPr/>
            <p:nvPr/>
          </p:nvSpPr>
          <p:spPr>
            <a:xfrm>
              <a:off x="2644212" y="3082673"/>
              <a:ext cx="6612430" cy="8991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ED68E6-9D3C-4097-ABCE-86364F0A11F5}"/>
                </a:ext>
              </a:extLst>
            </p:cNvPr>
            <p:cNvSpPr/>
            <p:nvPr/>
          </p:nvSpPr>
          <p:spPr>
            <a:xfrm>
              <a:off x="2644211" y="3082673"/>
              <a:ext cx="929640" cy="899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70C9C4-6123-45CB-B53A-A8FC50FD6203}"/>
              </a:ext>
            </a:extLst>
          </p:cNvPr>
          <p:cNvGrpSpPr/>
          <p:nvPr/>
        </p:nvGrpSpPr>
        <p:grpSpPr>
          <a:xfrm>
            <a:off x="1841304" y="3359545"/>
            <a:ext cx="8870625" cy="518161"/>
            <a:chOff x="2642839" y="4375552"/>
            <a:chExt cx="6903577" cy="8991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FF41316-23C9-4E3D-9AD0-E3118D551068}"/>
                </a:ext>
              </a:extLst>
            </p:cNvPr>
            <p:cNvSpPr/>
            <p:nvPr/>
          </p:nvSpPr>
          <p:spPr>
            <a:xfrm>
              <a:off x="2642839" y="4375552"/>
              <a:ext cx="6903577" cy="899160"/>
            </a:xfrm>
            <a:prstGeom prst="rect">
              <a:avLst/>
            </a:prstGeom>
            <a:noFill/>
            <a:ln w="28575">
              <a:solidFill>
                <a:srgbClr val="FCC6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67D8DB-05BA-4754-938C-AFCD72A82CC7}"/>
                </a:ext>
              </a:extLst>
            </p:cNvPr>
            <p:cNvSpPr/>
            <p:nvPr/>
          </p:nvSpPr>
          <p:spPr>
            <a:xfrm>
              <a:off x="2642839" y="4375552"/>
              <a:ext cx="929640" cy="899160"/>
            </a:xfrm>
            <a:prstGeom prst="rect">
              <a:avLst/>
            </a:prstGeom>
            <a:solidFill>
              <a:srgbClr val="FCC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8C98C9-00E0-410A-90A9-4C56C68255AA}"/>
              </a:ext>
            </a:extLst>
          </p:cNvPr>
          <p:cNvSpPr txBox="1"/>
          <p:nvPr/>
        </p:nvSpPr>
        <p:spPr>
          <a:xfrm>
            <a:off x="4538515" y="42829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D07F-AAE4-4B74-9DBD-7A29A855C0E1}"/>
              </a:ext>
            </a:extLst>
          </p:cNvPr>
          <p:cNvSpPr txBox="1"/>
          <p:nvPr/>
        </p:nvSpPr>
        <p:spPr>
          <a:xfrm>
            <a:off x="1990973" y="2022417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22525-E65E-4ED7-BD0B-D7457D3F024B}"/>
              </a:ext>
            </a:extLst>
          </p:cNvPr>
          <p:cNvSpPr txBox="1"/>
          <p:nvPr/>
        </p:nvSpPr>
        <p:spPr>
          <a:xfrm>
            <a:off x="1990973" y="2689658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465880-3C8C-477B-AED9-BF72F692D8DB}"/>
              </a:ext>
            </a:extLst>
          </p:cNvPr>
          <p:cNvSpPr txBox="1"/>
          <p:nvPr/>
        </p:nvSpPr>
        <p:spPr>
          <a:xfrm>
            <a:off x="1990973" y="3388983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E9110-0E00-421D-9BF1-5E92DE28CD58}"/>
              </a:ext>
            </a:extLst>
          </p:cNvPr>
          <p:cNvSpPr txBox="1"/>
          <p:nvPr/>
        </p:nvSpPr>
        <p:spPr>
          <a:xfrm>
            <a:off x="3475539" y="2031382"/>
            <a:ext cx="404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Member information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E2AEB-AB7B-4C0A-BE6C-5BD25A5F9646}"/>
              </a:ext>
            </a:extLst>
          </p:cNvPr>
          <p:cNvSpPr txBox="1"/>
          <p:nvPr/>
        </p:nvSpPr>
        <p:spPr>
          <a:xfrm>
            <a:off x="3439357" y="2714665"/>
            <a:ext cx="751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goal &amp; Brief description of project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ACF837-7F3F-46B4-9401-283639E6AEAE}"/>
              </a:ext>
            </a:extLst>
          </p:cNvPr>
          <p:cNvSpPr txBox="1"/>
          <p:nvPr/>
        </p:nvSpPr>
        <p:spPr>
          <a:xfrm>
            <a:off x="3439356" y="3386948"/>
            <a:ext cx="634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9854356-90B4-4AF1-872F-6DD0FF38ABBC}"/>
              </a:ext>
            </a:extLst>
          </p:cNvPr>
          <p:cNvGrpSpPr/>
          <p:nvPr/>
        </p:nvGrpSpPr>
        <p:grpSpPr>
          <a:xfrm>
            <a:off x="1865368" y="4102516"/>
            <a:ext cx="8870626" cy="518161"/>
            <a:chOff x="2642839" y="1789794"/>
            <a:chExt cx="6612431" cy="89916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77802C4-3D0D-4D91-AE76-6C99CC7D5A4E}"/>
                </a:ext>
              </a:extLst>
            </p:cNvPr>
            <p:cNvSpPr/>
            <p:nvPr/>
          </p:nvSpPr>
          <p:spPr>
            <a:xfrm>
              <a:off x="2642840" y="1789794"/>
              <a:ext cx="6612430" cy="899160"/>
            </a:xfrm>
            <a:prstGeom prst="rect">
              <a:avLst/>
            </a:prstGeom>
            <a:noFill/>
            <a:ln w="28575">
              <a:solidFill>
                <a:srgbClr val="FF4F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AC69844-F052-4A89-A254-E17F698E8829}"/>
                </a:ext>
              </a:extLst>
            </p:cNvPr>
            <p:cNvSpPr/>
            <p:nvPr/>
          </p:nvSpPr>
          <p:spPr>
            <a:xfrm>
              <a:off x="2642839" y="1789794"/>
              <a:ext cx="929640" cy="899160"/>
            </a:xfrm>
            <a:prstGeom prst="rect">
              <a:avLst/>
            </a:prstGeom>
            <a:solidFill>
              <a:srgbClr val="FF4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D89A76C-E532-45F9-BC7D-6AFFC23481E0}"/>
              </a:ext>
            </a:extLst>
          </p:cNvPr>
          <p:cNvGrpSpPr/>
          <p:nvPr/>
        </p:nvGrpSpPr>
        <p:grpSpPr>
          <a:xfrm>
            <a:off x="1865368" y="4785799"/>
            <a:ext cx="8870626" cy="518161"/>
            <a:chOff x="2644211" y="3082673"/>
            <a:chExt cx="6612431" cy="89916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B141A06-6128-47F5-BCBE-7B28DD7DBB02}"/>
                </a:ext>
              </a:extLst>
            </p:cNvPr>
            <p:cNvSpPr/>
            <p:nvPr/>
          </p:nvSpPr>
          <p:spPr>
            <a:xfrm>
              <a:off x="2644212" y="3082673"/>
              <a:ext cx="6612430" cy="8991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B061E8-3E16-4281-B3AB-0C93B94E442B}"/>
                </a:ext>
              </a:extLst>
            </p:cNvPr>
            <p:cNvSpPr/>
            <p:nvPr/>
          </p:nvSpPr>
          <p:spPr>
            <a:xfrm>
              <a:off x="2644211" y="3082673"/>
              <a:ext cx="929640" cy="899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743185D-A688-4AA3-8122-5F5251C5338B}"/>
              </a:ext>
            </a:extLst>
          </p:cNvPr>
          <p:cNvGrpSpPr/>
          <p:nvPr/>
        </p:nvGrpSpPr>
        <p:grpSpPr>
          <a:xfrm>
            <a:off x="1865368" y="5453040"/>
            <a:ext cx="8870625" cy="518161"/>
            <a:chOff x="2642839" y="4375552"/>
            <a:chExt cx="6903577" cy="89916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5F2EC04-24A1-4964-A89D-ED0F784E4416}"/>
                </a:ext>
              </a:extLst>
            </p:cNvPr>
            <p:cNvSpPr/>
            <p:nvPr/>
          </p:nvSpPr>
          <p:spPr>
            <a:xfrm>
              <a:off x="2642839" y="4375552"/>
              <a:ext cx="6903577" cy="899160"/>
            </a:xfrm>
            <a:prstGeom prst="rect">
              <a:avLst/>
            </a:prstGeom>
            <a:noFill/>
            <a:ln w="28575">
              <a:solidFill>
                <a:srgbClr val="FCC6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69A3A9-CC12-43D5-8A55-38D5C91436CF}"/>
                </a:ext>
              </a:extLst>
            </p:cNvPr>
            <p:cNvSpPr/>
            <p:nvPr/>
          </p:nvSpPr>
          <p:spPr>
            <a:xfrm>
              <a:off x="2642839" y="4375552"/>
              <a:ext cx="929640" cy="899160"/>
            </a:xfrm>
            <a:prstGeom prst="rect">
              <a:avLst/>
            </a:prstGeom>
            <a:solidFill>
              <a:srgbClr val="FCC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1A075EA-CC79-41B9-9BAF-4A51EFEED3DD}"/>
              </a:ext>
            </a:extLst>
          </p:cNvPr>
          <p:cNvSpPr txBox="1"/>
          <p:nvPr/>
        </p:nvSpPr>
        <p:spPr>
          <a:xfrm>
            <a:off x="2015037" y="4115912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46674-54A4-4F89-ABDD-46162E92BF26}"/>
              </a:ext>
            </a:extLst>
          </p:cNvPr>
          <p:cNvSpPr txBox="1"/>
          <p:nvPr/>
        </p:nvSpPr>
        <p:spPr>
          <a:xfrm>
            <a:off x="2015037" y="4783153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252F9D-B2C4-4BF9-8008-049F3A96DDD6}"/>
              </a:ext>
            </a:extLst>
          </p:cNvPr>
          <p:cNvSpPr txBox="1"/>
          <p:nvPr/>
        </p:nvSpPr>
        <p:spPr>
          <a:xfrm>
            <a:off x="2015037" y="5482478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07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EA921B-7ABE-4204-B9D8-9C77F0D04DD9}"/>
              </a:ext>
            </a:extLst>
          </p:cNvPr>
          <p:cNvSpPr txBox="1"/>
          <p:nvPr/>
        </p:nvSpPr>
        <p:spPr>
          <a:xfrm>
            <a:off x="3499603" y="4124877"/>
            <a:ext cx="404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FCF28C-7694-4CEA-A2E7-29B6861D3EAB}"/>
              </a:ext>
            </a:extLst>
          </p:cNvPr>
          <p:cNvSpPr txBox="1"/>
          <p:nvPr/>
        </p:nvSpPr>
        <p:spPr>
          <a:xfrm>
            <a:off x="3463421" y="4808160"/>
            <a:ext cx="751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Required technology for implementation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5E5233-109C-4B40-9295-E38F0FE6FDA5}"/>
              </a:ext>
            </a:extLst>
          </p:cNvPr>
          <p:cNvSpPr txBox="1"/>
          <p:nvPr/>
        </p:nvSpPr>
        <p:spPr>
          <a:xfrm>
            <a:off x="3463420" y="5480443"/>
            <a:ext cx="634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Roles of each member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ABB4ADC-BB5F-4C7C-9840-D7CCD427EF36}"/>
              </a:ext>
            </a:extLst>
          </p:cNvPr>
          <p:cNvGrpSpPr/>
          <p:nvPr/>
        </p:nvGrpSpPr>
        <p:grpSpPr>
          <a:xfrm>
            <a:off x="1841305" y="1338240"/>
            <a:ext cx="8870625" cy="518161"/>
            <a:chOff x="2642839" y="4375552"/>
            <a:chExt cx="6903577" cy="89916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074AF1F-5F2C-47E9-813C-CB27730A8B23}"/>
                </a:ext>
              </a:extLst>
            </p:cNvPr>
            <p:cNvSpPr/>
            <p:nvPr/>
          </p:nvSpPr>
          <p:spPr>
            <a:xfrm>
              <a:off x="2642839" y="4375552"/>
              <a:ext cx="6903577" cy="899160"/>
            </a:xfrm>
            <a:prstGeom prst="rect">
              <a:avLst/>
            </a:prstGeom>
            <a:noFill/>
            <a:ln w="28575">
              <a:solidFill>
                <a:srgbClr val="FCC6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A89636A-2B00-468E-904A-C66E51DA5297}"/>
                </a:ext>
              </a:extLst>
            </p:cNvPr>
            <p:cNvSpPr/>
            <p:nvPr/>
          </p:nvSpPr>
          <p:spPr>
            <a:xfrm>
              <a:off x="2642839" y="4375552"/>
              <a:ext cx="929640" cy="899160"/>
            </a:xfrm>
            <a:prstGeom prst="rect">
              <a:avLst/>
            </a:prstGeom>
            <a:solidFill>
              <a:srgbClr val="FCC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B14205D-9E3F-4E35-82CB-7E259C0558AE}"/>
              </a:ext>
            </a:extLst>
          </p:cNvPr>
          <p:cNvSpPr txBox="1"/>
          <p:nvPr/>
        </p:nvSpPr>
        <p:spPr>
          <a:xfrm>
            <a:off x="1990974" y="1367678"/>
            <a:ext cx="845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A391B9-77EF-41D0-B1E2-5B41DFA65565}"/>
              </a:ext>
            </a:extLst>
          </p:cNvPr>
          <p:cNvSpPr txBox="1"/>
          <p:nvPr/>
        </p:nvSpPr>
        <p:spPr>
          <a:xfrm>
            <a:off x="3439357" y="1365643"/>
            <a:ext cx="6345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Title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6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236B32-0371-45F3-8F31-5E3A0B95216D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A27F5C-9875-4CE5-8732-7D5E06B1F2F1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064DB07-ADF4-4539-A16C-810CE369D32D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74B22BFB-3651-41F3-B6E3-036A54ABA8BB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D73B622-D791-492A-A98A-13D8C57DF8CE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2654E04-ACFD-402B-9274-48F6A0628202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F32C378-53A1-4D21-AA1B-A6D44CC522A9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94AFC50-752E-4EC3-8BF8-E5E0FFC00A24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B9F46A0-F2EB-4FF2-AF8E-C4E2AE4006FE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C4FE53B-5203-455B-9A44-5C56002A10BB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11FD1D8-848F-4057-90D8-7B706650AD1C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5353B6E-948B-4CD8-9B21-44F7AE5CCD9F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37FE0FC-4105-4DA0-85CF-3C9D09A1A7E1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558EB7D7-416E-4E6D-9975-A6C4F3E79A67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F6222CC-EA51-4DE4-9694-3EE015B65E05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4F696E9-D4B1-404F-8B86-832C5B016BED}"/>
              </a:ext>
            </a:extLst>
          </p:cNvPr>
          <p:cNvSpPr txBox="1"/>
          <p:nvPr/>
        </p:nvSpPr>
        <p:spPr>
          <a:xfrm>
            <a:off x="3731255" y="2659559"/>
            <a:ext cx="47295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22DEB23-FBBD-4758-8C44-B80183C692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197642"/>
            <a:ext cx="1604224" cy="160422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C755D2-2244-43E9-82D4-6DB4BAB1E8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9161" y="5843448"/>
            <a:ext cx="958418" cy="9584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C4B488F-4C1D-4F6F-9160-51B440BE18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584" y="5863235"/>
            <a:ext cx="1011956" cy="10119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87D1E4-98D9-4106-BE50-7E8957D39A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 flipH="1">
            <a:off x="3789550" y="2103524"/>
            <a:ext cx="488542" cy="488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75048E-2FE1-4B50-AFD8-89FF7526A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3104979" y="2495021"/>
            <a:ext cx="604709" cy="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0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CC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2A0F7-D57A-434C-B3F3-27FAE0D319B4}"/>
              </a:ext>
            </a:extLst>
          </p:cNvPr>
          <p:cNvSpPr txBox="1"/>
          <p:nvPr/>
        </p:nvSpPr>
        <p:spPr>
          <a:xfrm>
            <a:off x="2118360" y="107538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Title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82FF9-E082-4517-A676-8B483BE4A23B}"/>
              </a:ext>
            </a:extLst>
          </p:cNvPr>
          <p:cNvSpPr txBox="1"/>
          <p:nvPr/>
        </p:nvSpPr>
        <p:spPr>
          <a:xfrm>
            <a:off x="1259879" y="1579055"/>
            <a:ext cx="96989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en-US" altLang="ko-KR" sz="5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5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(Cupid</a:t>
            </a:r>
            <a:r>
              <a:rPr lang="ko-KR" altLang="en-US" sz="5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+ pet)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 a virtual pet for people suffering from social depression, such as distance-keeping </a:t>
            </a: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 Corona mix</a:t>
            </a:r>
          </a:p>
          <a:p>
            <a:pPr algn="ctr"/>
            <a:endParaRPr lang="ko-KR" altLang="en-US" sz="5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ECB25-0954-4294-BBD3-9C144D53F8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28B9EA-3385-4298-B457-0BF2638F09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88C932-4B03-45D2-BF8A-5B7409F283C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 flipH="1">
            <a:off x="4848328" y="1121657"/>
            <a:ext cx="488542" cy="4885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DF9CEC-3772-4201-B0C1-FF528CFED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4163757" y="1513154"/>
            <a:ext cx="604709" cy="6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480BBB3-E621-437D-862C-A2F2788C5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r="-1" b="-1"/>
          <a:stretch/>
        </p:blipFill>
        <p:spPr>
          <a:xfrm>
            <a:off x="973049" y="800014"/>
            <a:ext cx="10721646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477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Member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information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C4A82-F500-45B1-9D74-2FF4BD02EEF0}"/>
              </a:ext>
            </a:extLst>
          </p:cNvPr>
          <p:cNvSpPr txBox="1"/>
          <p:nvPr/>
        </p:nvSpPr>
        <p:spPr>
          <a:xfrm>
            <a:off x="1860711" y="2517763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7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김기현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sz="1500" dirty="0">
                <a:solidFill>
                  <a:srgbClr val="03A59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201732506</a:t>
            </a:r>
            <a:endParaRPr lang="ko-KR" altLang="en-US" sz="1500" dirty="0">
              <a:solidFill>
                <a:srgbClr val="03A59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D46A6-4ADC-424A-BA3A-62A23AF564A9}"/>
              </a:ext>
            </a:extLst>
          </p:cNvPr>
          <p:cNvSpPr txBox="1"/>
          <p:nvPr/>
        </p:nvSpPr>
        <p:spPr>
          <a:xfrm>
            <a:off x="881489" y="2964352"/>
            <a:ext cx="22573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rlgus2738@naver.com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3097B-7886-45A0-A808-909EC70D7A5A}"/>
              </a:ext>
            </a:extLst>
          </p:cNvPr>
          <p:cNvSpPr txBox="1"/>
          <p:nvPr/>
        </p:nvSpPr>
        <p:spPr>
          <a:xfrm>
            <a:off x="2643431" y="3938061"/>
            <a:ext cx="118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7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김소정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sz="1500" dirty="0">
                <a:solidFill>
                  <a:srgbClr val="188FAD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201833610</a:t>
            </a:r>
            <a:endParaRPr lang="ko-KR" altLang="en-US" sz="1500" dirty="0">
              <a:solidFill>
                <a:srgbClr val="188FAD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C0812-849E-4291-9F9F-39A2BDA783E9}"/>
              </a:ext>
            </a:extLst>
          </p:cNvPr>
          <p:cNvSpPr txBox="1"/>
          <p:nvPr/>
        </p:nvSpPr>
        <p:spPr>
          <a:xfrm>
            <a:off x="1445026" y="4399162"/>
            <a:ext cx="2382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thth806@gachon.ac.kr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E38B1-3E6A-4267-A285-8A836B2CC2A3}"/>
              </a:ext>
            </a:extLst>
          </p:cNvPr>
          <p:cNvSpPr txBox="1"/>
          <p:nvPr/>
        </p:nvSpPr>
        <p:spPr>
          <a:xfrm>
            <a:off x="6711761" y="4462539"/>
            <a:ext cx="121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신승건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500" dirty="0">
                <a:solidFill>
                  <a:srgbClr val="3F73A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201935069</a:t>
            </a:r>
            <a:endParaRPr lang="ko-KR" altLang="en-US" sz="1500" dirty="0">
              <a:solidFill>
                <a:srgbClr val="3F73A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AB25E-5306-48D9-8570-4016AF88D380}"/>
              </a:ext>
            </a:extLst>
          </p:cNvPr>
          <p:cNvSpPr txBox="1"/>
          <p:nvPr/>
        </p:nvSpPr>
        <p:spPr>
          <a:xfrm>
            <a:off x="6714890" y="4932896"/>
            <a:ext cx="20733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ssg2864@gmail.com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17A4E-C84E-45CB-AD6C-A0334E65DA21}"/>
              </a:ext>
            </a:extLst>
          </p:cNvPr>
          <p:cNvSpPr txBox="1"/>
          <p:nvPr/>
        </p:nvSpPr>
        <p:spPr>
          <a:xfrm>
            <a:off x="8650839" y="3880289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이서빈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500" dirty="0">
                <a:solidFill>
                  <a:srgbClr val="5F5CA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201935096</a:t>
            </a:r>
            <a:endParaRPr lang="ko-KR" altLang="en-US" sz="1500" dirty="0">
              <a:solidFill>
                <a:srgbClr val="5F5CA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4ECC9-6318-47E8-B9A0-DA1BB97A2152}"/>
              </a:ext>
            </a:extLst>
          </p:cNvPr>
          <p:cNvSpPr txBox="1"/>
          <p:nvPr/>
        </p:nvSpPr>
        <p:spPr>
          <a:xfrm>
            <a:off x="8646213" y="4359135"/>
            <a:ext cx="2871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leeseobin000709@gmail.com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92CC7-7962-4AB4-95BF-8C3091CC1118}"/>
              </a:ext>
            </a:extLst>
          </p:cNvPr>
          <p:cNvSpPr txBox="1"/>
          <p:nvPr/>
        </p:nvSpPr>
        <p:spPr>
          <a:xfrm>
            <a:off x="9512865" y="2493705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노인욱</a:t>
            </a:r>
            <a:endParaRPr lang="en-US" altLang="ko-KR" sz="17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500" dirty="0">
                <a:solidFill>
                  <a:srgbClr val="765CA3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201731316</a:t>
            </a:r>
            <a:endParaRPr lang="ko-KR" altLang="en-US" sz="1500" dirty="0">
              <a:solidFill>
                <a:srgbClr val="765CA3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537E9-F709-4F36-B78D-6DB6339F790C}"/>
              </a:ext>
            </a:extLst>
          </p:cNvPr>
          <p:cNvSpPr txBox="1"/>
          <p:nvPr/>
        </p:nvSpPr>
        <p:spPr>
          <a:xfrm>
            <a:off x="9517420" y="2973083"/>
            <a:ext cx="19944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niu9786@gmail.com</a:t>
            </a:r>
          </a:p>
        </p:txBody>
      </p:sp>
    </p:spTree>
    <p:extLst>
      <p:ext uri="{BB962C8B-B14F-4D97-AF65-F5344CB8AC3E}">
        <p14:creationId xmlns:p14="http://schemas.microsoft.com/office/powerpoint/2010/main" val="125963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561473" y="92298"/>
            <a:ext cx="745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107538"/>
            <a:ext cx="232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goal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59734A-6270-4D07-92FF-FBDDC0430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38" y="1553141"/>
            <a:ext cx="2348436" cy="2608976"/>
          </a:xfrm>
          <a:prstGeom prst="rect">
            <a:avLst/>
          </a:prstGeom>
          <a:scene3d>
            <a:camera prst="orthographicFront">
              <a:rot lat="77554" lon="2089827" rev="20403269"/>
            </a:camera>
            <a:lightRig rig="threePt" dir="t"/>
          </a:scene3d>
        </p:spPr>
      </p:pic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7374982E-50A0-4C02-B59C-0F228582B479}"/>
              </a:ext>
            </a:extLst>
          </p:cNvPr>
          <p:cNvSpPr/>
          <p:nvPr/>
        </p:nvSpPr>
        <p:spPr>
          <a:xfrm>
            <a:off x="2075502" y="2017509"/>
            <a:ext cx="2160000" cy="1682812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096E89-D888-4C74-ABAE-202FBABE034E}"/>
              </a:ext>
            </a:extLst>
          </p:cNvPr>
          <p:cNvCxnSpPr>
            <a:cxnSpLocks/>
          </p:cNvCxnSpPr>
          <p:nvPr/>
        </p:nvCxnSpPr>
        <p:spPr>
          <a:xfrm flipV="1">
            <a:off x="3803340" y="2858914"/>
            <a:ext cx="2516707" cy="2338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E0D01DB4-294A-4ADD-8E0B-E1CB7B551401}"/>
              </a:ext>
            </a:extLst>
          </p:cNvPr>
          <p:cNvSpPr/>
          <p:nvPr/>
        </p:nvSpPr>
        <p:spPr>
          <a:xfrm>
            <a:off x="5409720" y="2017508"/>
            <a:ext cx="2160000" cy="1682813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6C16D18-BFA4-4D6C-827A-D5D9ABCEA6A8}"/>
              </a:ext>
            </a:extLst>
          </p:cNvPr>
          <p:cNvCxnSpPr>
            <a:cxnSpLocks/>
          </p:cNvCxnSpPr>
          <p:nvPr/>
        </p:nvCxnSpPr>
        <p:spPr>
          <a:xfrm>
            <a:off x="7230374" y="2861252"/>
            <a:ext cx="2623131" cy="0"/>
          </a:xfrm>
          <a:prstGeom prst="straightConnector1">
            <a:avLst/>
          </a:prstGeom>
          <a:ln w="1016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3FBC80-1104-408E-9CE2-E08155FDC55E}"/>
              </a:ext>
            </a:extLst>
          </p:cNvPr>
          <p:cNvSpPr txBox="1"/>
          <p:nvPr/>
        </p:nvSpPr>
        <p:spPr>
          <a:xfrm>
            <a:off x="1046712" y="4161187"/>
            <a:ext cx="3482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 a virtual pet </a:t>
            </a: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for people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1AEC01-F2E1-462D-8023-7BB5EA3961C5}"/>
              </a:ext>
            </a:extLst>
          </p:cNvPr>
          <p:cNvSpPr txBox="1"/>
          <p:nvPr/>
        </p:nvSpPr>
        <p:spPr>
          <a:xfrm>
            <a:off x="6331342" y="4223047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9906D-270A-40BA-9E26-49F0CB639DD0}"/>
              </a:ext>
            </a:extLst>
          </p:cNvPr>
          <p:cNvSpPr txBox="1"/>
          <p:nvPr/>
        </p:nvSpPr>
        <p:spPr>
          <a:xfrm>
            <a:off x="4578908" y="4073422"/>
            <a:ext cx="348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Chatting to communicate with the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5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1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3C79-77FB-431A-9D36-74EE0EAE2F03}"/>
              </a:ext>
            </a:extLst>
          </p:cNvPr>
          <p:cNvSpPr txBox="1"/>
          <p:nvPr/>
        </p:nvSpPr>
        <p:spPr>
          <a:xfrm>
            <a:off x="2118360" y="107538"/>
            <a:ext cx="636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Brief description of project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3" name="그림 3">
            <a:extLst>
              <a:ext uri="{FF2B5EF4-FFF2-40B4-BE49-F238E27FC236}">
                <a16:creationId xmlns:a16="http://schemas.microsoft.com/office/drawing/2014/main" id="{2392D340-682C-4A4A-B38D-3AD003315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708" y="2037639"/>
            <a:ext cx="1918268" cy="1890037"/>
          </a:xfrm>
          <a:prstGeom prst="rect">
            <a:avLst/>
          </a:prstGeom>
        </p:spPr>
      </p:pic>
      <p:pic>
        <p:nvPicPr>
          <p:cNvPr id="41" name="그림 4">
            <a:extLst>
              <a:ext uri="{FF2B5EF4-FFF2-40B4-BE49-F238E27FC236}">
                <a16:creationId xmlns:a16="http://schemas.microsoft.com/office/drawing/2014/main" id="{60C4A418-A675-4CC1-B7CA-B43101795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91" y="1707335"/>
            <a:ext cx="2624512" cy="2596281"/>
          </a:xfrm>
          <a:prstGeom prst="rect">
            <a:avLst/>
          </a:prstGeom>
        </p:spPr>
      </p:pic>
      <p:pic>
        <p:nvPicPr>
          <p:cNvPr id="44" name="그림 5">
            <a:extLst>
              <a:ext uri="{FF2B5EF4-FFF2-40B4-BE49-F238E27FC236}">
                <a16:creationId xmlns:a16="http://schemas.microsoft.com/office/drawing/2014/main" id="{7EB519E0-CF47-46A7-B955-A5C917783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317" y="2036816"/>
            <a:ext cx="1936853" cy="1890038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B14C105-9096-43EE-B04D-B1946FE254E6}"/>
              </a:ext>
            </a:extLst>
          </p:cNvPr>
          <p:cNvCxnSpPr/>
          <p:nvPr/>
        </p:nvCxnSpPr>
        <p:spPr>
          <a:xfrm flipH="1">
            <a:off x="4006772" y="1815936"/>
            <a:ext cx="1" cy="27413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90D9AB-A5CF-4018-80B8-0AE0358CB325}"/>
              </a:ext>
            </a:extLst>
          </p:cNvPr>
          <p:cNvCxnSpPr>
            <a:cxnSpLocks/>
          </p:cNvCxnSpPr>
          <p:nvPr/>
        </p:nvCxnSpPr>
        <p:spPr>
          <a:xfrm flipH="1">
            <a:off x="8290699" y="1815936"/>
            <a:ext cx="1" cy="27413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18B91B-8C90-4BED-8B24-C8F729A5F0AA}"/>
              </a:ext>
            </a:extLst>
          </p:cNvPr>
          <p:cNvSpPr txBox="1"/>
          <p:nvPr/>
        </p:nvSpPr>
        <p:spPr>
          <a:xfrm>
            <a:off x="988320" y="4770828"/>
            <a:ext cx="24912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Selecting a pet</a:t>
            </a:r>
            <a:endParaRPr 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0552A6-2B00-4329-82E6-4AC406D2A0EE}"/>
              </a:ext>
            </a:extLst>
          </p:cNvPr>
          <p:cNvSpPr txBox="1"/>
          <p:nvPr/>
        </p:nvSpPr>
        <p:spPr>
          <a:xfrm>
            <a:off x="4444331" y="4770268"/>
            <a:ext cx="30215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 a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9EF24-D690-4BA9-93F6-281A4141B8AE}"/>
              </a:ext>
            </a:extLst>
          </p:cNvPr>
          <p:cNvSpPr txBox="1"/>
          <p:nvPr/>
        </p:nvSpPr>
        <p:spPr>
          <a:xfrm>
            <a:off x="8379276" y="4769708"/>
            <a:ext cx="30215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Communicating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with a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8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CC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2A0F7-D57A-434C-B3F3-27FAE0D319B4}"/>
              </a:ext>
            </a:extLst>
          </p:cNvPr>
          <p:cNvSpPr txBox="1"/>
          <p:nvPr/>
        </p:nvSpPr>
        <p:spPr>
          <a:xfrm>
            <a:off x="2118360" y="107538"/>
            <a:ext cx="2301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D372E3-24C0-420C-8AD6-225BF77AE125}"/>
              </a:ext>
            </a:extLst>
          </p:cNvPr>
          <p:cNvSpPr/>
          <p:nvPr/>
        </p:nvSpPr>
        <p:spPr>
          <a:xfrm>
            <a:off x="645459" y="1044761"/>
            <a:ext cx="2094242" cy="134199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734F2D-56A3-4015-BAAF-46565BFA171A}"/>
              </a:ext>
            </a:extLst>
          </p:cNvPr>
          <p:cNvSpPr/>
          <p:nvPr/>
        </p:nvSpPr>
        <p:spPr>
          <a:xfrm>
            <a:off x="3078161" y="1092324"/>
            <a:ext cx="8467822" cy="129443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Selecting a pet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first-time users choose which pet to grow using the button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enter a string from the user to name the pet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018E187-020E-4A71-A276-A0A33F9EBCA9}"/>
              </a:ext>
            </a:extLst>
          </p:cNvPr>
          <p:cNvSpPr/>
          <p:nvPr/>
        </p:nvSpPr>
        <p:spPr>
          <a:xfrm>
            <a:off x="672777" y="2610548"/>
            <a:ext cx="8458529" cy="1958050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Raising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pet</a:t>
            </a:r>
            <a:endParaRPr 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image representation of pet growth process</a:t>
            </a: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 variable background music depending on the situation</a:t>
            </a:r>
          </a:p>
          <a:p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feeding/shower/play function implemented as a button</a:t>
            </a: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user: Implemented by the GUI button to receive command</a:t>
            </a:r>
          </a:p>
          <a:p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output to the pet’s response string for that command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105B01-6E57-4C42-A0EE-3138B4F1E342}"/>
              </a:ext>
            </a:extLst>
          </p:cNvPr>
          <p:cNvSpPr/>
          <p:nvPr/>
        </p:nvSpPr>
        <p:spPr>
          <a:xfrm>
            <a:off x="9443005" y="2793017"/>
            <a:ext cx="2094242" cy="1561562"/>
          </a:xfrm>
          <a:prstGeom prst="roundRect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25643D-5A68-4757-9425-026C1AEEA90D}"/>
              </a:ext>
            </a:extLst>
          </p:cNvPr>
          <p:cNvSpPr/>
          <p:nvPr/>
        </p:nvSpPr>
        <p:spPr>
          <a:xfrm>
            <a:off x="3078160" y="4735919"/>
            <a:ext cx="8467822" cy="119966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Communicating with a pet</a:t>
            </a:r>
            <a:endParaRPr 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user: enter what user want to say to the pet in the text box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 -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output as a response string to a user’s word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A74E79-5DB3-4FA2-B464-4640926B3406}"/>
              </a:ext>
            </a:extLst>
          </p:cNvPr>
          <p:cNvSpPr/>
          <p:nvPr/>
        </p:nvSpPr>
        <p:spPr>
          <a:xfrm>
            <a:off x="645458" y="4720438"/>
            <a:ext cx="2094242" cy="1239446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A3C1BCE1-806C-4054-A970-EB2C878B3C6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66392" y="1117401"/>
            <a:ext cx="1252373" cy="1199662"/>
          </a:xfrm>
          <a:prstGeom prst="rect">
            <a:avLst/>
          </a:prstGeom>
          <a:noFill/>
        </p:spPr>
      </p:pic>
      <p:pic>
        <p:nvPicPr>
          <p:cNvPr id="22" name="그림 4">
            <a:extLst>
              <a:ext uri="{FF2B5EF4-FFF2-40B4-BE49-F238E27FC236}">
                <a16:creationId xmlns:a16="http://schemas.microsoft.com/office/drawing/2014/main" id="{46A98968-71CE-4448-AB18-491B17B4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9615305" y="2610548"/>
            <a:ext cx="1749642" cy="1958050"/>
          </a:xfrm>
          <a:prstGeom prst="rect">
            <a:avLst/>
          </a:prstGeom>
        </p:spPr>
      </p:pic>
      <p:pic>
        <p:nvPicPr>
          <p:cNvPr id="23" name="그림 5">
            <a:extLst>
              <a:ext uri="{FF2B5EF4-FFF2-40B4-BE49-F238E27FC236}">
                <a16:creationId xmlns:a16="http://schemas.microsoft.com/office/drawing/2014/main" id="{B448B3F4-7C0E-46A1-9C76-DD165ACF2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81" y="4749260"/>
            <a:ext cx="1344794" cy="1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723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356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45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705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– selecting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pet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FF1DE8-5C87-48C9-812C-632BEE17D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566" y="1478420"/>
            <a:ext cx="5637600" cy="3760279"/>
          </a:xfrm>
          <a:prstGeom prst="rect">
            <a:avLst/>
          </a:prstGeom>
        </p:spPr>
      </p:pic>
      <p:pic>
        <p:nvPicPr>
          <p:cNvPr id="12" name="그림 5">
            <a:extLst>
              <a:ext uri="{FF2B5EF4-FFF2-40B4-BE49-F238E27FC236}">
                <a16:creationId xmlns:a16="http://schemas.microsoft.com/office/drawing/2014/main" id="{F2DF8A56-744E-49CB-A385-2F9C3E3D1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111" y="2897827"/>
            <a:ext cx="1170973" cy="1161327"/>
          </a:xfrm>
          <a:prstGeom prst="rect">
            <a:avLst/>
          </a:prstGeom>
        </p:spPr>
      </p:pic>
      <p:pic>
        <p:nvPicPr>
          <p:cNvPr id="13" name="그림 6">
            <a:extLst>
              <a:ext uri="{FF2B5EF4-FFF2-40B4-BE49-F238E27FC236}">
                <a16:creationId xmlns:a16="http://schemas.microsoft.com/office/drawing/2014/main" id="{1281C3CE-4C0A-408E-A48E-45BE7E9D0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231" y="2897826"/>
            <a:ext cx="1170973" cy="116132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2C7E78-276E-4B66-8C67-B89B2DDC5DA8}"/>
              </a:ext>
            </a:extLst>
          </p:cNvPr>
          <p:cNvSpPr/>
          <p:nvPr/>
        </p:nvSpPr>
        <p:spPr>
          <a:xfrm>
            <a:off x="6318283" y="4207695"/>
            <a:ext cx="954911" cy="41476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강아지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0F9AC8-1B49-4497-A52C-42404897DC64}"/>
              </a:ext>
            </a:extLst>
          </p:cNvPr>
          <p:cNvSpPr/>
          <p:nvPr/>
        </p:nvSpPr>
        <p:spPr>
          <a:xfrm>
            <a:off x="7920411" y="4207694"/>
            <a:ext cx="954911" cy="41476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고양이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1593E6-2310-4769-943B-FF8EC55C4016}"/>
              </a:ext>
            </a:extLst>
          </p:cNvPr>
          <p:cNvSpPr/>
          <p:nvPr/>
        </p:nvSpPr>
        <p:spPr>
          <a:xfrm>
            <a:off x="9530257" y="4207695"/>
            <a:ext cx="954911" cy="41476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미어캣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865F3D52-E134-4359-8A14-DB3C888E1A71}"/>
              </a:ext>
            </a:extLst>
          </p:cNvPr>
          <p:cNvSpPr/>
          <p:nvPr/>
        </p:nvSpPr>
        <p:spPr>
          <a:xfrm>
            <a:off x="1089403" y="1478420"/>
            <a:ext cx="3292229" cy="1466618"/>
          </a:xfrm>
          <a:prstGeom prst="wedgeRoundRectCallout">
            <a:avLst>
              <a:gd name="adj1" fmla="val 106509"/>
              <a:gd name="adj2" fmla="val 123059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Puppies/Cats/Meerkats are selected using buttons implemented using the GUI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72621B9A-73C2-4D7B-A61C-B5B3BF1581F4}"/>
              </a:ext>
            </a:extLst>
          </p:cNvPr>
          <p:cNvSpPr/>
          <p:nvPr/>
        </p:nvSpPr>
        <p:spPr>
          <a:xfrm>
            <a:off x="1089400" y="3419347"/>
            <a:ext cx="3292229" cy="847436"/>
          </a:xfrm>
          <a:prstGeom prst="wedgeRoundRectCallout">
            <a:avLst>
              <a:gd name="adj1" fmla="val 36372"/>
              <a:gd name="adj2" fmla="val 19801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Name the pet after selection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CC7B8AE5-C40B-44F0-B1EA-3B2ED5B5A1FC}"/>
              </a:ext>
            </a:extLst>
          </p:cNvPr>
          <p:cNvSpPr/>
          <p:nvPr/>
        </p:nvSpPr>
        <p:spPr>
          <a:xfrm>
            <a:off x="1089400" y="4488855"/>
            <a:ext cx="3292229" cy="847436"/>
          </a:xfrm>
          <a:prstGeom prst="wedgeRoundRectCallout">
            <a:avLst>
              <a:gd name="adj1" fmla="val 42264"/>
              <a:gd name="adj2" fmla="val 18712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 background music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04D8B-22D0-4326-8F0D-0B2E047F784E}"/>
              </a:ext>
            </a:extLst>
          </p:cNvPr>
          <p:cNvSpPr txBox="1"/>
          <p:nvPr/>
        </p:nvSpPr>
        <p:spPr>
          <a:xfrm>
            <a:off x="10061286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C34631-8822-48CD-8442-6E9933567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22" y="2912414"/>
            <a:ext cx="1161327" cy="1161327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F0DD8B3-325C-47CA-AA9E-8081F0DD57E9}"/>
              </a:ext>
            </a:extLst>
          </p:cNvPr>
          <p:cNvSpPr/>
          <p:nvPr/>
        </p:nvSpPr>
        <p:spPr>
          <a:xfrm>
            <a:off x="7082210" y="1890439"/>
            <a:ext cx="2626311" cy="391142"/>
          </a:xfrm>
          <a:custGeom>
            <a:avLst/>
            <a:gdLst>
              <a:gd name="connsiteX0" fmla="*/ 0 w 2626311"/>
              <a:gd name="connsiteY0" fmla="*/ 65192 h 391142"/>
              <a:gd name="connsiteX1" fmla="*/ 65192 w 2626311"/>
              <a:gd name="connsiteY1" fmla="*/ 0 h 391142"/>
              <a:gd name="connsiteX2" fmla="*/ 564377 w 2626311"/>
              <a:gd name="connsiteY2" fmla="*/ 0 h 391142"/>
              <a:gd name="connsiteX3" fmla="*/ 1088522 w 2626311"/>
              <a:gd name="connsiteY3" fmla="*/ 0 h 391142"/>
              <a:gd name="connsiteX4" fmla="*/ 1562748 w 2626311"/>
              <a:gd name="connsiteY4" fmla="*/ 0 h 391142"/>
              <a:gd name="connsiteX5" fmla="*/ 2036974 w 2626311"/>
              <a:gd name="connsiteY5" fmla="*/ 0 h 391142"/>
              <a:gd name="connsiteX6" fmla="*/ 2561119 w 2626311"/>
              <a:gd name="connsiteY6" fmla="*/ 0 h 391142"/>
              <a:gd name="connsiteX7" fmla="*/ 2626311 w 2626311"/>
              <a:gd name="connsiteY7" fmla="*/ 65192 h 391142"/>
              <a:gd name="connsiteX8" fmla="*/ 2626311 w 2626311"/>
              <a:gd name="connsiteY8" fmla="*/ 325950 h 391142"/>
              <a:gd name="connsiteX9" fmla="*/ 2561119 w 2626311"/>
              <a:gd name="connsiteY9" fmla="*/ 391142 h 391142"/>
              <a:gd name="connsiteX10" fmla="*/ 2086893 w 2626311"/>
              <a:gd name="connsiteY10" fmla="*/ 391142 h 391142"/>
              <a:gd name="connsiteX11" fmla="*/ 1637626 w 2626311"/>
              <a:gd name="connsiteY11" fmla="*/ 391142 h 391142"/>
              <a:gd name="connsiteX12" fmla="*/ 1213318 w 2626311"/>
              <a:gd name="connsiteY12" fmla="*/ 391142 h 391142"/>
              <a:gd name="connsiteX13" fmla="*/ 789011 w 2626311"/>
              <a:gd name="connsiteY13" fmla="*/ 391142 h 391142"/>
              <a:gd name="connsiteX14" fmla="*/ 65192 w 2626311"/>
              <a:gd name="connsiteY14" fmla="*/ 391142 h 391142"/>
              <a:gd name="connsiteX15" fmla="*/ 0 w 2626311"/>
              <a:gd name="connsiteY15" fmla="*/ 325950 h 391142"/>
              <a:gd name="connsiteX16" fmla="*/ 0 w 2626311"/>
              <a:gd name="connsiteY16" fmla="*/ 65192 h 39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6311" h="391142" fill="none" extrusionOk="0">
                <a:moveTo>
                  <a:pt x="0" y="65192"/>
                </a:moveTo>
                <a:cubicBezTo>
                  <a:pt x="3921" y="26777"/>
                  <a:pt x="28394" y="-52"/>
                  <a:pt x="65192" y="0"/>
                </a:cubicBezTo>
                <a:cubicBezTo>
                  <a:pt x="247517" y="-46448"/>
                  <a:pt x="413410" y="49902"/>
                  <a:pt x="564377" y="0"/>
                </a:cubicBezTo>
                <a:cubicBezTo>
                  <a:pt x="715345" y="-49902"/>
                  <a:pt x="877827" y="51216"/>
                  <a:pt x="1088522" y="0"/>
                </a:cubicBezTo>
                <a:cubicBezTo>
                  <a:pt x="1299217" y="-51216"/>
                  <a:pt x="1455555" y="30193"/>
                  <a:pt x="1562748" y="0"/>
                </a:cubicBezTo>
                <a:cubicBezTo>
                  <a:pt x="1669941" y="-30193"/>
                  <a:pt x="1907327" y="46207"/>
                  <a:pt x="2036974" y="0"/>
                </a:cubicBezTo>
                <a:cubicBezTo>
                  <a:pt x="2166621" y="-46207"/>
                  <a:pt x="2388437" y="15873"/>
                  <a:pt x="2561119" y="0"/>
                </a:cubicBezTo>
                <a:cubicBezTo>
                  <a:pt x="2591752" y="-252"/>
                  <a:pt x="2629263" y="31626"/>
                  <a:pt x="2626311" y="65192"/>
                </a:cubicBezTo>
                <a:cubicBezTo>
                  <a:pt x="2632195" y="190172"/>
                  <a:pt x="2596716" y="241472"/>
                  <a:pt x="2626311" y="325950"/>
                </a:cubicBezTo>
                <a:cubicBezTo>
                  <a:pt x="2629460" y="367341"/>
                  <a:pt x="2597884" y="398657"/>
                  <a:pt x="2561119" y="391142"/>
                </a:cubicBezTo>
                <a:cubicBezTo>
                  <a:pt x="2440268" y="427148"/>
                  <a:pt x="2258450" y="357615"/>
                  <a:pt x="2086893" y="391142"/>
                </a:cubicBezTo>
                <a:cubicBezTo>
                  <a:pt x="1915336" y="424669"/>
                  <a:pt x="1843802" y="345419"/>
                  <a:pt x="1637626" y="391142"/>
                </a:cubicBezTo>
                <a:cubicBezTo>
                  <a:pt x="1431450" y="436865"/>
                  <a:pt x="1364633" y="343608"/>
                  <a:pt x="1213318" y="391142"/>
                </a:cubicBezTo>
                <a:cubicBezTo>
                  <a:pt x="1062003" y="438676"/>
                  <a:pt x="958740" y="382167"/>
                  <a:pt x="789011" y="391142"/>
                </a:cubicBezTo>
                <a:cubicBezTo>
                  <a:pt x="619282" y="400117"/>
                  <a:pt x="299929" y="378183"/>
                  <a:pt x="65192" y="391142"/>
                </a:cubicBezTo>
                <a:cubicBezTo>
                  <a:pt x="24709" y="399735"/>
                  <a:pt x="1168" y="364082"/>
                  <a:pt x="0" y="325950"/>
                </a:cubicBezTo>
                <a:cubicBezTo>
                  <a:pt x="-26907" y="270257"/>
                  <a:pt x="16416" y="128939"/>
                  <a:pt x="0" y="65192"/>
                </a:cubicBezTo>
                <a:close/>
              </a:path>
              <a:path w="2626311" h="391142" stroke="0" extrusionOk="0">
                <a:moveTo>
                  <a:pt x="0" y="65192"/>
                </a:moveTo>
                <a:cubicBezTo>
                  <a:pt x="-634" y="31176"/>
                  <a:pt x="38874" y="-1929"/>
                  <a:pt x="65192" y="0"/>
                </a:cubicBezTo>
                <a:cubicBezTo>
                  <a:pt x="224128" y="-23271"/>
                  <a:pt x="463823" y="12624"/>
                  <a:pt x="564377" y="0"/>
                </a:cubicBezTo>
                <a:cubicBezTo>
                  <a:pt x="664932" y="-12624"/>
                  <a:pt x="926982" y="5532"/>
                  <a:pt x="1038604" y="0"/>
                </a:cubicBezTo>
                <a:cubicBezTo>
                  <a:pt x="1150226" y="-5532"/>
                  <a:pt x="1408918" y="2741"/>
                  <a:pt x="1587707" y="0"/>
                </a:cubicBezTo>
                <a:cubicBezTo>
                  <a:pt x="1766496" y="-2741"/>
                  <a:pt x="1909688" y="53231"/>
                  <a:pt x="2036974" y="0"/>
                </a:cubicBezTo>
                <a:cubicBezTo>
                  <a:pt x="2164260" y="-53231"/>
                  <a:pt x="2306804" y="26262"/>
                  <a:pt x="2561119" y="0"/>
                </a:cubicBezTo>
                <a:cubicBezTo>
                  <a:pt x="2598285" y="916"/>
                  <a:pt x="2620511" y="30704"/>
                  <a:pt x="2626311" y="65192"/>
                </a:cubicBezTo>
                <a:cubicBezTo>
                  <a:pt x="2654261" y="151898"/>
                  <a:pt x="2601624" y="221248"/>
                  <a:pt x="2626311" y="325950"/>
                </a:cubicBezTo>
                <a:cubicBezTo>
                  <a:pt x="2622383" y="360006"/>
                  <a:pt x="2605226" y="397083"/>
                  <a:pt x="2561119" y="391142"/>
                </a:cubicBezTo>
                <a:cubicBezTo>
                  <a:pt x="2368491" y="399794"/>
                  <a:pt x="2252696" y="377878"/>
                  <a:pt x="2061934" y="391142"/>
                </a:cubicBezTo>
                <a:cubicBezTo>
                  <a:pt x="1871172" y="404406"/>
                  <a:pt x="1733350" y="372669"/>
                  <a:pt x="1562748" y="391142"/>
                </a:cubicBezTo>
                <a:cubicBezTo>
                  <a:pt x="1392146" y="409615"/>
                  <a:pt x="1305992" y="357577"/>
                  <a:pt x="1113481" y="391142"/>
                </a:cubicBezTo>
                <a:cubicBezTo>
                  <a:pt x="920970" y="424707"/>
                  <a:pt x="794241" y="382637"/>
                  <a:pt x="589337" y="391142"/>
                </a:cubicBezTo>
                <a:cubicBezTo>
                  <a:pt x="384433" y="399647"/>
                  <a:pt x="321233" y="333146"/>
                  <a:pt x="65192" y="391142"/>
                </a:cubicBezTo>
                <a:cubicBezTo>
                  <a:pt x="37202" y="397407"/>
                  <a:pt x="6976" y="366980"/>
                  <a:pt x="0" y="325950"/>
                </a:cubicBezTo>
                <a:cubicBezTo>
                  <a:pt x="-12071" y="197342"/>
                  <a:pt x="29838" y="139838"/>
                  <a:pt x="0" y="65192"/>
                </a:cubicBezTo>
                <a:close/>
              </a:path>
            </a:pathLst>
          </a:custGeom>
          <a:solidFill>
            <a:schemeClr val="bg1"/>
          </a:solidFill>
          <a:ln w="57150" cap="flat" cmpd="sng" algn="ctr">
            <a:solidFill>
              <a:srgbClr val="FFC209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61998749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반려동물을 선택하세요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9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E34EBB-4815-4A15-A1CC-63949F777A7B}"/>
              </a:ext>
            </a:extLst>
          </p:cNvPr>
          <p:cNvGrpSpPr/>
          <p:nvPr/>
        </p:nvGrpSpPr>
        <p:grpSpPr>
          <a:xfrm>
            <a:off x="-848360" y="6339840"/>
            <a:ext cx="13513681" cy="518160"/>
            <a:chOff x="-848360" y="6339840"/>
            <a:chExt cx="13513681" cy="51816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FBA048-E1F9-4C2A-8E7D-486AD4BB85BF}"/>
                </a:ext>
              </a:extLst>
            </p:cNvPr>
            <p:cNvSpPr/>
            <p:nvPr/>
          </p:nvSpPr>
          <p:spPr>
            <a:xfrm>
              <a:off x="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5F6C6751-9F72-4149-85B2-2A9BFD4FCFEE}"/>
                </a:ext>
              </a:extLst>
            </p:cNvPr>
            <p:cNvSpPr/>
            <p:nvPr/>
          </p:nvSpPr>
          <p:spPr>
            <a:xfrm>
              <a:off x="10467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1E19ABA-B297-48A8-9684-0912C3C5AF10}"/>
                </a:ext>
              </a:extLst>
            </p:cNvPr>
            <p:cNvSpPr/>
            <p:nvPr/>
          </p:nvSpPr>
          <p:spPr>
            <a:xfrm>
              <a:off x="2071759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BA32775-EED0-416F-9C90-C46E422F9A00}"/>
                </a:ext>
              </a:extLst>
            </p:cNvPr>
            <p:cNvSpPr/>
            <p:nvPr/>
          </p:nvSpPr>
          <p:spPr>
            <a:xfrm>
              <a:off x="2941782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30AD12D-9177-45FD-9C10-3D2AC24A5D6E}"/>
                </a:ext>
              </a:extLst>
            </p:cNvPr>
            <p:cNvSpPr/>
            <p:nvPr/>
          </p:nvSpPr>
          <p:spPr>
            <a:xfrm>
              <a:off x="-84836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B114A592-9F60-449A-864E-2158154C3848}"/>
                </a:ext>
              </a:extLst>
            </p:cNvPr>
            <p:cNvSpPr/>
            <p:nvPr/>
          </p:nvSpPr>
          <p:spPr>
            <a:xfrm>
              <a:off x="3966830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66AE3B3-3832-40DC-9531-C9658C54C2E5}"/>
                </a:ext>
              </a:extLst>
            </p:cNvPr>
            <p:cNvSpPr/>
            <p:nvPr/>
          </p:nvSpPr>
          <p:spPr>
            <a:xfrm>
              <a:off x="485401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0791FED-153B-43A9-B4DB-4735BFC75335}"/>
                </a:ext>
              </a:extLst>
            </p:cNvPr>
            <p:cNvSpPr/>
            <p:nvPr/>
          </p:nvSpPr>
          <p:spPr>
            <a:xfrm>
              <a:off x="599193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B5CC05A-029C-4FB5-B211-B2781958001D}"/>
                </a:ext>
              </a:extLst>
            </p:cNvPr>
            <p:cNvSpPr/>
            <p:nvPr/>
          </p:nvSpPr>
          <p:spPr>
            <a:xfrm>
              <a:off x="676099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7AEC69B-B006-4B2A-9D03-5F3C35C443E7}"/>
                </a:ext>
              </a:extLst>
            </p:cNvPr>
            <p:cNvSpPr/>
            <p:nvPr/>
          </p:nvSpPr>
          <p:spPr>
            <a:xfrm>
              <a:off x="768865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E67EA47-5EEE-49B1-84DA-96A5FE6E886A}"/>
                </a:ext>
              </a:extLst>
            </p:cNvPr>
            <p:cNvSpPr/>
            <p:nvPr/>
          </p:nvSpPr>
          <p:spPr>
            <a:xfrm>
              <a:off x="8457714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3918F5-BED9-41B0-9EA3-B2A5D830F505}"/>
                </a:ext>
              </a:extLst>
            </p:cNvPr>
            <p:cNvSpPr/>
            <p:nvPr/>
          </p:nvSpPr>
          <p:spPr>
            <a:xfrm>
              <a:off x="927188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69D6CF5C-E4B8-4664-861E-599C783CFDE4}"/>
                </a:ext>
              </a:extLst>
            </p:cNvPr>
            <p:cNvSpPr/>
            <p:nvPr/>
          </p:nvSpPr>
          <p:spPr>
            <a:xfrm>
              <a:off x="10199538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E0037238-FF16-4E9F-A07A-3979B6C8445E}"/>
                </a:ext>
              </a:extLst>
            </p:cNvPr>
            <p:cNvSpPr/>
            <p:nvPr/>
          </p:nvSpPr>
          <p:spPr>
            <a:xfrm>
              <a:off x="10968601" y="6339840"/>
              <a:ext cx="1696720" cy="518160"/>
            </a:xfrm>
            <a:prstGeom prst="triangle">
              <a:avLst>
                <a:gd name="adj" fmla="val 88922"/>
              </a:avLst>
            </a:prstGeom>
            <a:solidFill>
              <a:srgbClr val="24A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1BF146B9-E2C0-44C6-BD7F-F65C851D7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765" y="5619194"/>
            <a:ext cx="1182671" cy="11826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C89D0DA-BD18-4AE6-974B-A1ECB6A3BB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9398" y="6033088"/>
            <a:ext cx="707817" cy="70781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1A241AD-9EA4-48C4-AC53-E4F5BC9FF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287" y="6094049"/>
            <a:ext cx="763951" cy="76395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12B0EE-AA5C-45CD-9B58-C436898D4992}"/>
              </a:ext>
            </a:extLst>
          </p:cNvPr>
          <p:cNvSpPr/>
          <p:nvPr/>
        </p:nvSpPr>
        <p:spPr>
          <a:xfrm>
            <a:off x="0" y="0"/>
            <a:ext cx="1889760" cy="707817"/>
          </a:xfrm>
          <a:prstGeom prst="rect">
            <a:avLst/>
          </a:prstGeom>
          <a:solidFill>
            <a:srgbClr val="FF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2E984B-5D26-48FE-A760-1D43B87A79CA}"/>
              </a:ext>
            </a:extLst>
          </p:cNvPr>
          <p:cNvSpPr txBox="1"/>
          <p:nvPr/>
        </p:nvSpPr>
        <p:spPr>
          <a:xfrm>
            <a:off x="629729" y="9229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4ABC-7E53-4F75-AE08-7CD4EA306893}"/>
              </a:ext>
            </a:extLst>
          </p:cNvPr>
          <p:cNvSpPr txBox="1"/>
          <p:nvPr/>
        </p:nvSpPr>
        <p:spPr>
          <a:xfrm>
            <a:off x="2118360" y="107538"/>
            <a:ext cx="540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features - feeding 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E92D12-E70A-4D77-8F49-883B90617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482" y="1478420"/>
            <a:ext cx="5637600" cy="3760279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6A4B0657-6EB3-4B72-A372-D2FFC87B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736" y="2943982"/>
            <a:ext cx="1170973" cy="11613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FE54C8-A30C-430F-8994-BE4B5878F5DE}"/>
              </a:ext>
            </a:extLst>
          </p:cNvPr>
          <p:cNvSpPr/>
          <p:nvPr/>
        </p:nvSpPr>
        <p:spPr>
          <a:xfrm>
            <a:off x="8309986" y="2477159"/>
            <a:ext cx="1034472" cy="4001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다롱이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EA101-0706-42AF-BD7A-C86DE8A3B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4334405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C20438-77C8-4D7C-8D70-321AB1081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3452200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AB2EFE-42DD-4C4F-BB45-96202519FE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2569995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B156E9-AAD6-4D24-8505-996E8BFEC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2" y="1687790"/>
            <a:ext cx="720000" cy="720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C11D2D-1F3D-4418-946A-3D7F030B681A}"/>
              </a:ext>
            </a:extLst>
          </p:cNvPr>
          <p:cNvSpPr/>
          <p:nvPr/>
        </p:nvSpPr>
        <p:spPr>
          <a:xfrm>
            <a:off x="6588345" y="4619191"/>
            <a:ext cx="4444246" cy="435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AB7A6A-7454-4DC8-9213-38DEF8BB75E2}"/>
              </a:ext>
            </a:extLst>
          </p:cNvPr>
          <p:cNvSpPr>
            <a:spLocks noChangeAspect="1"/>
          </p:cNvSpPr>
          <p:nvPr/>
        </p:nvSpPr>
        <p:spPr>
          <a:xfrm>
            <a:off x="10624712" y="4652260"/>
            <a:ext cx="36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 descr="화살이(가) 표시된 사진&#10;&#10;자동 생성된 설명">
            <a:extLst>
              <a:ext uri="{FF2B5EF4-FFF2-40B4-BE49-F238E27FC236}">
                <a16:creationId xmlns:a16="http://schemas.microsoft.com/office/drawing/2014/main" id="{DBC8BFE3-6514-49BF-9137-313C0FE956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712" y="4670260"/>
            <a:ext cx="324000" cy="324000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0136B43-0214-403E-B876-7FE05C21B2F3}"/>
              </a:ext>
            </a:extLst>
          </p:cNvPr>
          <p:cNvSpPr/>
          <p:nvPr/>
        </p:nvSpPr>
        <p:spPr>
          <a:xfrm>
            <a:off x="1568336" y="1823377"/>
            <a:ext cx="2558473" cy="1466618"/>
          </a:xfrm>
          <a:prstGeom prst="wedgeRoundRectCallout">
            <a:avLst>
              <a:gd name="adj1" fmla="val 110015"/>
              <a:gd name="adj2" fmla="val 18558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User: Click the Feed/Snack button to feed the pet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AF87F7DF-8746-4968-9CE0-08BB64E1F16C}"/>
              </a:ext>
            </a:extLst>
          </p:cNvPr>
          <p:cNvSpPr/>
          <p:nvPr/>
        </p:nvSpPr>
        <p:spPr>
          <a:xfrm>
            <a:off x="1526966" y="4194689"/>
            <a:ext cx="3368557" cy="1181832"/>
          </a:xfrm>
          <a:prstGeom prst="wedgeRoundRectCallout">
            <a:avLst>
              <a:gd name="adj1" fmla="val 147315"/>
              <a:gd name="adj2" fmla="val -90966"/>
              <a:gd name="adj3" fmla="val 16667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Server: Pet responds,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얌얌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맛있어요＂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0C7B5-4E49-46D7-8903-404419761079}"/>
              </a:ext>
            </a:extLst>
          </p:cNvPr>
          <p:cNvSpPr txBox="1"/>
          <p:nvPr/>
        </p:nvSpPr>
        <p:spPr>
          <a:xfrm>
            <a:off x="10029202" y="14784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CuPet</a:t>
            </a:r>
            <a:endParaRPr lang="ko-KR" altLang="en-US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12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790</Words>
  <Application>Microsoft Office PowerPoint</Application>
  <PresentationFormat>와이드스크린</PresentationFormat>
  <Paragraphs>166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메이플스토리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82106</cp:lastModifiedBy>
  <cp:revision>24</cp:revision>
  <dcterms:created xsi:type="dcterms:W3CDTF">2018-09-21T01:55:21Z</dcterms:created>
  <dcterms:modified xsi:type="dcterms:W3CDTF">2020-11-19T13:29:31Z</dcterms:modified>
</cp:coreProperties>
</file>