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7"/>
  </p:notesMasterIdLst>
  <p:handoutMasterIdLst>
    <p:handoutMasterId r:id="rId28"/>
  </p:handoutMasterIdLst>
  <p:sldIdLst>
    <p:sldId id="259" r:id="rId2"/>
    <p:sldId id="294" r:id="rId3"/>
    <p:sldId id="266" r:id="rId4"/>
    <p:sldId id="305" r:id="rId5"/>
    <p:sldId id="306" r:id="rId6"/>
    <p:sldId id="307" r:id="rId7"/>
    <p:sldId id="324" r:id="rId8"/>
    <p:sldId id="308" r:id="rId9"/>
    <p:sldId id="309" r:id="rId10"/>
    <p:sldId id="310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257" r:id="rId24"/>
    <p:sldId id="267" r:id="rId25"/>
    <p:sldId id="325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  <a:srgbClr val="FEFEF4"/>
    <a:srgbClr val="FDFDDF"/>
    <a:srgbClr val="525252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520" y="17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2020. 11. 26.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2020. 11. 26.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2020. 11. 26.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2020. 11. 26.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2020. 11. 26.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2020. 11. 26.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2020. 11. 26.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2020. 11. 26.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2020. 11. 26.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2020. 11. 26.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2020. 11. 26.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2020. 11. 26.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2020. 11. 26.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2020. 11. 26.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jjdongbaek/221144529446" TargetMode="External"/><Relationship Id="rId7" Type="http://schemas.openxmlformats.org/officeDocument/2006/relationships/hyperlink" Target="http://wordcloud.kr/" TargetMode="External"/><Relationship Id="rId2" Type="http://schemas.openxmlformats.org/officeDocument/2006/relationships/hyperlink" Target="http://blog.naver.com/PostView.nhn?blogId=bgpoilkj&amp;logNo=220777288172&amp;categoryNo=60&amp;parentCategoryNo=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dingfactory.net/10203" TargetMode="External"/><Relationship Id="rId5" Type="http://schemas.openxmlformats.org/officeDocument/2006/relationships/hyperlink" Target="https://blog.naver.com/haruple97/221859216382" TargetMode="External"/><Relationship Id="rId4" Type="http://schemas.openxmlformats.org/officeDocument/2006/relationships/hyperlink" Target="https://supark7.tistory.com/entry/jQuery-Mobile-Ajax-%ED%86%B5%EC%8B%A0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09402" y="1216074"/>
            <a:ext cx="7738648" cy="3557256"/>
            <a:chOff x="330744" y="242681"/>
            <a:chExt cx="7738648" cy="3557256"/>
          </a:xfrm>
        </p:grpSpPr>
        <p:sp>
          <p:nvSpPr>
            <p:cNvPr id="7" name="TextBox 6"/>
            <p:cNvSpPr txBox="1"/>
            <p:nvPr/>
          </p:nvSpPr>
          <p:spPr>
            <a:xfrm>
              <a:off x="792720" y="383617"/>
              <a:ext cx="7276672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Hybrid</a:t>
              </a:r>
            </a:p>
            <a:p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DB </a:t>
              </a:r>
              <a:r>
                <a:rPr lang="ko-KR" altLang="en-US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연동</a:t>
              </a:r>
              <a:endParaRPr lang="en-US" altLang="ko-KR" sz="72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  <a:p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201711396</a:t>
              </a:r>
              <a:r>
                <a:rPr lang="ko-KR" altLang="en-US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 이지훈</a:t>
              </a:r>
              <a:endParaRPr lang="en-US" altLang="ko-KR" sz="72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0744" y="242681"/>
              <a:ext cx="7494680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Hybrid</a:t>
              </a:r>
            </a:p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DB</a:t>
              </a:r>
              <a:r>
                <a:rPr lang="ko-KR" altLang="en-US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연동 </a:t>
              </a:r>
              <a:endParaRPr lang="en-US" altLang="ko-KR" sz="7200" b="1" spc="-300" dirty="0">
                <a:solidFill>
                  <a:schemeClr val="accent1">
                    <a:alpha val="70000"/>
                  </a:schemeClr>
                </a:solidFill>
              </a:endParaRPr>
            </a:p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201711396</a:t>
              </a:r>
              <a:r>
                <a:rPr lang="ko-KR" altLang="en-US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이지훈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003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494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DB </a:t>
            </a:r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연동 방법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756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188881" y="351819"/>
            <a:ext cx="7651454" cy="691207"/>
            <a:chOff x="1188881" y="351819"/>
            <a:chExt cx="7651454" cy="691207"/>
          </a:xfrm>
        </p:grpSpPr>
        <p:sp>
          <p:nvSpPr>
            <p:cNvPr id="25" name="TextBox 24"/>
            <p:cNvSpPr txBox="1"/>
            <p:nvPr/>
          </p:nvSpPr>
          <p:spPr>
            <a:xfrm>
              <a:off x="1188881" y="351819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88881" y="581361"/>
              <a:ext cx="7651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solidFill>
                    <a:schemeClr val="tx2"/>
                  </a:solidFill>
                  <a:latin typeface="+mn-ea"/>
                </a:rPr>
                <a:t>DB </a:t>
              </a:r>
              <a:r>
                <a:rPr lang="ko-KR" altLang="en-US" sz="2400" spc="-150" dirty="0">
                  <a:solidFill>
                    <a:schemeClr val="tx2"/>
                  </a:solidFill>
                  <a:latin typeface="+mn-ea"/>
                </a:rPr>
                <a:t>연동 방법 </a:t>
              </a:r>
              <a:r>
                <a:rPr lang="en-US" altLang="ko-KR" sz="2400" spc="-150" dirty="0">
                  <a:solidFill>
                    <a:schemeClr val="tx2"/>
                  </a:solidFill>
                  <a:latin typeface="+mn-ea"/>
                </a:rPr>
                <a:t>–</a:t>
              </a:r>
              <a:r>
                <a:rPr lang="ko-KR" altLang="en-US" sz="2400" spc="-150" dirty="0">
                  <a:solidFill>
                    <a:schemeClr val="tx2"/>
                  </a:solidFill>
                  <a:latin typeface="+mn-ea"/>
                </a:rPr>
                <a:t> </a:t>
              </a:r>
              <a:r>
                <a:rPr lang="en-US" altLang="ko-KR" sz="2400" spc="-150" dirty="0">
                  <a:solidFill>
                    <a:schemeClr val="tx2"/>
                  </a:solidFill>
                  <a:latin typeface="+mn-ea"/>
                </a:rPr>
                <a:t>select </a:t>
              </a:r>
              <a:r>
                <a:rPr lang="ko-KR" altLang="en-US" sz="2400" spc="-150" dirty="0">
                  <a:solidFill>
                    <a:schemeClr val="tx2"/>
                  </a:solidFill>
                  <a:latin typeface="+mn-ea"/>
                </a:rPr>
                <a:t>문을 이용해 게시판 리스트 나타내기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EF91E1-ED9E-AE49-9A0E-FC74310F5F97}"/>
              </a:ext>
            </a:extLst>
          </p:cNvPr>
          <p:cNvSpPr/>
          <p:nvPr/>
        </p:nvSpPr>
        <p:spPr>
          <a:xfrm>
            <a:off x="265814" y="1351262"/>
            <a:ext cx="30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e-nanumbarungothic"/>
              </a:rPr>
              <a:t>1.</a:t>
            </a:r>
            <a:r>
              <a:rPr lang="ko-KR" altLang="en-US" dirty="0">
                <a:solidFill>
                  <a:srgbClr val="000000"/>
                </a:solidFill>
                <a:latin typeface="se-nanumbarungothic"/>
              </a:rPr>
              <a:t> 데이터베이스 연결 </a:t>
            </a:r>
            <a:r>
              <a:rPr lang="en" altLang="ko-Kore-KR" dirty="0" err="1">
                <a:solidFill>
                  <a:srgbClr val="000000"/>
                </a:solidFill>
                <a:latin typeface="se-nanumbarungothic"/>
              </a:rPr>
              <a:t>db.php</a:t>
            </a:r>
            <a:endParaRPr lang="ko-Kore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833AA6B-D172-3049-B5AD-4054A2074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4" y="1857039"/>
            <a:ext cx="8140700" cy="4419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43F01C8-8DF7-5B46-BEE5-FEDAAA2E1B3F}"/>
              </a:ext>
            </a:extLst>
          </p:cNvPr>
          <p:cNvSpPr/>
          <p:nvPr/>
        </p:nvSpPr>
        <p:spPr>
          <a:xfrm>
            <a:off x="8480567" y="2386515"/>
            <a:ext cx="35795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" altLang="ko-Kore-KR" dirty="0">
                <a:solidFill>
                  <a:srgbClr val="000000"/>
                </a:solidFill>
                <a:latin typeface="se-nanumgothic"/>
              </a:rPr>
              <a:t>new </a:t>
            </a:r>
            <a:r>
              <a:rPr lang="en" altLang="ko-Kore-KR" dirty="0" err="1">
                <a:solidFill>
                  <a:srgbClr val="000000"/>
                </a:solidFill>
                <a:latin typeface="se-nanumgothic"/>
              </a:rPr>
              <a:t>mysqli</a:t>
            </a:r>
            <a:r>
              <a:rPr lang="en" altLang="ko-Kore-KR" dirty="0">
                <a:solidFill>
                  <a:srgbClr val="000000"/>
                </a:solidFill>
                <a:latin typeface="se-nanumgothic"/>
              </a:rPr>
              <a:t>()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에 들어가는 것은 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'</a:t>
            </a:r>
            <a:r>
              <a:rPr lang="en" altLang="ko-Kore-KR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DB</a:t>
            </a:r>
            <a:r>
              <a:rPr lang="ko-KR" altLang="en-US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호스트주소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','</a:t>
            </a:r>
            <a:r>
              <a:rPr lang="en" altLang="ko-Kore-KR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DB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아이디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','</a:t>
            </a:r>
            <a:r>
              <a:rPr lang="en" altLang="ko-Kore-KR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DB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암호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','</a:t>
            </a:r>
            <a:r>
              <a:rPr lang="en" altLang="ko-Kore-KR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DB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이름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'</a:t>
            </a:r>
            <a:r>
              <a:rPr lang="ko-KR" altLang="en-US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순</a:t>
            </a:r>
            <a:r>
              <a:rPr lang="ko-KR" altLang="en-US" dirty="0" err="1">
                <a:solidFill>
                  <a:srgbClr val="000000"/>
                </a:solidFill>
                <a:latin typeface="se-nanumgothic"/>
              </a:rPr>
              <a:t>으로입니다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. </a:t>
            </a:r>
          </a:p>
          <a:p>
            <a:pPr fontAlgn="base"/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그리고 </a:t>
            </a:r>
            <a:r>
              <a:rPr lang="en" altLang="ko-Kore-KR" dirty="0" err="1">
                <a:solidFill>
                  <a:srgbClr val="000000"/>
                </a:solidFill>
                <a:latin typeface="se-nanumgothic"/>
              </a:rPr>
              <a:t>set_charset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은</a:t>
            </a:r>
            <a:endParaRPr lang="en-US" altLang="ko-KR" dirty="0">
              <a:solidFill>
                <a:srgbClr val="000000"/>
              </a:solidFill>
              <a:latin typeface="se-nanumgothic"/>
            </a:endParaRPr>
          </a:p>
          <a:p>
            <a:pPr fontAlgn="base"/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 </a:t>
            </a:r>
            <a:r>
              <a:rPr lang="en" altLang="ko-Kore-KR" dirty="0">
                <a:solidFill>
                  <a:srgbClr val="000000"/>
                </a:solidFill>
                <a:latin typeface="se-nanumgothic"/>
              </a:rPr>
              <a:t>DB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문자열 </a:t>
            </a:r>
            <a:r>
              <a:rPr lang="en" altLang="ko-Kore-KR" dirty="0">
                <a:solidFill>
                  <a:srgbClr val="000000"/>
                </a:solidFill>
                <a:latin typeface="se-nanumgothic"/>
              </a:rPr>
              <a:t>utf-8 </a:t>
            </a:r>
            <a:r>
              <a:rPr lang="ko-KR" altLang="en-US" dirty="0" err="1">
                <a:solidFill>
                  <a:srgbClr val="000000"/>
                </a:solidFill>
                <a:latin typeface="se-nanumgothic"/>
              </a:rPr>
              <a:t>인코딩을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 말합니다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.</a:t>
            </a:r>
          </a:p>
          <a:p>
            <a:pPr fontAlgn="base"/>
            <a:endParaRPr lang="en-US" altLang="ko-KR" dirty="0">
              <a:solidFill>
                <a:srgbClr val="000000"/>
              </a:solidFill>
              <a:latin typeface="se-nanumgothic"/>
            </a:endParaRPr>
          </a:p>
          <a:p>
            <a:pPr fontAlgn="base"/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아래는 </a:t>
            </a:r>
            <a:r>
              <a:rPr lang="en" altLang="ko-Kore-KR" dirty="0" err="1">
                <a:solidFill>
                  <a:srgbClr val="000000"/>
                </a:solidFill>
                <a:latin typeface="se-nanumgothic"/>
              </a:rPr>
              <a:t>mq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라는 함수를 만들었는데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, </a:t>
            </a:r>
            <a:r>
              <a:rPr lang="en" altLang="ko-Kore-KR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global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은 외부에서 선언된 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$</a:t>
            </a:r>
            <a:r>
              <a:rPr lang="en" altLang="ko-Kore-KR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sql</a:t>
            </a:r>
            <a:r>
              <a:rPr lang="ko-KR" altLang="en-US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를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함수내에서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 쓸 수 있도록 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해줍니다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43071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51819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003 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EF91E1-ED9E-AE49-9A0E-FC74310F5F97}"/>
              </a:ext>
            </a:extLst>
          </p:cNvPr>
          <p:cNvSpPr/>
          <p:nvPr/>
        </p:nvSpPr>
        <p:spPr>
          <a:xfrm>
            <a:off x="265814" y="1351262"/>
            <a:ext cx="1412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e-nanumbarungothic"/>
              </a:rPr>
              <a:t>2.</a:t>
            </a:r>
            <a:r>
              <a:rPr lang="ko-KR" altLang="en-US" dirty="0">
                <a:solidFill>
                  <a:srgbClr val="000000"/>
                </a:solidFill>
                <a:latin typeface="se-nanumbarungothic"/>
              </a:rPr>
              <a:t> </a:t>
            </a:r>
            <a:r>
              <a:rPr lang="en" altLang="ko-Kore-KR" dirty="0" err="1"/>
              <a:t>index.php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4FDF72-00F3-9B4E-BC8C-6E0D9D676B36}"/>
              </a:ext>
            </a:extLst>
          </p:cNvPr>
          <p:cNvSpPr/>
          <p:nvPr/>
        </p:nvSpPr>
        <p:spPr>
          <a:xfrm>
            <a:off x="6533486" y="2587601"/>
            <a:ext cx="56585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간편하게 만들 수 있도록 </a:t>
            </a:r>
            <a:r>
              <a:rPr lang="en" altLang="ko-Kore-KR" dirty="0">
                <a:solidFill>
                  <a:srgbClr val="000000"/>
                </a:solidFill>
                <a:latin typeface="se-nanumgothic"/>
              </a:rPr>
              <a:t>table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방식을 사용했습니다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.</a:t>
            </a:r>
          </a:p>
          <a:p>
            <a:pPr fontAlgn="base"/>
            <a:r>
              <a:rPr lang="en" altLang="ko-Kore-KR" dirty="0" err="1">
                <a:solidFill>
                  <a:srgbClr val="000000"/>
                </a:solidFill>
                <a:latin typeface="se-nanumgothic"/>
              </a:rPr>
              <a:t>thead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는 게시판 항목들인 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번호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, 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제목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, 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글쓴이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, 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작성일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, 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조회수를 표시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하였습니다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.</a:t>
            </a:r>
            <a:endParaRPr lang="en-US" altLang="ko-KR" b="0" i="0" dirty="0">
              <a:solidFill>
                <a:srgbClr val="000000"/>
              </a:solidFill>
              <a:effectLst/>
              <a:latin typeface="se-nanumgothic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B72CF69-15EF-2645-927B-92B2D6E70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4" y="1992989"/>
            <a:ext cx="6197600" cy="1295400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B1F9E53C-0327-4149-9025-BA7B960E2C0F}"/>
              </a:ext>
            </a:extLst>
          </p:cNvPr>
          <p:cNvSpPr/>
          <p:nvPr/>
        </p:nvSpPr>
        <p:spPr>
          <a:xfrm>
            <a:off x="490138" y="2107096"/>
            <a:ext cx="5413705" cy="288234"/>
          </a:xfrm>
          <a:prstGeom prst="fram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7211EF-E476-0A4A-8D54-C094AE41B824}"/>
              </a:ext>
            </a:extLst>
          </p:cNvPr>
          <p:cNvSpPr/>
          <p:nvPr/>
        </p:nvSpPr>
        <p:spPr>
          <a:xfrm>
            <a:off x="4012737" y="1585557"/>
            <a:ext cx="4166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먼저 맨 위에 </a:t>
            </a:r>
            <a:r>
              <a:rPr lang="en" altLang="ko-Kore-KR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db.php</a:t>
            </a:r>
            <a:r>
              <a:rPr lang="ko-KR" altLang="en-US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를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 </a:t>
            </a:r>
            <a:r>
              <a:rPr lang="en" altLang="ko-Kore-KR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include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시킵니다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. 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96F3379A-C5B3-BB45-915D-3C98D6852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" y="3482975"/>
            <a:ext cx="4102100" cy="3022600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48C73D85-85F9-084A-B267-01265B3689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726" y="3636653"/>
            <a:ext cx="6159500" cy="2743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7B8090C-EA89-B34D-AA83-BA83EA4A86BF}"/>
              </a:ext>
            </a:extLst>
          </p:cNvPr>
          <p:cNvSpPr txBox="1"/>
          <p:nvPr/>
        </p:nvSpPr>
        <p:spPr>
          <a:xfrm>
            <a:off x="1188881" y="581361"/>
            <a:ext cx="765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tx2"/>
                </a:solidFill>
                <a:latin typeface="+mn-ea"/>
              </a:rPr>
              <a:t>DB </a:t>
            </a:r>
            <a:r>
              <a:rPr lang="ko-KR" altLang="en-US" sz="2400" spc="-150" dirty="0">
                <a:solidFill>
                  <a:schemeClr val="tx2"/>
                </a:solidFill>
                <a:latin typeface="+mn-ea"/>
              </a:rPr>
              <a:t>연동 방법 </a:t>
            </a:r>
            <a:r>
              <a:rPr lang="en-US" altLang="ko-KR" sz="2400" spc="-150" dirty="0">
                <a:solidFill>
                  <a:schemeClr val="tx2"/>
                </a:solidFill>
                <a:latin typeface="+mn-ea"/>
              </a:rPr>
              <a:t>–</a:t>
            </a:r>
            <a:r>
              <a:rPr lang="ko-KR" altLang="en-US" sz="2400" spc="-15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2400" spc="-150" dirty="0">
                <a:solidFill>
                  <a:schemeClr val="tx2"/>
                </a:solidFill>
                <a:latin typeface="+mn-ea"/>
              </a:rPr>
              <a:t>select </a:t>
            </a:r>
            <a:r>
              <a:rPr lang="ko-KR" altLang="en-US" sz="2400" spc="-150" dirty="0">
                <a:solidFill>
                  <a:schemeClr val="tx2"/>
                </a:solidFill>
                <a:latin typeface="+mn-ea"/>
              </a:rPr>
              <a:t>문을 이용해 게시판 리스트 나타내기</a:t>
            </a:r>
          </a:p>
        </p:txBody>
      </p:sp>
    </p:spTree>
    <p:extLst>
      <p:ext uri="{BB962C8B-B14F-4D97-AF65-F5344CB8AC3E}">
        <p14:creationId xmlns:p14="http://schemas.microsoft.com/office/powerpoint/2010/main" val="2014017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51819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003 </a:t>
            </a:r>
            <a:endParaRPr lang="ko-KR" altLang="en-US" sz="12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E2B6076-B59E-D740-8593-85BAB5AEB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01" y="1926060"/>
            <a:ext cx="11518201" cy="435057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C218B3-79D3-A64F-A4F0-DBD4CE94043E}"/>
              </a:ext>
            </a:extLst>
          </p:cNvPr>
          <p:cNvSpPr/>
          <p:nvPr/>
        </p:nvSpPr>
        <p:spPr>
          <a:xfrm>
            <a:off x="265814" y="1351262"/>
            <a:ext cx="1412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e-nanumbarungothic"/>
              </a:rPr>
              <a:t>2.</a:t>
            </a:r>
            <a:r>
              <a:rPr lang="ko-KR" altLang="en-US" dirty="0">
                <a:solidFill>
                  <a:srgbClr val="000000"/>
                </a:solidFill>
                <a:latin typeface="se-nanumbarungothic"/>
              </a:rPr>
              <a:t> </a:t>
            </a:r>
            <a:r>
              <a:rPr lang="en" altLang="ko-Kore-KR" dirty="0" err="1"/>
              <a:t>index.php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0A1C99-83D7-6348-947E-E999BFD58047}"/>
              </a:ext>
            </a:extLst>
          </p:cNvPr>
          <p:cNvSpPr/>
          <p:nvPr/>
        </p:nvSpPr>
        <p:spPr>
          <a:xfrm>
            <a:off x="3899452" y="1720594"/>
            <a:ext cx="82925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" altLang="ko-Kore-KR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board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안에 있는 모든 </a:t>
            </a:r>
            <a:r>
              <a:rPr lang="ko-KR" altLang="en-US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항목들중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 </a:t>
            </a:r>
            <a:r>
              <a:rPr lang="en" altLang="ko-Kore-KR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idx</a:t>
            </a:r>
            <a:r>
              <a:rPr lang="en" altLang="ko-Kore-KR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 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번호에 따라 내림차순으로 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5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개를 출력하라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'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고 볼 수 있습니다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C30491-073B-E144-A970-3FC47873369D}"/>
              </a:ext>
            </a:extLst>
          </p:cNvPr>
          <p:cNvSpPr/>
          <p:nvPr/>
        </p:nvSpPr>
        <p:spPr>
          <a:xfrm>
            <a:off x="1731934" y="3349350"/>
            <a:ext cx="103640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6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while($board = $</a:t>
            </a:r>
            <a:r>
              <a:rPr lang="en" altLang="ko-Kore-KR" sz="1600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sql</a:t>
            </a:r>
            <a:r>
              <a:rPr lang="en" altLang="ko-Kore-KR" sz="16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-&gt;</a:t>
            </a:r>
            <a:r>
              <a:rPr lang="en" altLang="ko-Kore-KR" sz="1600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fetch_array</a:t>
            </a:r>
            <a:r>
              <a:rPr lang="en" altLang="ko-Kore-KR" sz="16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())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은 보냈던 </a:t>
            </a:r>
            <a:r>
              <a:rPr lang="ko-KR" alt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쿼리결과를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 배열로 행이 </a:t>
            </a:r>
            <a:r>
              <a:rPr lang="ko-KR" alt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끝날때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 까지 자동으로 반복을 실행합니다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. </a:t>
            </a:r>
            <a:endParaRPr lang="ko-Kore-KR" altLang="en-US" sz="1600" dirty="0">
              <a:highlight>
                <a:srgbClr val="FFFF00"/>
              </a:highligh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ED2E24-42B1-0F4F-9DB7-4BE51F009F0C}"/>
              </a:ext>
            </a:extLst>
          </p:cNvPr>
          <p:cNvSpPr/>
          <p:nvPr/>
        </p:nvSpPr>
        <p:spPr>
          <a:xfrm>
            <a:off x="4061791" y="4019860"/>
            <a:ext cx="80341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6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$title = $board["title"];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은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$</a:t>
            </a:r>
            <a:r>
              <a:rPr lang="en" altLang="ko-Kore-KR" sz="16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title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의 </a:t>
            </a:r>
            <a:r>
              <a:rPr lang="ko-KR" alt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변수안에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$</a:t>
            </a:r>
            <a:r>
              <a:rPr lang="en" altLang="ko-Kore-KR" sz="16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board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테이블의 </a:t>
            </a:r>
            <a:r>
              <a:rPr lang="en" altLang="ko-Kore-KR" sz="16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title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값을 저장합니다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.</a:t>
            </a:r>
            <a:endParaRPr lang="ko-Kore-KR" altLang="en-US" sz="1600" dirty="0">
              <a:highlight>
                <a:srgbClr val="FFFF00"/>
              </a:highligh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F55F7F-84BD-E647-B273-013BF2015842}"/>
              </a:ext>
            </a:extLst>
          </p:cNvPr>
          <p:cNvSpPr/>
          <p:nvPr/>
        </p:nvSpPr>
        <p:spPr>
          <a:xfrm>
            <a:off x="2705949" y="5672795"/>
            <a:ext cx="91489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이 코드는 일정 </a:t>
            </a:r>
            <a:r>
              <a:rPr lang="ko-KR" alt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문자길이를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 초과하면 초과한 문자를 자르고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'...'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을 출력하는 코드입니다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. </a:t>
            </a:r>
            <a:endParaRPr lang="ko-Kore-KR" altLang="en-US" sz="1600" dirty="0"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2AF7CE-780C-464B-BAB5-0F25E5DA6AAB}"/>
              </a:ext>
            </a:extLst>
          </p:cNvPr>
          <p:cNvSpPr txBox="1"/>
          <p:nvPr/>
        </p:nvSpPr>
        <p:spPr>
          <a:xfrm>
            <a:off x="1188881" y="581361"/>
            <a:ext cx="765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tx2"/>
                </a:solidFill>
                <a:latin typeface="+mn-ea"/>
              </a:rPr>
              <a:t>DB </a:t>
            </a:r>
            <a:r>
              <a:rPr lang="ko-KR" altLang="en-US" sz="2400" spc="-150" dirty="0">
                <a:solidFill>
                  <a:schemeClr val="tx2"/>
                </a:solidFill>
                <a:latin typeface="+mn-ea"/>
              </a:rPr>
              <a:t>연동 방법 </a:t>
            </a:r>
            <a:r>
              <a:rPr lang="en-US" altLang="ko-KR" sz="2400" spc="-150" dirty="0">
                <a:solidFill>
                  <a:schemeClr val="tx2"/>
                </a:solidFill>
                <a:latin typeface="+mn-ea"/>
              </a:rPr>
              <a:t>–</a:t>
            </a:r>
            <a:r>
              <a:rPr lang="ko-KR" altLang="en-US" sz="2400" spc="-15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2400" spc="-150" dirty="0">
                <a:solidFill>
                  <a:schemeClr val="tx2"/>
                </a:solidFill>
                <a:latin typeface="+mn-ea"/>
              </a:rPr>
              <a:t>select </a:t>
            </a:r>
            <a:r>
              <a:rPr lang="ko-KR" altLang="en-US" sz="2400" spc="-150" dirty="0">
                <a:solidFill>
                  <a:schemeClr val="tx2"/>
                </a:solidFill>
                <a:latin typeface="+mn-ea"/>
              </a:rPr>
              <a:t>문을 이용해 게시판 리스트 나타내기</a:t>
            </a:r>
          </a:p>
        </p:txBody>
      </p:sp>
    </p:spTree>
    <p:extLst>
      <p:ext uri="{BB962C8B-B14F-4D97-AF65-F5344CB8AC3E}">
        <p14:creationId xmlns:p14="http://schemas.microsoft.com/office/powerpoint/2010/main" val="2324779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188881" y="351819"/>
            <a:ext cx="6014788" cy="691207"/>
            <a:chOff x="1188881" y="351819"/>
            <a:chExt cx="6014788" cy="691207"/>
          </a:xfrm>
        </p:grpSpPr>
        <p:sp>
          <p:nvSpPr>
            <p:cNvPr id="25" name="TextBox 24"/>
            <p:cNvSpPr txBox="1"/>
            <p:nvPr/>
          </p:nvSpPr>
          <p:spPr>
            <a:xfrm>
              <a:off x="1188881" y="351819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88881" y="581361"/>
              <a:ext cx="60147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solidFill>
                    <a:schemeClr val="tx2"/>
                  </a:solidFill>
                  <a:latin typeface="+mn-ea"/>
                </a:rPr>
                <a:t>DB </a:t>
              </a:r>
              <a:r>
                <a:rPr lang="ko-KR" altLang="en-US" sz="2400" spc="-150" dirty="0">
                  <a:solidFill>
                    <a:schemeClr val="tx2"/>
                  </a:solidFill>
                  <a:latin typeface="+mn-ea"/>
                </a:rPr>
                <a:t>연동 방법 </a:t>
              </a:r>
              <a:r>
                <a:rPr lang="en-US" altLang="ko-KR" sz="2400" spc="-150" dirty="0">
                  <a:solidFill>
                    <a:schemeClr val="tx2"/>
                  </a:solidFill>
                  <a:latin typeface="+mn-ea"/>
                </a:rPr>
                <a:t>–</a:t>
              </a:r>
              <a:r>
                <a:rPr lang="ko-KR" altLang="en-US" sz="2400" spc="-150" dirty="0">
                  <a:solidFill>
                    <a:schemeClr val="tx2"/>
                  </a:solidFill>
                  <a:latin typeface="+mn-ea"/>
                </a:rPr>
                <a:t> </a:t>
              </a:r>
              <a:r>
                <a:rPr lang="en-US" altLang="ko-KR" sz="2400" spc="-150" dirty="0">
                  <a:solidFill>
                    <a:schemeClr val="tx2"/>
                  </a:solidFill>
                  <a:latin typeface="+mn-ea"/>
                </a:rPr>
                <a:t>insert</a:t>
              </a:r>
              <a:r>
                <a:rPr lang="ko-KR" altLang="en-US" sz="2400" spc="-150" dirty="0" err="1">
                  <a:solidFill>
                    <a:schemeClr val="tx2"/>
                  </a:solidFill>
                  <a:latin typeface="+mn-ea"/>
                </a:rPr>
                <a:t>를</a:t>
              </a:r>
              <a:r>
                <a:rPr lang="ko-KR" altLang="en-US" sz="2400" spc="-150" dirty="0">
                  <a:solidFill>
                    <a:schemeClr val="tx2"/>
                  </a:solidFill>
                  <a:latin typeface="+mn-ea"/>
                </a:rPr>
                <a:t> 이용해 </a:t>
              </a:r>
              <a:r>
                <a:rPr lang="ko-KR" altLang="en-US" sz="2400" spc="-150" dirty="0" err="1">
                  <a:solidFill>
                    <a:schemeClr val="tx2"/>
                  </a:solidFill>
                  <a:latin typeface="+mn-ea"/>
                </a:rPr>
                <a:t>게시글을</a:t>
              </a:r>
              <a:r>
                <a:rPr lang="ko-KR" altLang="en-US" sz="2400" spc="-150" dirty="0">
                  <a:solidFill>
                    <a:schemeClr val="tx2"/>
                  </a:solidFill>
                  <a:latin typeface="+mn-ea"/>
                </a:rPr>
                <a:t> 삽입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EF91E1-ED9E-AE49-9A0E-FC74310F5F97}"/>
              </a:ext>
            </a:extLst>
          </p:cNvPr>
          <p:cNvSpPr/>
          <p:nvPr/>
        </p:nvSpPr>
        <p:spPr>
          <a:xfrm>
            <a:off x="265814" y="1351262"/>
            <a:ext cx="1412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e-nanumbarungothic"/>
              </a:rPr>
              <a:t>3.</a:t>
            </a:r>
            <a:r>
              <a:rPr lang="ko-KR" altLang="en-US" dirty="0">
                <a:solidFill>
                  <a:srgbClr val="000000"/>
                </a:solidFill>
                <a:latin typeface="se-nanumbarungothic"/>
              </a:rPr>
              <a:t> </a:t>
            </a:r>
            <a:r>
              <a:rPr lang="en" altLang="ko-Kore-KR" dirty="0" err="1"/>
              <a:t>writer.php</a:t>
            </a:r>
            <a:endParaRPr lang="ko-Kore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8BE53FF-4332-A643-9E72-A59639452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72" y="1765470"/>
            <a:ext cx="10553271" cy="451116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A0B674D-F71C-E241-9C15-85587AB730C2}"/>
              </a:ext>
            </a:extLst>
          </p:cNvPr>
          <p:cNvSpPr/>
          <p:nvPr/>
        </p:nvSpPr>
        <p:spPr>
          <a:xfrm>
            <a:off x="3048000" y="147125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&lt;form&gt;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태그를 사용하여 입력한 값을 서버에 전송할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수있도록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 합니다</a:t>
            </a:r>
            <a:endParaRPr lang="ko-Kore-KR" altLang="en-US" sz="1400" dirty="0">
              <a:highlight>
                <a:srgbClr val="FFFF00"/>
              </a:highligh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844F51-CB5C-5542-B989-715B7C4887A8}"/>
              </a:ext>
            </a:extLst>
          </p:cNvPr>
          <p:cNvSpPr/>
          <p:nvPr/>
        </p:nvSpPr>
        <p:spPr>
          <a:xfrm>
            <a:off x="4409662" y="1842414"/>
            <a:ext cx="66525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데이터 전송 방식을 정하는데 데이터 </a:t>
            </a:r>
            <a:r>
              <a:rPr lang="ko-KR" alt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전송방식은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 </a:t>
            </a:r>
            <a:r>
              <a:rPr lang="en" altLang="ko-Kore-KR" sz="12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GET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과 </a:t>
            </a:r>
            <a:r>
              <a:rPr lang="en" altLang="ko-Kore-KR" sz="12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POST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가 있습니다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. </a:t>
            </a:r>
            <a:r>
              <a:rPr lang="en" altLang="ko-Kore-KR" sz="12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GET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은 </a:t>
            </a:r>
            <a:r>
              <a:rPr lang="ko-KR" alt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주소창에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 입력한 값을 남기고 </a:t>
            </a:r>
            <a:r>
              <a:rPr lang="en" altLang="ko-Kore-KR" sz="12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POST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는 입력한 값을 숨겨줍니다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.</a:t>
            </a:r>
            <a:endParaRPr lang="ko-Kore-KR" altLang="en-US" sz="1200" dirty="0">
              <a:highlight>
                <a:srgbClr val="FFFF00"/>
              </a:highligh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91C6EC-2536-3B4D-94CC-41340F1A242C}"/>
              </a:ext>
            </a:extLst>
          </p:cNvPr>
          <p:cNvSpPr/>
          <p:nvPr/>
        </p:nvSpPr>
        <p:spPr>
          <a:xfrm>
            <a:off x="3700878" y="2721527"/>
            <a:ext cx="40350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서버에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전송될때는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 </a:t>
            </a:r>
            <a:r>
              <a:rPr lang="en" altLang="ko-Kore-KR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name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값으로 전송하게 됩니다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.</a:t>
            </a:r>
            <a:endParaRPr lang="ko-Kore-KR" altLang="en-US" sz="1400" dirty="0">
              <a:highlight>
                <a:srgbClr val="FFFF00"/>
              </a:highligh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B9247D-94DA-D945-998C-2610BDC4A9D5}"/>
              </a:ext>
            </a:extLst>
          </p:cNvPr>
          <p:cNvSpPr/>
          <p:nvPr/>
        </p:nvSpPr>
        <p:spPr>
          <a:xfrm>
            <a:off x="4813343" y="512513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각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&lt;</a:t>
            </a:r>
            <a:r>
              <a:rPr lang="en" altLang="ko-Kore-KR" sz="1400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textarea</a:t>
            </a:r>
            <a:r>
              <a:rPr lang="en" altLang="ko-Kore-KR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&gt;&lt;input&gt;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태그에 </a:t>
            </a:r>
            <a:r>
              <a:rPr lang="en" altLang="ko-Kore-KR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required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라는 속성으로 필수입력항목으로 설정해줌으로서 빈 칸일 경우 경고를 보여주며 포커스가 됩니다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.</a:t>
            </a:r>
            <a:endParaRPr lang="ko-Kore-KR" altLang="en-US" sz="1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75350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188881" y="351819"/>
            <a:ext cx="6014788" cy="691207"/>
            <a:chOff x="1188881" y="351819"/>
            <a:chExt cx="6014788" cy="691207"/>
          </a:xfrm>
        </p:grpSpPr>
        <p:sp>
          <p:nvSpPr>
            <p:cNvPr id="25" name="TextBox 24"/>
            <p:cNvSpPr txBox="1"/>
            <p:nvPr/>
          </p:nvSpPr>
          <p:spPr>
            <a:xfrm>
              <a:off x="1188881" y="351819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88881" y="581361"/>
              <a:ext cx="60147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solidFill>
                    <a:schemeClr val="tx2"/>
                  </a:solidFill>
                  <a:latin typeface="+mn-ea"/>
                </a:rPr>
                <a:t>DB </a:t>
              </a:r>
              <a:r>
                <a:rPr lang="ko-KR" altLang="en-US" sz="2400" spc="-150" dirty="0">
                  <a:solidFill>
                    <a:schemeClr val="tx2"/>
                  </a:solidFill>
                  <a:latin typeface="+mn-ea"/>
                </a:rPr>
                <a:t>연동 방법 </a:t>
              </a:r>
              <a:r>
                <a:rPr lang="en-US" altLang="ko-KR" sz="2400" spc="-150" dirty="0">
                  <a:solidFill>
                    <a:schemeClr val="tx2"/>
                  </a:solidFill>
                  <a:latin typeface="+mn-ea"/>
                </a:rPr>
                <a:t>–</a:t>
              </a:r>
              <a:r>
                <a:rPr lang="ko-KR" altLang="en-US" sz="2400" spc="-150" dirty="0">
                  <a:solidFill>
                    <a:schemeClr val="tx2"/>
                  </a:solidFill>
                  <a:latin typeface="+mn-ea"/>
                </a:rPr>
                <a:t> </a:t>
              </a:r>
              <a:r>
                <a:rPr lang="en-US" altLang="ko-KR" sz="2400" spc="-150" dirty="0">
                  <a:solidFill>
                    <a:schemeClr val="tx2"/>
                  </a:solidFill>
                  <a:latin typeface="+mn-ea"/>
                </a:rPr>
                <a:t>insert</a:t>
              </a:r>
              <a:r>
                <a:rPr lang="ko-KR" altLang="en-US" sz="2400" spc="-150" dirty="0" err="1">
                  <a:solidFill>
                    <a:schemeClr val="tx2"/>
                  </a:solidFill>
                  <a:latin typeface="+mn-ea"/>
                </a:rPr>
                <a:t>를</a:t>
              </a:r>
              <a:r>
                <a:rPr lang="ko-KR" altLang="en-US" sz="2400" spc="-150" dirty="0">
                  <a:solidFill>
                    <a:schemeClr val="tx2"/>
                  </a:solidFill>
                  <a:latin typeface="+mn-ea"/>
                </a:rPr>
                <a:t> 이용해 </a:t>
              </a:r>
              <a:r>
                <a:rPr lang="ko-KR" altLang="en-US" sz="2400" spc="-150" dirty="0" err="1">
                  <a:solidFill>
                    <a:schemeClr val="tx2"/>
                  </a:solidFill>
                  <a:latin typeface="+mn-ea"/>
                </a:rPr>
                <a:t>게시글을</a:t>
              </a:r>
              <a:r>
                <a:rPr lang="ko-KR" altLang="en-US" sz="2400" spc="-150" dirty="0">
                  <a:solidFill>
                    <a:schemeClr val="tx2"/>
                  </a:solidFill>
                  <a:latin typeface="+mn-ea"/>
                </a:rPr>
                <a:t> 삽입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EF91E1-ED9E-AE49-9A0E-FC74310F5F97}"/>
              </a:ext>
            </a:extLst>
          </p:cNvPr>
          <p:cNvSpPr/>
          <p:nvPr/>
        </p:nvSpPr>
        <p:spPr>
          <a:xfrm>
            <a:off x="265814" y="1351262"/>
            <a:ext cx="172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e-nanumbarungothic"/>
              </a:rPr>
              <a:t>4.</a:t>
            </a:r>
            <a:r>
              <a:rPr lang="ko-KR" altLang="en-US" dirty="0">
                <a:solidFill>
                  <a:srgbClr val="000000"/>
                </a:solidFill>
                <a:latin typeface="se-nanumbarungothic"/>
              </a:rPr>
              <a:t> </a:t>
            </a:r>
            <a:r>
              <a:rPr lang="en" altLang="ko-Kore-KR" dirty="0" err="1"/>
              <a:t>write_ok.php</a:t>
            </a:r>
            <a:endParaRPr lang="ko-Kore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F2D26C7-C152-C140-A9DE-DBA8F1020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4" y="1914826"/>
            <a:ext cx="11701862" cy="433189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B7A85CE-CC45-BF44-9EDC-74EDA8DC81E6}"/>
              </a:ext>
            </a:extLst>
          </p:cNvPr>
          <p:cNvSpPr/>
          <p:nvPr/>
        </p:nvSpPr>
        <p:spPr>
          <a:xfrm>
            <a:off x="4155669" y="268472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5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개의 변수를 만들어서 </a:t>
            </a:r>
            <a:r>
              <a:rPr lang="en" altLang="ko-Kore-KR" sz="1400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write.php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에서 </a:t>
            </a:r>
            <a:r>
              <a:rPr lang="en" altLang="ko-Kore-KR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input name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값들을 저장합니다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.</a:t>
            </a:r>
            <a:endParaRPr lang="ko-Kore-KR" altLang="en-US" sz="1400" dirty="0">
              <a:highlight>
                <a:srgbClr val="FFFF00"/>
              </a:highligh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0168C5-3DF2-444D-9D0C-C47CE45AB745}"/>
              </a:ext>
            </a:extLst>
          </p:cNvPr>
          <p:cNvSpPr/>
          <p:nvPr/>
        </p:nvSpPr>
        <p:spPr>
          <a:xfrm>
            <a:off x="3367015" y="3279529"/>
            <a:ext cx="86006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6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$date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변수는 </a:t>
            </a:r>
            <a:r>
              <a:rPr lang="en" altLang="ko-Kore-KR" sz="16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date 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함수를 선언했는데 여기에는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(</a:t>
            </a:r>
            <a:r>
              <a:rPr lang="en" altLang="ko-Kore-KR" sz="16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Y-m-d)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라는 값이 저장됩니다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이 값은 </a:t>
            </a:r>
            <a:r>
              <a:rPr lang="ko-KR" alt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현재시간을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 나타내는 함수이니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$</a:t>
            </a:r>
            <a:r>
              <a:rPr lang="en" altLang="ko-Kore-KR" sz="16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date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변수에는 글을 등록한 </a:t>
            </a:r>
            <a:r>
              <a:rPr lang="ko-KR" alt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날자가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 저장이 됩니다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.</a:t>
            </a:r>
            <a:endParaRPr lang="ko-Kore-KR" altLang="en-US" sz="1600" dirty="0">
              <a:highlight>
                <a:srgbClr val="FFFF00"/>
              </a:highligh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D1B468-F155-BF4C-AD4F-728D14F101AA}"/>
              </a:ext>
            </a:extLst>
          </p:cNvPr>
          <p:cNvSpPr/>
          <p:nvPr/>
        </p:nvSpPr>
        <p:spPr>
          <a:xfrm>
            <a:off x="4619344" y="4581763"/>
            <a:ext cx="64429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password_hash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는 </a:t>
            </a:r>
            <a:r>
              <a:rPr lang="en" altLang="ko-Kore-KR" sz="1400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bcrypt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부호화이고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 </a:t>
            </a:r>
            <a:r>
              <a:rPr lang="en" altLang="ko-Kore-KR" sz="1400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password_hash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와 </a:t>
            </a:r>
            <a:r>
              <a:rPr lang="en" altLang="ko-Kore-KR" sz="1400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password_default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는 </a:t>
            </a:r>
            <a:r>
              <a:rPr lang="en" altLang="ko-Kore-KR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php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내장 함수입니다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이는 숫자를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받은것을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 임의의 문자로 만들어내는 것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예를 들어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'123456'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을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입력받았다면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'$2</a:t>
            </a:r>
            <a:r>
              <a:rPr lang="en" altLang="ko-Kore-KR" sz="1400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y$kekc</a:t>
            </a:r>
            <a:r>
              <a:rPr lang="en" altLang="ko-Kore-KR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'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와 같은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해시값으로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 저장이 됩니다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.</a:t>
            </a:r>
            <a:endParaRPr lang="ko-Kore-KR" altLang="en-US" sz="1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45617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188881" y="351819"/>
            <a:ext cx="5740674" cy="691207"/>
            <a:chOff x="1188881" y="351819"/>
            <a:chExt cx="5740674" cy="691207"/>
          </a:xfrm>
        </p:grpSpPr>
        <p:sp>
          <p:nvSpPr>
            <p:cNvPr id="25" name="TextBox 24"/>
            <p:cNvSpPr txBox="1"/>
            <p:nvPr/>
          </p:nvSpPr>
          <p:spPr>
            <a:xfrm>
              <a:off x="1188881" y="351819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88881" y="581361"/>
              <a:ext cx="5740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solidFill>
                    <a:schemeClr val="tx2"/>
                  </a:solidFill>
                  <a:latin typeface="+mn-ea"/>
                </a:rPr>
                <a:t>DB </a:t>
              </a:r>
              <a:r>
                <a:rPr lang="ko-KR" altLang="en-US" sz="2400" spc="-150" dirty="0">
                  <a:solidFill>
                    <a:schemeClr val="tx2"/>
                  </a:solidFill>
                  <a:latin typeface="+mn-ea"/>
                </a:rPr>
                <a:t>연동 방법 </a:t>
              </a:r>
              <a:r>
                <a:rPr lang="en-US" altLang="ko-KR" sz="2400" spc="-150" dirty="0">
                  <a:solidFill>
                    <a:schemeClr val="tx2"/>
                  </a:solidFill>
                  <a:latin typeface="+mn-ea"/>
                </a:rPr>
                <a:t>–</a:t>
              </a:r>
              <a:r>
                <a:rPr lang="ko-KR" altLang="en-US" sz="2400" spc="-150" dirty="0">
                  <a:solidFill>
                    <a:schemeClr val="tx2"/>
                  </a:solidFill>
                  <a:latin typeface="+mn-ea"/>
                </a:rPr>
                <a:t> </a:t>
              </a:r>
              <a:r>
                <a:rPr lang="en-US" altLang="ko-KR" sz="2400" spc="-150" dirty="0">
                  <a:solidFill>
                    <a:schemeClr val="tx2"/>
                  </a:solidFill>
                  <a:latin typeface="+mn-ea"/>
                </a:rPr>
                <a:t>select</a:t>
              </a:r>
              <a:r>
                <a:rPr lang="ko-KR" altLang="en-US" sz="2400" spc="-150" dirty="0" err="1">
                  <a:solidFill>
                    <a:schemeClr val="tx2"/>
                  </a:solidFill>
                  <a:latin typeface="+mn-ea"/>
                </a:rPr>
                <a:t>를</a:t>
              </a:r>
              <a:r>
                <a:rPr lang="ko-KR" altLang="en-US" sz="2400" spc="-150" dirty="0">
                  <a:solidFill>
                    <a:schemeClr val="tx2"/>
                  </a:solidFill>
                  <a:latin typeface="+mn-ea"/>
                </a:rPr>
                <a:t> 이용해 </a:t>
              </a:r>
              <a:r>
                <a:rPr lang="ko-KR" altLang="en-US" sz="2400" spc="-150" dirty="0" err="1">
                  <a:solidFill>
                    <a:schemeClr val="tx2"/>
                  </a:solidFill>
                  <a:latin typeface="+mn-ea"/>
                </a:rPr>
                <a:t>게시글</a:t>
              </a:r>
              <a:r>
                <a:rPr lang="ko-KR" altLang="en-US" sz="2400" spc="-150" dirty="0">
                  <a:solidFill>
                    <a:schemeClr val="tx2"/>
                  </a:solidFill>
                  <a:latin typeface="+mn-ea"/>
                </a:rPr>
                <a:t> 확인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EF91E1-ED9E-AE49-9A0E-FC74310F5F97}"/>
              </a:ext>
            </a:extLst>
          </p:cNvPr>
          <p:cNvSpPr/>
          <p:nvPr/>
        </p:nvSpPr>
        <p:spPr>
          <a:xfrm>
            <a:off x="265814" y="1351262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e-nanumbarungothic"/>
              </a:rPr>
              <a:t>5.</a:t>
            </a:r>
            <a:r>
              <a:rPr lang="ko-KR" altLang="en-US" dirty="0">
                <a:solidFill>
                  <a:srgbClr val="000000"/>
                </a:solidFill>
                <a:latin typeface="se-nanumbarungothic"/>
              </a:rPr>
              <a:t> </a:t>
            </a:r>
            <a:r>
              <a:rPr lang="en" altLang="ko-Kore-KR" dirty="0" err="1"/>
              <a:t>read.php</a:t>
            </a:r>
            <a:endParaRPr lang="ko-Kore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0AA3469-A922-7442-8D01-D7E23068F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30" y="1873146"/>
            <a:ext cx="8395445" cy="440349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CF16D65-8DF7-564E-8F7B-77FBDDEA0DA5}"/>
              </a:ext>
            </a:extLst>
          </p:cNvPr>
          <p:cNvSpPr/>
          <p:nvPr/>
        </p:nvSpPr>
        <p:spPr>
          <a:xfrm>
            <a:off x="4986130" y="1565745"/>
            <a:ext cx="69400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$hit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변수에 </a:t>
            </a:r>
            <a:r>
              <a:rPr lang="en" altLang="ko-Kore-KR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board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데이터베이스에서 </a:t>
            </a:r>
            <a:r>
              <a:rPr lang="en" altLang="ko-Kore-KR" sz="1400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idx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값을 가지고 옵니다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.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가지고오면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$</a:t>
            </a:r>
            <a:r>
              <a:rPr lang="en" altLang="ko-Kore-KR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hit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변수에 </a:t>
            </a:r>
            <a:r>
              <a:rPr lang="en" altLang="ko-Kore-KR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hit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라는 항목을 가지고 오고 이를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+1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해줍니다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그럼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$</a:t>
            </a:r>
            <a:r>
              <a:rPr lang="en" altLang="ko-Kore-KR" sz="1400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fet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변수를 통해 </a:t>
            </a:r>
            <a:r>
              <a:rPr lang="en" altLang="ko-Kore-KR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hit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가 업데이트되는 형식입니다</a:t>
            </a:r>
            <a:endParaRPr lang="ko-Kore-KR" altLang="en-US" sz="1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95651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188881" y="351819"/>
            <a:ext cx="4971874" cy="691207"/>
            <a:chOff x="1188881" y="351819"/>
            <a:chExt cx="4971874" cy="691207"/>
          </a:xfrm>
        </p:grpSpPr>
        <p:sp>
          <p:nvSpPr>
            <p:cNvPr id="25" name="TextBox 24"/>
            <p:cNvSpPr txBox="1"/>
            <p:nvPr/>
          </p:nvSpPr>
          <p:spPr>
            <a:xfrm>
              <a:off x="1188881" y="351819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88881" y="581361"/>
              <a:ext cx="4971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solidFill>
                    <a:schemeClr val="tx2"/>
                  </a:solidFill>
                  <a:latin typeface="+mn-ea"/>
                </a:rPr>
                <a:t>DB </a:t>
              </a:r>
              <a:r>
                <a:rPr lang="ko-KR" altLang="en-US" sz="2400" spc="-150" dirty="0">
                  <a:solidFill>
                    <a:schemeClr val="tx2"/>
                  </a:solidFill>
                  <a:latin typeface="+mn-ea"/>
                </a:rPr>
                <a:t>연동 방법 </a:t>
              </a:r>
              <a:r>
                <a:rPr lang="en-US" altLang="ko-KR" sz="2400" spc="-150" dirty="0">
                  <a:solidFill>
                    <a:schemeClr val="tx2"/>
                  </a:solidFill>
                  <a:latin typeface="+mn-ea"/>
                </a:rPr>
                <a:t>–</a:t>
              </a:r>
              <a:r>
                <a:rPr lang="ko-KR" altLang="en-US" sz="2400" spc="-150" dirty="0">
                  <a:solidFill>
                    <a:schemeClr val="tx2"/>
                  </a:solidFill>
                  <a:latin typeface="+mn-ea"/>
                </a:rPr>
                <a:t> </a:t>
              </a:r>
              <a:r>
                <a:rPr lang="en-US" altLang="ko-KR" sz="2400" spc="-150" dirty="0">
                  <a:solidFill>
                    <a:schemeClr val="tx2"/>
                  </a:solidFill>
                  <a:latin typeface="+mn-ea"/>
                </a:rPr>
                <a:t>update</a:t>
              </a:r>
              <a:r>
                <a:rPr lang="ko-KR" altLang="en-US" sz="2400" spc="-150" dirty="0" err="1">
                  <a:solidFill>
                    <a:schemeClr val="tx2"/>
                  </a:solidFill>
                  <a:latin typeface="+mn-ea"/>
                </a:rPr>
                <a:t>를</a:t>
              </a:r>
              <a:r>
                <a:rPr lang="ko-KR" altLang="en-US" sz="2400" spc="-150" dirty="0">
                  <a:solidFill>
                    <a:schemeClr val="tx2"/>
                  </a:solidFill>
                  <a:latin typeface="+mn-ea"/>
                </a:rPr>
                <a:t> 이용해 수정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EF91E1-ED9E-AE49-9A0E-FC74310F5F97}"/>
              </a:ext>
            </a:extLst>
          </p:cNvPr>
          <p:cNvSpPr/>
          <p:nvPr/>
        </p:nvSpPr>
        <p:spPr>
          <a:xfrm>
            <a:off x="265814" y="1351262"/>
            <a:ext cx="1523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e-nanumbarungothic"/>
              </a:rPr>
              <a:t>6.</a:t>
            </a:r>
            <a:r>
              <a:rPr lang="ko-KR" altLang="en-US" dirty="0">
                <a:solidFill>
                  <a:srgbClr val="000000"/>
                </a:solidFill>
                <a:latin typeface="se-nanumbarungothic"/>
              </a:rPr>
              <a:t> </a:t>
            </a:r>
            <a:r>
              <a:rPr lang="en" altLang="ko-Kore-KR" dirty="0" err="1"/>
              <a:t>modify.php</a:t>
            </a:r>
            <a:endParaRPr lang="ko-Kore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6EBE37F-09CF-F24B-97BF-DF884BB4A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68" y="1852581"/>
            <a:ext cx="6515100" cy="18923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B1C413F-8A91-4442-B460-BD856A43C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68" y="4427882"/>
            <a:ext cx="8610600" cy="6858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BFF9D4-1BEA-5948-BC2F-DBF6972A06BD}"/>
              </a:ext>
            </a:extLst>
          </p:cNvPr>
          <p:cNvSpPr/>
          <p:nvPr/>
        </p:nvSpPr>
        <p:spPr>
          <a:xfrm>
            <a:off x="265814" y="5335018"/>
            <a:ext cx="11283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" altLang="ko-Kore-KR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modify_ok.php?idx</a:t>
            </a:r>
            <a:r>
              <a:rPr lang="en" altLang="ko-Kore-KR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=&lt;?php echo $</a:t>
            </a:r>
            <a:r>
              <a:rPr lang="en" altLang="ko-Kore-KR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bno</a:t>
            </a:r>
            <a:r>
              <a:rPr lang="en" altLang="ko-Kore-KR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; ?&gt;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은 </a:t>
            </a:r>
            <a:r>
              <a:rPr lang="en" altLang="ko-Kore-KR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modify_ok.php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로 전송하면서 글 수정한 데이터를 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$</a:t>
            </a:r>
            <a:r>
              <a:rPr lang="en" altLang="ko-Kore-KR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bno</a:t>
            </a:r>
            <a:r>
              <a:rPr lang="ko-KR" altLang="en-US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변수값인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 현재 선택된 </a:t>
            </a:r>
            <a:r>
              <a:rPr lang="ko-KR" altLang="en-US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게시글번호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 전송하게 됩니다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.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  </a:t>
            </a:r>
            <a:r>
              <a:rPr lang="ko-KR" altLang="en-US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예를들어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 </a:t>
            </a:r>
            <a:r>
              <a:rPr lang="ko-KR" altLang="en-US" dirty="0">
                <a:highlight>
                  <a:srgbClr val="FFFF00"/>
                </a:highlight>
              </a:rPr>
              <a:t>현재 </a:t>
            </a:r>
            <a:r>
              <a:rPr lang="en-US" altLang="ko-KR" dirty="0">
                <a:highlight>
                  <a:srgbClr val="FFFF00"/>
                </a:highlight>
              </a:rPr>
              <a:t>5</a:t>
            </a:r>
            <a:r>
              <a:rPr lang="ko-KR" altLang="en-US" dirty="0">
                <a:highlight>
                  <a:srgbClr val="FFFF00"/>
                </a:highlight>
              </a:rPr>
              <a:t>번을 </a:t>
            </a:r>
            <a:r>
              <a:rPr lang="ko-KR" altLang="en-US" dirty="0" err="1">
                <a:highlight>
                  <a:srgbClr val="FFFF00"/>
                </a:highlight>
              </a:rPr>
              <a:t>수정할때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en" altLang="ko-Kore-KR" dirty="0">
                <a:highlight>
                  <a:srgbClr val="FFFF00"/>
                </a:highlight>
              </a:rPr>
              <a:t>echo $board['</a:t>
            </a:r>
            <a:r>
              <a:rPr lang="en" altLang="ko-Kore-KR" dirty="0" err="1">
                <a:highlight>
                  <a:srgbClr val="FFFF00"/>
                </a:highlight>
              </a:rPr>
              <a:t>idx</a:t>
            </a:r>
            <a:r>
              <a:rPr lang="en" altLang="ko-Kore-KR" dirty="0">
                <a:highlight>
                  <a:srgbClr val="FFFF00"/>
                </a:highlight>
              </a:rPr>
              <a:t>']</a:t>
            </a:r>
            <a:r>
              <a:rPr lang="ko-KR" altLang="en-US" dirty="0">
                <a:highlight>
                  <a:srgbClr val="FFFF00"/>
                </a:highlight>
              </a:rPr>
              <a:t>는 </a:t>
            </a:r>
            <a:r>
              <a:rPr lang="en-US" altLang="ko-KR" dirty="0">
                <a:highlight>
                  <a:srgbClr val="FFFF00"/>
                </a:highlight>
              </a:rPr>
              <a:t>5</a:t>
            </a:r>
            <a:r>
              <a:rPr lang="ko-KR" altLang="en-US" dirty="0">
                <a:highlight>
                  <a:srgbClr val="FFFF00"/>
                </a:highlight>
              </a:rPr>
              <a:t>가 됩니다</a:t>
            </a:r>
            <a:r>
              <a:rPr lang="en-US" altLang="ko-KR" dirty="0">
                <a:highlight>
                  <a:srgbClr val="FFFF00"/>
                </a:highlight>
              </a:rPr>
              <a:t>. </a:t>
            </a:r>
            <a:endParaRPr lang="en-US" altLang="ko-KR" b="0" i="0" dirty="0">
              <a:solidFill>
                <a:srgbClr val="000000"/>
              </a:solidFill>
              <a:effectLst/>
              <a:highlight>
                <a:srgbClr val="FFFF00"/>
              </a:highlight>
              <a:latin typeface="se-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1554569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188881" y="351819"/>
            <a:ext cx="4971874" cy="691207"/>
            <a:chOff x="1188881" y="351819"/>
            <a:chExt cx="4971874" cy="691207"/>
          </a:xfrm>
        </p:grpSpPr>
        <p:sp>
          <p:nvSpPr>
            <p:cNvPr id="25" name="TextBox 24"/>
            <p:cNvSpPr txBox="1"/>
            <p:nvPr/>
          </p:nvSpPr>
          <p:spPr>
            <a:xfrm>
              <a:off x="1188881" y="351819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88881" y="581361"/>
              <a:ext cx="4971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solidFill>
                    <a:schemeClr val="tx2"/>
                  </a:solidFill>
                  <a:latin typeface="+mn-ea"/>
                </a:rPr>
                <a:t>DB </a:t>
              </a:r>
              <a:r>
                <a:rPr lang="ko-KR" altLang="en-US" sz="2400" spc="-150" dirty="0">
                  <a:solidFill>
                    <a:schemeClr val="tx2"/>
                  </a:solidFill>
                  <a:latin typeface="+mn-ea"/>
                </a:rPr>
                <a:t>연동 방법 </a:t>
              </a:r>
              <a:r>
                <a:rPr lang="en-US" altLang="ko-KR" sz="2400" spc="-150" dirty="0">
                  <a:solidFill>
                    <a:schemeClr val="tx2"/>
                  </a:solidFill>
                  <a:latin typeface="+mn-ea"/>
                </a:rPr>
                <a:t>–</a:t>
              </a:r>
              <a:r>
                <a:rPr lang="ko-KR" altLang="en-US" sz="2400" spc="-150" dirty="0">
                  <a:solidFill>
                    <a:schemeClr val="tx2"/>
                  </a:solidFill>
                  <a:latin typeface="+mn-ea"/>
                </a:rPr>
                <a:t> </a:t>
              </a:r>
              <a:r>
                <a:rPr lang="en-US" altLang="ko-KR" sz="2400" spc="-150" dirty="0">
                  <a:solidFill>
                    <a:schemeClr val="tx2"/>
                  </a:solidFill>
                  <a:latin typeface="+mn-ea"/>
                </a:rPr>
                <a:t>update</a:t>
              </a:r>
              <a:r>
                <a:rPr lang="ko-KR" altLang="en-US" sz="2400" spc="-150" dirty="0" err="1">
                  <a:solidFill>
                    <a:schemeClr val="tx2"/>
                  </a:solidFill>
                  <a:latin typeface="+mn-ea"/>
                </a:rPr>
                <a:t>를</a:t>
              </a:r>
              <a:r>
                <a:rPr lang="ko-KR" altLang="en-US" sz="2400" spc="-150" dirty="0">
                  <a:solidFill>
                    <a:schemeClr val="tx2"/>
                  </a:solidFill>
                  <a:latin typeface="+mn-ea"/>
                </a:rPr>
                <a:t> 이용해 수정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EF91E1-ED9E-AE49-9A0E-FC74310F5F97}"/>
              </a:ext>
            </a:extLst>
          </p:cNvPr>
          <p:cNvSpPr/>
          <p:nvPr/>
        </p:nvSpPr>
        <p:spPr>
          <a:xfrm>
            <a:off x="265814" y="1351262"/>
            <a:ext cx="1912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e-nanumbarungothic"/>
              </a:rPr>
              <a:t>7.</a:t>
            </a:r>
            <a:r>
              <a:rPr lang="ko-KR" altLang="en-US" dirty="0">
                <a:solidFill>
                  <a:srgbClr val="000000"/>
                </a:solidFill>
                <a:latin typeface="se-nanumbarungothic"/>
              </a:rPr>
              <a:t> </a:t>
            </a:r>
            <a:r>
              <a:rPr lang="en" altLang="ko-Kore-KR" dirty="0" err="1"/>
              <a:t>modify_ok.php</a:t>
            </a:r>
            <a:endParaRPr lang="ko-Kore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1D2C81D-FAC1-964C-B6AB-013D2254E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68" y="1765470"/>
            <a:ext cx="11628783" cy="284821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418F83E-A654-A140-8401-46C288E70D0A}"/>
              </a:ext>
            </a:extLst>
          </p:cNvPr>
          <p:cNvSpPr/>
          <p:nvPr/>
        </p:nvSpPr>
        <p:spPr>
          <a:xfrm>
            <a:off x="5652052" y="266273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" altLang="ko-Kore-KR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modify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에서 전송된 값을 받기 위해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5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개의 변수를 만들어서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게시글번호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작성자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비밀번호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글제목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글 내용을 </a:t>
            </a:r>
            <a:r>
              <a:rPr lang="en" altLang="ko-Kore-KR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POST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로 받아온 정보를 저장합니다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.</a:t>
            </a:r>
            <a:endParaRPr lang="en-US" altLang="ko-KR" sz="1400" b="0" i="0" dirty="0">
              <a:solidFill>
                <a:srgbClr val="000000"/>
              </a:solidFill>
              <a:effectLst/>
              <a:highlight>
                <a:srgbClr val="FFFF00"/>
              </a:highlight>
              <a:latin typeface="se-nanumgothic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4D6762-593A-DA41-927D-0112823030C1}"/>
              </a:ext>
            </a:extLst>
          </p:cNvPr>
          <p:cNvSpPr/>
          <p:nvPr/>
        </p:nvSpPr>
        <p:spPr>
          <a:xfrm>
            <a:off x="2604052" y="207795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1400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bno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변수에는 </a:t>
            </a:r>
            <a:r>
              <a:rPr lang="en" altLang="ko-Kore-KR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POST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가 아닌 </a:t>
            </a:r>
            <a:r>
              <a:rPr lang="en" altLang="ko-Kore-KR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GET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으로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 정보를 저장합니다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이유는 앞에서 </a:t>
            </a:r>
            <a:r>
              <a:rPr lang="en" altLang="ko-Kore-KR" sz="1400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idx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값을 전송했기 때문입니다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. </a:t>
            </a:r>
            <a:endParaRPr lang="ko-Kore-KR" altLang="en-US" sz="1400" dirty="0">
              <a:highlight>
                <a:srgbClr val="FFFF00"/>
              </a:highligh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1CAB5D-F440-3B42-8E60-7D488DAE41CA}"/>
              </a:ext>
            </a:extLst>
          </p:cNvPr>
          <p:cNvSpPr/>
          <p:nvPr/>
        </p:nvSpPr>
        <p:spPr>
          <a:xfrm>
            <a:off x="490138" y="4450389"/>
            <a:ext cx="84615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600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sql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변수에 </a:t>
            </a:r>
            <a:r>
              <a:rPr lang="ko-KR" alt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쿼리문을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 작성하고 글이 수정되었을 시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'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수정되었습니다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.'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라는 창이 나오면서 </a:t>
            </a:r>
            <a:r>
              <a:rPr lang="en" altLang="ko-Kore-KR" sz="1600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index.php</a:t>
            </a:r>
            <a:r>
              <a:rPr lang="en" altLang="ko-Kore-KR" sz="16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글 목록페이지로 넘어가게 되는 소스 코드입니다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.</a:t>
            </a:r>
            <a:endParaRPr lang="ko-Kore-KR" altLang="en-US" sz="1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22572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188881" y="351819"/>
            <a:ext cx="4854855" cy="691207"/>
            <a:chOff x="1188881" y="351819"/>
            <a:chExt cx="4854855" cy="691207"/>
          </a:xfrm>
        </p:grpSpPr>
        <p:sp>
          <p:nvSpPr>
            <p:cNvPr id="25" name="TextBox 24"/>
            <p:cNvSpPr txBox="1"/>
            <p:nvPr/>
          </p:nvSpPr>
          <p:spPr>
            <a:xfrm>
              <a:off x="1188881" y="351819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88881" y="581361"/>
              <a:ext cx="48548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solidFill>
                    <a:schemeClr val="tx2"/>
                  </a:solidFill>
                  <a:latin typeface="+mn-ea"/>
                </a:rPr>
                <a:t>DB </a:t>
              </a:r>
              <a:r>
                <a:rPr lang="ko-KR" altLang="en-US" sz="2400" spc="-150" dirty="0">
                  <a:solidFill>
                    <a:schemeClr val="tx2"/>
                  </a:solidFill>
                  <a:latin typeface="+mn-ea"/>
                </a:rPr>
                <a:t>연동 방법 </a:t>
              </a:r>
              <a:r>
                <a:rPr lang="en-US" altLang="ko-KR" sz="2400" spc="-150" dirty="0">
                  <a:solidFill>
                    <a:schemeClr val="tx2"/>
                  </a:solidFill>
                  <a:latin typeface="+mn-ea"/>
                </a:rPr>
                <a:t>–</a:t>
              </a:r>
              <a:r>
                <a:rPr lang="ko-KR" altLang="en-US" sz="2400" spc="-150" dirty="0">
                  <a:solidFill>
                    <a:schemeClr val="tx2"/>
                  </a:solidFill>
                  <a:latin typeface="+mn-ea"/>
                </a:rPr>
                <a:t> </a:t>
              </a:r>
              <a:r>
                <a:rPr lang="en-US" altLang="ko-KR" sz="2400" spc="-150" dirty="0">
                  <a:solidFill>
                    <a:schemeClr val="tx2"/>
                  </a:solidFill>
                  <a:latin typeface="+mn-ea"/>
                </a:rPr>
                <a:t>delete</a:t>
              </a:r>
              <a:r>
                <a:rPr lang="ko-KR" altLang="en-US" sz="2400" spc="-150" dirty="0" err="1">
                  <a:solidFill>
                    <a:schemeClr val="tx2"/>
                  </a:solidFill>
                  <a:latin typeface="+mn-ea"/>
                </a:rPr>
                <a:t>를</a:t>
              </a:r>
              <a:r>
                <a:rPr lang="ko-KR" altLang="en-US" sz="2400" spc="-150" dirty="0">
                  <a:solidFill>
                    <a:schemeClr val="tx2"/>
                  </a:solidFill>
                  <a:latin typeface="+mn-ea"/>
                </a:rPr>
                <a:t> 이용해 삭제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EF91E1-ED9E-AE49-9A0E-FC74310F5F97}"/>
              </a:ext>
            </a:extLst>
          </p:cNvPr>
          <p:cNvSpPr/>
          <p:nvPr/>
        </p:nvSpPr>
        <p:spPr>
          <a:xfrm>
            <a:off x="265814" y="1351262"/>
            <a:ext cx="148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e-nanumbarungothic"/>
              </a:rPr>
              <a:t>7.</a:t>
            </a:r>
            <a:r>
              <a:rPr lang="ko-KR" altLang="en-US" dirty="0">
                <a:solidFill>
                  <a:srgbClr val="000000"/>
                </a:solidFill>
                <a:latin typeface="se-nanumbarungothic"/>
              </a:rPr>
              <a:t> </a:t>
            </a:r>
            <a:r>
              <a:rPr lang="en" altLang="ko-Kore-KR" dirty="0" err="1"/>
              <a:t>delete.php</a:t>
            </a:r>
            <a:endParaRPr lang="ko-Kore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2C89DB0-659B-1D4F-BB0E-588D4960C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58" y="1856961"/>
            <a:ext cx="6464300" cy="2667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144F39A-96EB-CE4D-81E5-EC8D9B2E6622}"/>
              </a:ext>
            </a:extLst>
          </p:cNvPr>
          <p:cNvSpPr/>
          <p:nvPr/>
        </p:nvSpPr>
        <p:spPr>
          <a:xfrm>
            <a:off x="384157" y="4756378"/>
            <a:ext cx="111452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delete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문은 의외로 간단합니다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. </a:t>
            </a:r>
            <a:r>
              <a:rPr lang="en" altLang="ko-Kore-KR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delete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문만 써주면 됩니다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. 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소스코드를 보면 </a:t>
            </a:r>
            <a:r>
              <a:rPr lang="en" altLang="ko-Kore-KR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idx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값을 받아와서 해당 </a:t>
            </a:r>
            <a:r>
              <a:rPr lang="en" altLang="ko-Kore-KR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idx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값에 해당하는 </a:t>
            </a:r>
            <a:r>
              <a:rPr lang="ko-KR" altLang="en-US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컬룸을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삭제하는거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 뿐입니다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se-nanumgothic"/>
              </a:rPr>
              <a:t>. </a:t>
            </a:r>
            <a:endParaRPr lang="ko-Kore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8076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12651" y="3568064"/>
            <a:ext cx="8253617" cy="400110"/>
            <a:chOff x="212651" y="3206557"/>
            <a:chExt cx="8253617" cy="400110"/>
          </a:xfrm>
        </p:grpSpPr>
        <p:grpSp>
          <p:nvGrpSpPr>
            <p:cNvPr id="11" name="그룹 10"/>
            <p:cNvGrpSpPr/>
            <p:nvPr/>
          </p:nvGrpSpPr>
          <p:grpSpPr>
            <a:xfrm>
              <a:off x="212651" y="3206557"/>
              <a:ext cx="1967526" cy="400110"/>
              <a:chOff x="212651" y="3255887"/>
              <a:chExt cx="1967526" cy="40011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12651" y="3255887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</a:rPr>
                  <a:t>001</a:t>
                </a:r>
                <a:endParaRPr lang="ko-KR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57993" y="3255887"/>
                <a:ext cx="14221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pc="-150" dirty="0">
                    <a:solidFill>
                      <a:schemeClr val="bg1"/>
                    </a:solidFill>
                  </a:rPr>
                  <a:t>사이트 소개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356877" y="3206557"/>
              <a:ext cx="1574791" cy="400110"/>
              <a:chOff x="2356877" y="3206557"/>
              <a:chExt cx="1574791" cy="40011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356877" y="3206557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</a:rPr>
                  <a:t>002</a:t>
                </a:r>
                <a:endParaRPr lang="ko-KR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902219" y="3206557"/>
                <a:ext cx="10294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spc="-150" dirty="0">
                    <a:solidFill>
                      <a:schemeClr val="bg1"/>
                    </a:solidFill>
                  </a:rPr>
                  <a:t>DB </a:t>
                </a:r>
                <a:r>
                  <a:rPr lang="ko-KR" altLang="en-US" sz="2000" spc="-150" dirty="0">
                    <a:solidFill>
                      <a:schemeClr val="bg1"/>
                    </a:solidFill>
                  </a:rPr>
                  <a:t>소개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510531" y="3206557"/>
              <a:ext cx="2100576" cy="400110"/>
              <a:chOff x="4952427" y="3207822"/>
              <a:chExt cx="2100576" cy="40011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952427" y="3207822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</a:rPr>
                  <a:t>003</a:t>
                </a:r>
                <a:endParaRPr lang="ko-KR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97769" y="3207822"/>
                <a:ext cx="15552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spc="-150" dirty="0">
                    <a:solidFill>
                      <a:schemeClr val="bg1"/>
                    </a:solidFill>
                  </a:rPr>
                  <a:t>DB</a:t>
                </a:r>
                <a:r>
                  <a:rPr lang="ko-KR" altLang="en-US" sz="2000" spc="-150" dirty="0">
                    <a:solidFill>
                      <a:schemeClr val="bg1"/>
                    </a:solidFill>
                  </a:rPr>
                  <a:t> 연동 방법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6787282" y="3206557"/>
              <a:ext cx="1678986" cy="400110"/>
              <a:chOff x="6956206" y="3236652"/>
              <a:chExt cx="1678986" cy="40011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956206" y="3236652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</a:rPr>
                  <a:t>004</a:t>
                </a:r>
                <a:endParaRPr lang="ko-KR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501548" y="3236652"/>
                <a:ext cx="11336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pc="-150" dirty="0">
                    <a:solidFill>
                      <a:schemeClr val="bg1"/>
                    </a:solidFill>
                  </a:rPr>
                  <a:t>참고자료</a:t>
                </a:r>
              </a:p>
            </p:txBody>
          </p:sp>
        </p:grp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188881" y="351819"/>
            <a:ext cx="1627369" cy="691207"/>
            <a:chOff x="1188881" y="351819"/>
            <a:chExt cx="1627369" cy="691207"/>
          </a:xfrm>
        </p:grpSpPr>
        <p:sp>
          <p:nvSpPr>
            <p:cNvPr id="25" name="TextBox 24"/>
            <p:cNvSpPr txBox="1"/>
            <p:nvPr/>
          </p:nvSpPr>
          <p:spPr>
            <a:xfrm>
              <a:off x="1188881" y="351819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88881" y="581361"/>
              <a:ext cx="1627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150" dirty="0">
                  <a:solidFill>
                    <a:schemeClr val="tx2"/>
                  </a:solidFill>
                  <a:latin typeface="+mn-ea"/>
                </a:rPr>
                <a:t>안드로이드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EF91E1-ED9E-AE49-9A0E-FC74310F5F97}"/>
              </a:ext>
            </a:extLst>
          </p:cNvPr>
          <p:cNvSpPr/>
          <p:nvPr/>
        </p:nvSpPr>
        <p:spPr>
          <a:xfrm>
            <a:off x="265814" y="1351262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e-nanumbarungothic"/>
              </a:rPr>
              <a:t>8.</a:t>
            </a:r>
            <a:r>
              <a:rPr lang="ko-KR" altLang="en-US" dirty="0">
                <a:solidFill>
                  <a:srgbClr val="000000"/>
                </a:solidFill>
                <a:latin typeface="se-nanumbarungothic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se-nanumbarungothic"/>
              </a:rPr>
              <a:t>인트로</a:t>
            </a:r>
            <a:endParaRPr lang="ko-Kore-KR" altLang="en-US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7E3EF03A-0885-9A4D-9BBD-CD6F7D0C5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43" y="1852906"/>
            <a:ext cx="8698948" cy="44237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D4EFF4-609C-A748-80B6-CA852138F04C}"/>
              </a:ext>
            </a:extLst>
          </p:cNvPr>
          <p:cNvSpPr txBox="1"/>
          <p:nvPr/>
        </p:nvSpPr>
        <p:spPr>
          <a:xfrm>
            <a:off x="3588026" y="1590261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highlight>
                  <a:srgbClr val="FFFF00"/>
                </a:highlight>
              </a:rPr>
              <a:t>인터넷</a:t>
            </a:r>
            <a:r>
              <a:rPr kumimoji="1" lang="ko-KR" altLang="en-US" dirty="0">
                <a:highlight>
                  <a:srgbClr val="FFFF00"/>
                </a:highlight>
              </a:rPr>
              <a:t> 사용 권한을 얻어오는 소스 입니다</a:t>
            </a:r>
            <a:r>
              <a:rPr kumimoji="1" lang="en-US" altLang="ko-KR" dirty="0">
                <a:highlight>
                  <a:srgbClr val="FFFF00"/>
                </a:highlight>
              </a:rPr>
              <a:t>.</a:t>
            </a:r>
            <a:endParaRPr kumimoji="1" lang="ko-Kore-KR" altLang="en-US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4170C-5948-C14A-ADE4-3B84D68A0E09}"/>
              </a:ext>
            </a:extLst>
          </p:cNvPr>
          <p:cNvSpPr txBox="1"/>
          <p:nvPr/>
        </p:nvSpPr>
        <p:spPr>
          <a:xfrm>
            <a:off x="6245164" y="3354708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highlight>
                  <a:srgbClr val="FFFF00"/>
                </a:highlight>
              </a:rPr>
              <a:t>진동</a:t>
            </a:r>
            <a:r>
              <a:rPr kumimoji="1" lang="ko-KR" altLang="en-US" dirty="0">
                <a:highlight>
                  <a:srgbClr val="FFFF00"/>
                </a:highlight>
              </a:rPr>
              <a:t> 권한을 얻어오는 소스입니다</a:t>
            </a:r>
            <a:r>
              <a:rPr kumimoji="1" lang="en-US" altLang="ko-KR" dirty="0">
                <a:highlight>
                  <a:srgbClr val="FFFF00"/>
                </a:highlight>
              </a:rPr>
              <a:t>.</a:t>
            </a:r>
            <a:endParaRPr kumimoji="1" lang="ko-Kore-KR" altLang="en-US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DE9BD-48CD-564E-A08D-BAD63B80CE52}"/>
              </a:ext>
            </a:extLst>
          </p:cNvPr>
          <p:cNvSpPr txBox="1"/>
          <p:nvPr/>
        </p:nvSpPr>
        <p:spPr>
          <a:xfrm>
            <a:off x="5084064" y="6039619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highlight>
                  <a:srgbClr val="FFFF00"/>
                </a:highlight>
              </a:rPr>
              <a:t>첫</a:t>
            </a:r>
            <a:r>
              <a:rPr kumimoji="1" lang="ko-KR" altLang="en-US" dirty="0">
                <a:highlight>
                  <a:srgbClr val="FFFF00"/>
                </a:highlight>
              </a:rPr>
              <a:t> 화면을 </a:t>
            </a:r>
            <a:r>
              <a:rPr kumimoji="1" lang="ko-KR" altLang="en-US" dirty="0" err="1">
                <a:highlight>
                  <a:srgbClr val="FFFF00"/>
                </a:highlight>
              </a:rPr>
              <a:t>인트로로</a:t>
            </a:r>
            <a:r>
              <a:rPr kumimoji="1" lang="ko-KR" altLang="en-US" dirty="0">
                <a:highlight>
                  <a:srgbClr val="FFFF00"/>
                </a:highlight>
              </a:rPr>
              <a:t> 지정합니다</a:t>
            </a:r>
            <a:r>
              <a:rPr kumimoji="1" lang="en-US" altLang="ko-KR" dirty="0">
                <a:highlight>
                  <a:srgbClr val="FFFF00"/>
                </a:highlight>
              </a:rPr>
              <a:t>.</a:t>
            </a:r>
            <a:endParaRPr kumimoji="1" lang="ko-Kore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76181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188881" y="351819"/>
            <a:ext cx="1627369" cy="691207"/>
            <a:chOff x="1188881" y="351819"/>
            <a:chExt cx="1627369" cy="691207"/>
          </a:xfrm>
        </p:grpSpPr>
        <p:sp>
          <p:nvSpPr>
            <p:cNvPr id="25" name="TextBox 24"/>
            <p:cNvSpPr txBox="1"/>
            <p:nvPr/>
          </p:nvSpPr>
          <p:spPr>
            <a:xfrm>
              <a:off x="1188881" y="351819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88881" y="581361"/>
              <a:ext cx="1627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150" dirty="0">
                  <a:solidFill>
                    <a:schemeClr val="tx2"/>
                  </a:solidFill>
                  <a:latin typeface="+mn-ea"/>
                </a:rPr>
                <a:t>안드로이드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EF91E1-ED9E-AE49-9A0E-FC74310F5F97}"/>
              </a:ext>
            </a:extLst>
          </p:cNvPr>
          <p:cNvSpPr/>
          <p:nvPr/>
        </p:nvSpPr>
        <p:spPr>
          <a:xfrm>
            <a:off x="265814" y="135126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e-nanumbarungothic"/>
              </a:rPr>
              <a:t>9.</a:t>
            </a:r>
            <a:r>
              <a:rPr lang="ko-KR" altLang="en-US" dirty="0">
                <a:solidFill>
                  <a:srgbClr val="000000"/>
                </a:solidFill>
                <a:latin typeface="se-nanumbarungothic"/>
              </a:rPr>
              <a:t> 진동</a:t>
            </a:r>
            <a:endParaRPr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722822-5169-A74F-A90C-2DDC22F4A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4" y="2107308"/>
            <a:ext cx="10972800" cy="723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B0944E-78A2-5147-B164-47F5B0A86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4" y="3956689"/>
            <a:ext cx="6553200" cy="469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B61176-9D3C-AC4B-A6A8-075426522604}"/>
              </a:ext>
            </a:extLst>
          </p:cNvPr>
          <p:cNvSpPr txBox="1"/>
          <p:nvPr/>
        </p:nvSpPr>
        <p:spPr>
          <a:xfrm>
            <a:off x="265814" y="2989564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highlight>
                  <a:srgbClr val="FFFF00"/>
                </a:highlight>
              </a:rPr>
              <a:t>Vibrator </a:t>
            </a:r>
            <a:r>
              <a:rPr kumimoji="1" lang="ko-Kore-KR" altLang="en-US" dirty="0">
                <a:highlight>
                  <a:srgbClr val="FFFF00"/>
                </a:highlight>
              </a:rPr>
              <a:t>객체를</a:t>
            </a:r>
            <a:r>
              <a:rPr kumimoji="1" lang="ko-KR" altLang="en-US" dirty="0">
                <a:highlight>
                  <a:srgbClr val="FFFF00"/>
                </a:highlight>
              </a:rPr>
              <a:t> 얻어서 </a:t>
            </a:r>
            <a:r>
              <a:rPr kumimoji="1" lang="ko-KR" altLang="en-US" dirty="0" err="1">
                <a:highlight>
                  <a:srgbClr val="FFFF00"/>
                </a:highlight>
              </a:rPr>
              <a:t>진동시킵니다</a:t>
            </a:r>
            <a:r>
              <a:rPr kumimoji="1" lang="en-US" altLang="ko-KR" dirty="0">
                <a:highlight>
                  <a:srgbClr val="FFFF00"/>
                </a:highlight>
              </a:rPr>
              <a:t>.</a:t>
            </a:r>
            <a:endParaRPr kumimoji="1" lang="ko-Kore-KR" altLang="en-US" dirty="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8D91F-B51B-634C-8873-D2FC5421A57B}"/>
              </a:ext>
            </a:extLst>
          </p:cNvPr>
          <p:cNvSpPr txBox="1"/>
          <p:nvPr/>
        </p:nvSpPr>
        <p:spPr>
          <a:xfrm>
            <a:off x="265814" y="4839716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highlight>
                  <a:srgbClr val="FFFF00"/>
                </a:highlight>
              </a:rPr>
              <a:t>진동</a:t>
            </a:r>
            <a:r>
              <a:rPr kumimoji="1" lang="ko-KR" altLang="en-US" dirty="0">
                <a:highlight>
                  <a:srgbClr val="FFFF00"/>
                </a:highlight>
              </a:rPr>
              <a:t> 시간을 설정합니다</a:t>
            </a:r>
            <a:r>
              <a:rPr kumimoji="1" lang="en-US" altLang="ko-KR" dirty="0">
                <a:highlight>
                  <a:srgbClr val="FFFF00"/>
                </a:highlight>
              </a:rPr>
              <a:t>.</a:t>
            </a:r>
            <a:endParaRPr kumimoji="1" lang="ko-Kore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40798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188881" y="351819"/>
            <a:ext cx="1627369" cy="691207"/>
            <a:chOff x="1188881" y="351819"/>
            <a:chExt cx="1627369" cy="691207"/>
          </a:xfrm>
        </p:grpSpPr>
        <p:sp>
          <p:nvSpPr>
            <p:cNvPr id="25" name="TextBox 24"/>
            <p:cNvSpPr txBox="1"/>
            <p:nvPr/>
          </p:nvSpPr>
          <p:spPr>
            <a:xfrm>
              <a:off x="1188881" y="351819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88881" y="581361"/>
              <a:ext cx="1627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150" dirty="0">
                  <a:solidFill>
                    <a:schemeClr val="tx2"/>
                  </a:solidFill>
                  <a:latin typeface="+mn-ea"/>
                </a:rPr>
                <a:t>안드로이드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EF91E1-ED9E-AE49-9A0E-FC74310F5F97}"/>
              </a:ext>
            </a:extLst>
          </p:cNvPr>
          <p:cNvSpPr/>
          <p:nvPr/>
        </p:nvSpPr>
        <p:spPr>
          <a:xfrm>
            <a:off x="265814" y="1351262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e-nanumbarungothic"/>
              </a:rPr>
              <a:t>10.</a:t>
            </a:r>
            <a:r>
              <a:rPr lang="ko-KR" altLang="en-US" dirty="0">
                <a:solidFill>
                  <a:srgbClr val="000000"/>
                </a:solidFill>
                <a:latin typeface="se-nanumbarungothic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se-nanumbarungothic"/>
              </a:rPr>
              <a:t>웹뷰</a:t>
            </a:r>
            <a:r>
              <a:rPr lang="ko-KR" altLang="en-US" dirty="0">
                <a:solidFill>
                  <a:srgbClr val="000000"/>
                </a:solidFill>
                <a:latin typeface="se-nanumbarungothic"/>
              </a:rPr>
              <a:t> 링크</a:t>
            </a:r>
            <a:endParaRPr lang="ko-Kore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80BB69C-09DF-7E4B-AD08-94CA12DEA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4" y="1828800"/>
            <a:ext cx="9359900" cy="320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EEB3E8-06C7-9648-B019-8C49BAD2795D}"/>
              </a:ext>
            </a:extLst>
          </p:cNvPr>
          <p:cNvSpPr txBox="1"/>
          <p:nvPr/>
        </p:nvSpPr>
        <p:spPr>
          <a:xfrm>
            <a:off x="6022848" y="1328928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highlight>
                  <a:srgbClr val="FFFF00"/>
                </a:highlight>
              </a:rPr>
              <a:t>웹뷰</a:t>
            </a:r>
            <a:r>
              <a:rPr kumimoji="1" lang="ko-KR" altLang="en-US" dirty="0">
                <a:highlight>
                  <a:srgbClr val="FFFF00"/>
                </a:highlight>
              </a:rPr>
              <a:t> 객체를 생성 후 초기화합니다</a:t>
            </a:r>
            <a:r>
              <a:rPr kumimoji="1" lang="en-US" altLang="ko-KR" dirty="0">
                <a:highlight>
                  <a:srgbClr val="FFFF00"/>
                </a:highlight>
              </a:rPr>
              <a:t>.</a:t>
            </a:r>
            <a:endParaRPr kumimoji="1" lang="ko-Kore-KR" altLang="en-US" dirty="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594B18-B1F0-2249-B203-86DB750DDBA5}"/>
              </a:ext>
            </a:extLst>
          </p:cNvPr>
          <p:cNvSpPr txBox="1"/>
          <p:nvPr/>
        </p:nvSpPr>
        <p:spPr>
          <a:xfrm>
            <a:off x="2157984" y="5159740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highlight>
                  <a:srgbClr val="FFFF00"/>
                </a:highlight>
              </a:rPr>
              <a:t>웹뷰</a:t>
            </a:r>
            <a:r>
              <a:rPr kumimoji="1" lang="ko-KR" altLang="en-US" dirty="0">
                <a:highlight>
                  <a:srgbClr val="FFFF00"/>
                </a:highlight>
              </a:rPr>
              <a:t> </a:t>
            </a:r>
            <a:r>
              <a:rPr kumimoji="1" lang="en-US" altLang="ko-KR" dirty="0">
                <a:highlight>
                  <a:srgbClr val="FFFF00"/>
                </a:highlight>
              </a:rPr>
              <a:t>URL</a:t>
            </a:r>
            <a:r>
              <a:rPr kumimoji="1" lang="ko-KR" altLang="en-US" dirty="0">
                <a:highlight>
                  <a:srgbClr val="FFFF00"/>
                </a:highlight>
              </a:rPr>
              <a:t>에 사이트 주소를 입력합니다</a:t>
            </a:r>
            <a:r>
              <a:rPr kumimoji="1" lang="en-US" altLang="ko-KR" dirty="0">
                <a:highlight>
                  <a:srgbClr val="FFFF00"/>
                </a:highlight>
              </a:rPr>
              <a:t>.</a:t>
            </a:r>
            <a:endParaRPr kumimoji="1" lang="ko-Kore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75598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819097" y="168528"/>
            <a:ext cx="5342392" cy="6447919"/>
            <a:chOff x="6181143" y="583198"/>
            <a:chExt cx="5342392" cy="6447919"/>
          </a:xfrm>
        </p:grpSpPr>
        <p:sp>
          <p:nvSpPr>
            <p:cNvPr id="4" name="TextBox 3"/>
            <p:cNvSpPr txBox="1"/>
            <p:nvPr/>
          </p:nvSpPr>
          <p:spPr>
            <a:xfrm>
              <a:off x="7825087" y="583198"/>
              <a:ext cx="3698448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4">
                      <a:alpha val="20000"/>
                    </a:schemeClr>
                  </a:solidFill>
                  <a:ea typeface="+mj-ea"/>
                </a:rPr>
                <a:t>A</a:t>
              </a:r>
              <a:endParaRPr lang="ko-KR" altLang="en-US" sz="41300" spc="-150" dirty="0">
                <a:solidFill>
                  <a:schemeClr val="accent4">
                    <a:alpha val="20000"/>
                  </a:schemeClr>
                </a:solidFill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81143" y="583198"/>
              <a:ext cx="3698448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2">
                      <a:alpha val="60000"/>
                    </a:schemeClr>
                  </a:solidFill>
                  <a:ea typeface="+mj-ea"/>
                </a:rPr>
                <a:t>A</a:t>
              </a:r>
              <a:endParaRPr lang="ko-KR" altLang="en-US" sz="41300" spc="-150" dirty="0">
                <a:solidFill>
                  <a:schemeClr val="accent2">
                    <a:alpha val="60000"/>
                  </a:schemeClr>
                </a:solidFill>
                <a:ea typeface="+mj-ea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004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참고자료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765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313180" cy="660429"/>
            <a:chOff x="1188881" y="351819"/>
            <a:chExt cx="1313180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004 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3131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참고자료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0711DF-A933-3546-9B6F-90F9DB0DE950}"/>
              </a:ext>
            </a:extLst>
          </p:cNvPr>
          <p:cNvSpPr/>
          <p:nvPr/>
        </p:nvSpPr>
        <p:spPr>
          <a:xfrm>
            <a:off x="490138" y="1320484"/>
            <a:ext cx="10311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hlinkClick r:id="rId2"/>
              </a:rPr>
              <a:t>http://blog.naver.com/PostView.nhn?blogId=bgpoilkj&amp;logNo=220777288172&amp;categoryNo=60&amp;parentCategoryNo=0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php</a:t>
            </a:r>
            <a:r>
              <a:rPr lang="ko-KR" altLang="en-US" dirty="0" err="1"/>
              <a:t>를</a:t>
            </a:r>
            <a:r>
              <a:rPr lang="ko-KR" altLang="en-US" dirty="0"/>
              <a:t> 이용한 웹 데이터베이스 연결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14B288-5F94-C045-A278-3789E91A3288}"/>
              </a:ext>
            </a:extLst>
          </p:cNvPr>
          <p:cNvSpPr/>
          <p:nvPr/>
        </p:nvSpPr>
        <p:spPr>
          <a:xfrm>
            <a:off x="490138" y="2357839"/>
            <a:ext cx="5874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hlinkClick r:id="rId3"/>
              </a:rPr>
              <a:t>https://blog.naver.com/jjdongbaek/221144529446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진동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F53A24-2E45-0440-A75D-87979D73197C}"/>
              </a:ext>
            </a:extLst>
          </p:cNvPr>
          <p:cNvSpPr/>
          <p:nvPr/>
        </p:nvSpPr>
        <p:spPr>
          <a:xfrm>
            <a:off x="490138" y="3118195"/>
            <a:ext cx="103119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hlinkClick r:id="rId4"/>
              </a:rPr>
              <a:t>https://supark7.tistory.com/entry/jQuery-Mobile-Ajax-%ED%86%B5%EC%8B%A0</a:t>
            </a:r>
            <a:r>
              <a:rPr lang="en" altLang="ko-Kore-KR" dirty="0"/>
              <a:t> - ajax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8F75E8-B2E8-414B-9F48-24FE9CD22ABE}"/>
              </a:ext>
            </a:extLst>
          </p:cNvPr>
          <p:cNvSpPr/>
          <p:nvPr/>
        </p:nvSpPr>
        <p:spPr>
          <a:xfrm>
            <a:off x="490138" y="3878551"/>
            <a:ext cx="8478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hlinkClick r:id="rId5"/>
              </a:rPr>
              <a:t>https://blog.naver.com/haruple97/221859216382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안드로이드 스튜디오 </a:t>
            </a:r>
            <a:r>
              <a:rPr lang="ko-KR" altLang="en-US" dirty="0" err="1"/>
              <a:t>인트로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AF7585-5F6E-A640-9445-4FBC042AAD20}"/>
              </a:ext>
            </a:extLst>
          </p:cNvPr>
          <p:cNvSpPr/>
          <p:nvPr/>
        </p:nvSpPr>
        <p:spPr>
          <a:xfrm>
            <a:off x="490138" y="4618044"/>
            <a:ext cx="5765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hlinkClick r:id="rId6"/>
              </a:rPr>
              <a:t>https://www.codingfactory.net/10203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err="1"/>
              <a:t>js</a:t>
            </a:r>
            <a:r>
              <a:rPr lang="ko-KR" altLang="en-US" dirty="0"/>
              <a:t> 설명 블로그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F34B96-A375-D542-8C1A-0DC2B2EC6E8C}"/>
              </a:ext>
            </a:extLst>
          </p:cNvPr>
          <p:cNvSpPr/>
          <p:nvPr/>
        </p:nvSpPr>
        <p:spPr>
          <a:xfrm>
            <a:off x="490138" y="5352850"/>
            <a:ext cx="4016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hlinkClick r:id="rId7"/>
              </a:rPr>
              <a:t>http://wordcloud.kr/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워드 </a:t>
            </a:r>
            <a:r>
              <a:rPr lang="ko-KR" altLang="en-US" dirty="0" err="1"/>
              <a:t>클라우드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0E3EC44-E9AD-6E48-A023-5ACA97F9AFBE}"/>
              </a:ext>
            </a:extLst>
          </p:cNvPr>
          <p:cNvSpPr/>
          <p:nvPr/>
        </p:nvSpPr>
        <p:spPr>
          <a:xfrm>
            <a:off x="490138" y="6091973"/>
            <a:ext cx="4016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hlinkClick r:id="rId7"/>
              </a:rPr>
              <a:t>http://wordcloud.kr/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워드 </a:t>
            </a:r>
            <a:r>
              <a:rPr lang="ko-KR" altLang="en-US" dirty="0" err="1"/>
              <a:t>클라우드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50577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dirty="0">
                <a:solidFill>
                  <a:schemeClr val="tx2"/>
                </a:solidFill>
              </a:rPr>
              <a:t>감사합니다</a:t>
            </a:r>
            <a:r>
              <a:rPr lang="en-US" altLang="ko-KR" sz="7200" b="1" dirty="0">
                <a:solidFill>
                  <a:schemeClr val="tx2"/>
                </a:solidFill>
              </a:rPr>
              <a:t>.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8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001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사이트 소개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1673856" cy="660429"/>
            <a:chOff x="1188881" y="351819"/>
            <a:chExt cx="1673856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16738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사이트 소개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625A50C-D69F-964E-9ECE-E08BD7FE0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17" y="1152216"/>
            <a:ext cx="3313365" cy="5353359"/>
          </a:xfrm>
          <a:prstGeom prst="rect">
            <a:avLst/>
          </a:prstGeom>
        </p:spPr>
      </p:pic>
      <p:pic>
        <p:nvPicPr>
          <p:cNvPr id="5" name="그림 4" descr="모니터, 시계, 화면, 쥐고있는이(가) 표시된 사진&#10;&#10;자동 생성된 설명">
            <a:extLst>
              <a:ext uri="{FF2B5EF4-FFF2-40B4-BE49-F238E27FC236}">
                <a16:creationId xmlns:a16="http://schemas.microsoft.com/office/drawing/2014/main" id="{AD3E281B-A80D-B44B-B1D5-E726C85D1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229" y="1152216"/>
            <a:ext cx="3339350" cy="535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1673856" cy="660429"/>
            <a:chOff x="1188881" y="351819"/>
            <a:chExt cx="1673856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16738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사이트 소개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7AD3224-A099-5645-9AD0-8C16BA8A0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70" y="1152216"/>
            <a:ext cx="3055540" cy="51141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2A8BCF-B7C8-B343-B6CC-DE062D870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435" y="1142942"/>
            <a:ext cx="3055540" cy="520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3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1673856" cy="660429"/>
            <a:chOff x="1188881" y="351819"/>
            <a:chExt cx="1673856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16738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사이트 소개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31516F0-B52A-9249-B0FD-94CF05179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898" y="1137917"/>
            <a:ext cx="3024844" cy="51882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527481-43E2-B848-861A-95189CD8F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830" y="1137917"/>
            <a:ext cx="3069463" cy="524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1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1673856" cy="660429"/>
            <a:chOff x="1188881" y="351819"/>
            <a:chExt cx="1673856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16738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사이트 소개</a:t>
              </a:r>
            </a:p>
          </p:txBody>
        </p:sp>
      </p:grp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A075291D-2AB4-D543-8C84-2126747BD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999" y="1194816"/>
            <a:ext cx="2532129" cy="490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18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587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DB</a:t>
            </a:r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 소개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66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1218603" cy="660429"/>
            <a:chOff x="1188881" y="351819"/>
            <a:chExt cx="1218603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121860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DB</a:t>
              </a:r>
              <a:r>
                <a:rPr lang="ko-KR" altLang="en-US" sz="2200" dirty="0"/>
                <a:t> 소개</a:t>
              </a:r>
            </a:p>
          </p:txBody>
        </p:sp>
      </p:grp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8C15BA04-9BF7-F042-A12A-C1C55D8D1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11" y="1272784"/>
            <a:ext cx="7103993" cy="269819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3C24FEE-9B3A-C94C-AD72-14496033B67E}"/>
              </a:ext>
            </a:extLst>
          </p:cNvPr>
          <p:cNvSpPr/>
          <p:nvPr/>
        </p:nvSpPr>
        <p:spPr>
          <a:xfrm>
            <a:off x="390110" y="4093477"/>
            <a:ext cx="109305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" altLang="ko-Kore-KR" dirty="0">
                <a:solidFill>
                  <a:srgbClr val="000000"/>
                </a:solidFill>
                <a:latin typeface="se-nanumgothic"/>
              </a:rPr>
              <a:t>SQL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문</a:t>
            </a:r>
          </a:p>
          <a:p>
            <a:pPr fontAlgn="base"/>
            <a:r>
              <a:rPr lang="en" altLang="ko-Kore-KR" u="sng" dirty="0">
                <a:solidFill>
                  <a:srgbClr val="235A81"/>
                </a:solidFill>
                <a:latin typeface="se-nanumgothic"/>
              </a:rPr>
              <a:t>CREATE</a:t>
            </a:r>
            <a:r>
              <a:rPr lang="en" altLang="ko-Kore-KR" dirty="0">
                <a:solidFill>
                  <a:srgbClr val="222222"/>
                </a:solidFill>
                <a:latin typeface="se-nanumgothic"/>
              </a:rPr>
              <a:t> </a:t>
            </a:r>
            <a:r>
              <a:rPr lang="en" altLang="ko-Kore-KR" u="sng" dirty="0">
                <a:solidFill>
                  <a:srgbClr val="235A81"/>
                </a:solidFill>
                <a:latin typeface="se-nanumgothic"/>
              </a:rPr>
              <a:t>TABLE</a:t>
            </a:r>
            <a:r>
              <a:rPr lang="en" altLang="ko-Kore-KR" dirty="0">
                <a:solidFill>
                  <a:srgbClr val="222222"/>
                </a:solidFill>
                <a:latin typeface="se-nanumgothic"/>
              </a:rPr>
              <a:t> </a:t>
            </a:r>
            <a:r>
              <a:rPr lang="en" altLang="ko-Kore-KR" dirty="0">
                <a:solidFill>
                  <a:srgbClr val="0055AA"/>
                </a:solidFill>
                <a:latin typeface="se-nanumgothic"/>
              </a:rPr>
              <a:t>`board`</a:t>
            </a:r>
            <a:r>
              <a:rPr lang="en" altLang="ko-Kore-KR" dirty="0">
                <a:solidFill>
                  <a:srgbClr val="222222"/>
                </a:solidFill>
                <a:latin typeface="se-nanumgothic"/>
              </a:rPr>
              <a:t> </a:t>
            </a:r>
            <a:r>
              <a:rPr lang="en" altLang="ko-Kore-KR" dirty="0">
                <a:solidFill>
                  <a:srgbClr val="999977"/>
                </a:solidFill>
                <a:latin typeface="se-nanumgothic"/>
              </a:rPr>
              <a:t>(</a:t>
            </a:r>
            <a:r>
              <a:rPr lang="en" altLang="ko-Kore-KR" dirty="0">
                <a:solidFill>
                  <a:srgbClr val="222222"/>
                </a:solidFill>
                <a:latin typeface="se-nanumgothic"/>
              </a:rPr>
              <a:t> </a:t>
            </a:r>
            <a:r>
              <a:rPr lang="en" altLang="ko-Kore-KR" dirty="0">
                <a:solidFill>
                  <a:srgbClr val="0055AA"/>
                </a:solidFill>
                <a:latin typeface="se-nanumgothic"/>
              </a:rPr>
              <a:t>`</a:t>
            </a:r>
            <a:r>
              <a:rPr lang="en" altLang="ko-Kore-KR" dirty="0" err="1">
                <a:solidFill>
                  <a:srgbClr val="0055AA"/>
                </a:solidFill>
                <a:latin typeface="se-nanumgothic"/>
              </a:rPr>
              <a:t>idx</a:t>
            </a:r>
            <a:r>
              <a:rPr lang="en" altLang="ko-Kore-KR" dirty="0">
                <a:solidFill>
                  <a:srgbClr val="0055AA"/>
                </a:solidFill>
                <a:latin typeface="se-nanumgothic"/>
              </a:rPr>
              <a:t>`</a:t>
            </a:r>
            <a:r>
              <a:rPr lang="en" altLang="ko-Kore-KR" dirty="0">
                <a:solidFill>
                  <a:srgbClr val="222222"/>
                </a:solidFill>
                <a:latin typeface="se-nanumgothic"/>
              </a:rPr>
              <a:t> </a:t>
            </a:r>
            <a:r>
              <a:rPr lang="en" altLang="ko-Kore-KR" u="sng" dirty="0">
                <a:solidFill>
                  <a:srgbClr val="235A81"/>
                </a:solidFill>
                <a:latin typeface="se-nanumgothic"/>
              </a:rPr>
              <a:t>INT</a:t>
            </a:r>
            <a:r>
              <a:rPr lang="en" altLang="ko-Kore-KR" dirty="0">
                <a:solidFill>
                  <a:srgbClr val="222222"/>
                </a:solidFill>
                <a:latin typeface="se-nanumgothic"/>
              </a:rPr>
              <a:t> </a:t>
            </a:r>
            <a:r>
              <a:rPr lang="en" altLang="ko-Kore-KR" u="sng" dirty="0">
                <a:solidFill>
                  <a:srgbClr val="235A81"/>
                </a:solidFill>
                <a:latin typeface="se-nanumgothic"/>
              </a:rPr>
              <a:t>NOT</a:t>
            </a:r>
            <a:r>
              <a:rPr lang="en" altLang="ko-Kore-KR" dirty="0">
                <a:solidFill>
                  <a:srgbClr val="222222"/>
                </a:solidFill>
                <a:latin typeface="se-nanumgothic"/>
              </a:rPr>
              <a:t> </a:t>
            </a:r>
            <a:r>
              <a:rPr lang="en" altLang="ko-Kore-KR" dirty="0">
                <a:solidFill>
                  <a:srgbClr val="221199"/>
                </a:solidFill>
                <a:latin typeface="se-nanumgothic"/>
              </a:rPr>
              <a:t>NULL</a:t>
            </a:r>
            <a:r>
              <a:rPr lang="en" altLang="ko-Kore-KR" dirty="0">
                <a:solidFill>
                  <a:srgbClr val="222222"/>
                </a:solidFill>
                <a:latin typeface="se-nanumgothic"/>
              </a:rPr>
              <a:t> </a:t>
            </a:r>
            <a:r>
              <a:rPr lang="en" altLang="ko-Kore-KR" dirty="0">
                <a:solidFill>
                  <a:srgbClr val="770088"/>
                </a:solidFill>
                <a:latin typeface="se-nanumgothic"/>
              </a:rPr>
              <a:t>AUTO_INCREMENT</a:t>
            </a:r>
            <a:r>
              <a:rPr lang="en" altLang="ko-Kore-KR" dirty="0">
                <a:solidFill>
                  <a:srgbClr val="222222"/>
                </a:solidFill>
                <a:latin typeface="se-nanumgothic"/>
              </a:rPr>
              <a:t> , </a:t>
            </a:r>
            <a:r>
              <a:rPr lang="en" altLang="ko-Kore-KR" dirty="0">
                <a:solidFill>
                  <a:srgbClr val="0055AA"/>
                </a:solidFill>
                <a:latin typeface="se-nanumgothic"/>
              </a:rPr>
              <a:t>`name`</a:t>
            </a:r>
            <a:r>
              <a:rPr lang="en" altLang="ko-Kore-KR" dirty="0">
                <a:solidFill>
                  <a:srgbClr val="222222"/>
                </a:solidFill>
                <a:latin typeface="se-nanumgothic"/>
              </a:rPr>
              <a:t> </a:t>
            </a:r>
            <a:r>
              <a:rPr lang="en" altLang="ko-Kore-KR" u="sng" dirty="0">
                <a:solidFill>
                  <a:srgbClr val="235A81"/>
                </a:solidFill>
                <a:latin typeface="se-nanumgothic"/>
              </a:rPr>
              <a:t>VARCHAR</a:t>
            </a:r>
            <a:r>
              <a:rPr lang="en" altLang="ko-Kore-KR" dirty="0">
                <a:solidFill>
                  <a:srgbClr val="999977"/>
                </a:solidFill>
                <a:latin typeface="se-nanumgothic"/>
              </a:rPr>
              <a:t>(</a:t>
            </a:r>
            <a:r>
              <a:rPr lang="en" altLang="ko-Kore-KR" dirty="0">
                <a:solidFill>
                  <a:srgbClr val="116644"/>
                </a:solidFill>
                <a:latin typeface="se-nanumgothic"/>
              </a:rPr>
              <a:t>100</a:t>
            </a:r>
            <a:r>
              <a:rPr lang="en" altLang="ko-Kore-KR" dirty="0">
                <a:solidFill>
                  <a:srgbClr val="999977"/>
                </a:solidFill>
                <a:latin typeface="se-nanumgothic"/>
              </a:rPr>
              <a:t>)</a:t>
            </a:r>
            <a:r>
              <a:rPr lang="en" altLang="ko-Kore-KR" dirty="0">
                <a:solidFill>
                  <a:srgbClr val="222222"/>
                </a:solidFill>
                <a:latin typeface="se-nanumgothic"/>
              </a:rPr>
              <a:t> </a:t>
            </a:r>
            <a:r>
              <a:rPr lang="en" altLang="ko-Kore-KR" u="sng" dirty="0">
                <a:solidFill>
                  <a:srgbClr val="235A81"/>
                </a:solidFill>
                <a:latin typeface="se-nanumgothic"/>
              </a:rPr>
              <a:t>NOT</a:t>
            </a:r>
            <a:r>
              <a:rPr lang="en" altLang="ko-Kore-KR" dirty="0">
                <a:solidFill>
                  <a:srgbClr val="222222"/>
                </a:solidFill>
                <a:latin typeface="se-nanumgothic"/>
              </a:rPr>
              <a:t> </a:t>
            </a:r>
            <a:r>
              <a:rPr lang="en" altLang="ko-Kore-KR" dirty="0">
                <a:solidFill>
                  <a:srgbClr val="221199"/>
                </a:solidFill>
                <a:latin typeface="se-nanumgothic"/>
              </a:rPr>
              <a:t>NULL</a:t>
            </a:r>
            <a:r>
              <a:rPr lang="en" altLang="ko-Kore-KR" dirty="0">
                <a:solidFill>
                  <a:srgbClr val="222222"/>
                </a:solidFill>
                <a:latin typeface="se-nanumgothic"/>
              </a:rPr>
              <a:t> , </a:t>
            </a:r>
            <a:r>
              <a:rPr lang="en" altLang="ko-Kore-KR" dirty="0">
                <a:solidFill>
                  <a:srgbClr val="0055AA"/>
                </a:solidFill>
                <a:latin typeface="se-nanumgothic"/>
              </a:rPr>
              <a:t>`pw`</a:t>
            </a:r>
            <a:r>
              <a:rPr lang="en" altLang="ko-Kore-KR" dirty="0">
                <a:solidFill>
                  <a:srgbClr val="222222"/>
                </a:solidFill>
                <a:latin typeface="se-nanumgothic"/>
              </a:rPr>
              <a:t> </a:t>
            </a:r>
            <a:r>
              <a:rPr lang="en" altLang="ko-Kore-KR" u="sng" dirty="0">
                <a:solidFill>
                  <a:srgbClr val="235A81"/>
                </a:solidFill>
                <a:latin typeface="se-nanumgothic"/>
              </a:rPr>
              <a:t>VARCHAR</a:t>
            </a:r>
            <a:r>
              <a:rPr lang="en" altLang="ko-Kore-KR" dirty="0">
                <a:solidFill>
                  <a:srgbClr val="999977"/>
                </a:solidFill>
                <a:latin typeface="se-nanumgothic"/>
              </a:rPr>
              <a:t>(</a:t>
            </a:r>
            <a:r>
              <a:rPr lang="en" altLang="ko-Kore-KR" dirty="0">
                <a:solidFill>
                  <a:srgbClr val="116644"/>
                </a:solidFill>
                <a:latin typeface="se-nanumgothic"/>
              </a:rPr>
              <a:t>100</a:t>
            </a:r>
            <a:r>
              <a:rPr lang="en" altLang="ko-Kore-KR" dirty="0">
                <a:solidFill>
                  <a:srgbClr val="999977"/>
                </a:solidFill>
                <a:latin typeface="se-nanumgothic"/>
              </a:rPr>
              <a:t>)</a:t>
            </a:r>
            <a:r>
              <a:rPr lang="en" altLang="ko-Kore-KR" dirty="0">
                <a:solidFill>
                  <a:srgbClr val="222222"/>
                </a:solidFill>
                <a:latin typeface="se-nanumgothic"/>
              </a:rPr>
              <a:t> </a:t>
            </a:r>
            <a:r>
              <a:rPr lang="en" altLang="ko-Kore-KR" u="sng" dirty="0">
                <a:solidFill>
                  <a:srgbClr val="235A81"/>
                </a:solidFill>
                <a:latin typeface="se-nanumgothic"/>
              </a:rPr>
              <a:t>NOT</a:t>
            </a:r>
            <a:r>
              <a:rPr lang="en" altLang="ko-Kore-KR" dirty="0">
                <a:solidFill>
                  <a:srgbClr val="222222"/>
                </a:solidFill>
                <a:latin typeface="se-nanumgothic"/>
              </a:rPr>
              <a:t> </a:t>
            </a:r>
            <a:r>
              <a:rPr lang="en" altLang="ko-Kore-KR" dirty="0">
                <a:solidFill>
                  <a:srgbClr val="221199"/>
                </a:solidFill>
                <a:latin typeface="se-nanumgothic"/>
              </a:rPr>
              <a:t>NULL</a:t>
            </a:r>
            <a:r>
              <a:rPr lang="en" altLang="ko-Kore-KR" dirty="0">
                <a:solidFill>
                  <a:srgbClr val="222222"/>
                </a:solidFill>
                <a:latin typeface="se-nanumgothic"/>
              </a:rPr>
              <a:t> , </a:t>
            </a:r>
            <a:r>
              <a:rPr lang="en" altLang="ko-Kore-KR" dirty="0">
                <a:solidFill>
                  <a:srgbClr val="0055AA"/>
                </a:solidFill>
                <a:latin typeface="se-nanumgothic"/>
              </a:rPr>
              <a:t>`title`</a:t>
            </a:r>
            <a:r>
              <a:rPr lang="en" altLang="ko-Kore-KR" dirty="0">
                <a:solidFill>
                  <a:srgbClr val="222222"/>
                </a:solidFill>
                <a:latin typeface="se-nanumgothic"/>
              </a:rPr>
              <a:t> </a:t>
            </a:r>
            <a:r>
              <a:rPr lang="en" altLang="ko-Kore-KR" u="sng" dirty="0">
                <a:solidFill>
                  <a:srgbClr val="235A81"/>
                </a:solidFill>
                <a:latin typeface="se-nanumgothic"/>
              </a:rPr>
              <a:t>VARCHAR</a:t>
            </a:r>
            <a:r>
              <a:rPr lang="en" altLang="ko-Kore-KR" dirty="0">
                <a:solidFill>
                  <a:srgbClr val="999977"/>
                </a:solidFill>
                <a:latin typeface="se-nanumgothic"/>
              </a:rPr>
              <a:t>(</a:t>
            </a:r>
            <a:r>
              <a:rPr lang="en" altLang="ko-Kore-KR" dirty="0">
                <a:solidFill>
                  <a:srgbClr val="116644"/>
                </a:solidFill>
                <a:latin typeface="se-nanumgothic"/>
              </a:rPr>
              <a:t>100</a:t>
            </a:r>
            <a:r>
              <a:rPr lang="en" altLang="ko-Kore-KR" dirty="0">
                <a:solidFill>
                  <a:srgbClr val="999977"/>
                </a:solidFill>
                <a:latin typeface="se-nanumgothic"/>
              </a:rPr>
              <a:t>)</a:t>
            </a:r>
            <a:r>
              <a:rPr lang="en" altLang="ko-Kore-KR" dirty="0">
                <a:solidFill>
                  <a:srgbClr val="222222"/>
                </a:solidFill>
                <a:latin typeface="se-nanumgothic"/>
              </a:rPr>
              <a:t> </a:t>
            </a:r>
            <a:r>
              <a:rPr lang="en" altLang="ko-Kore-KR" u="sng" dirty="0">
                <a:solidFill>
                  <a:srgbClr val="235A81"/>
                </a:solidFill>
                <a:latin typeface="se-nanumgothic"/>
              </a:rPr>
              <a:t>NOT</a:t>
            </a:r>
            <a:r>
              <a:rPr lang="en" altLang="ko-Kore-KR" dirty="0">
                <a:solidFill>
                  <a:srgbClr val="222222"/>
                </a:solidFill>
                <a:latin typeface="se-nanumgothic"/>
              </a:rPr>
              <a:t> </a:t>
            </a:r>
            <a:r>
              <a:rPr lang="en" altLang="ko-Kore-KR" dirty="0">
                <a:solidFill>
                  <a:srgbClr val="221199"/>
                </a:solidFill>
                <a:latin typeface="se-nanumgothic"/>
              </a:rPr>
              <a:t>NULL</a:t>
            </a:r>
            <a:r>
              <a:rPr lang="en" altLang="ko-Kore-KR" dirty="0">
                <a:solidFill>
                  <a:srgbClr val="222222"/>
                </a:solidFill>
                <a:latin typeface="se-nanumgothic"/>
              </a:rPr>
              <a:t> , </a:t>
            </a:r>
            <a:r>
              <a:rPr lang="en" altLang="ko-Kore-KR" dirty="0">
                <a:solidFill>
                  <a:srgbClr val="0055AA"/>
                </a:solidFill>
                <a:latin typeface="se-nanumgothic"/>
              </a:rPr>
              <a:t>`content`</a:t>
            </a:r>
            <a:r>
              <a:rPr lang="en" altLang="ko-Kore-KR" dirty="0">
                <a:solidFill>
                  <a:srgbClr val="222222"/>
                </a:solidFill>
                <a:latin typeface="se-nanumgothic"/>
              </a:rPr>
              <a:t> </a:t>
            </a:r>
            <a:r>
              <a:rPr lang="en" altLang="ko-Kore-KR" u="sng" dirty="0">
                <a:solidFill>
                  <a:srgbClr val="235A81"/>
                </a:solidFill>
                <a:latin typeface="se-nanumgothic"/>
              </a:rPr>
              <a:t>TEXT</a:t>
            </a:r>
            <a:r>
              <a:rPr lang="en" altLang="ko-Kore-KR" dirty="0">
                <a:solidFill>
                  <a:srgbClr val="222222"/>
                </a:solidFill>
                <a:latin typeface="se-nanumgothic"/>
              </a:rPr>
              <a:t> </a:t>
            </a:r>
            <a:r>
              <a:rPr lang="en" altLang="ko-Kore-KR" u="sng" dirty="0">
                <a:solidFill>
                  <a:srgbClr val="235A81"/>
                </a:solidFill>
                <a:latin typeface="se-nanumgothic"/>
              </a:rPr>
              <a:t>NOT</a:t>
            </a:r>
            <a:r>
              <a:rPr lang="en" altLang="ko-Kore-KR" dirty="0">
                <a:solidFill>
                  <a:srgbClr val="222222"/>
                </a:solidFill>
                <a:latin typeface="se-nanumgothic"/>
              </a:rPr>
              <a:t> </a:t>
            </a:r>
            <a:r>
              <a:rPr lang="en" altLang="ko-Kore-KR" dirty="0">
                <a:solidFill>
                  <a:srgbClr val="221199"/>
                </a:solidFill>
                <a:latin typeface="se-nanumgothic"/>
              </a:rPr>
              <a:t>NULL</a:t>
            </a:r>
            <a:r>
              <a:rPr lang="en" altLang="ko-Kore-KR" dirty="0">
                <a:solidFill>
                  <a:srgbClr val="222222"/>
                </a:solidFill>
                <a:latin typeface="se-nanumgothic"/>
              </a:rPr>
              <a:t> , </a:t>
            </a:r>
            <a:r>
              <a:rPr lang="en" altLang="ko-Kore-KR" dirty="0">
                <a:solidFill>
                  <a:srgbClr val="0055AA"/>
                </a:solidFill>
                <a:latin typeface="se-nanumgothic"/>
              </a:rPr>
              <a:t>`date`</a:t>
            </a:r>
            <a:r>
              <a:rPr lang="en" altLang="ko-Kore-KR" dirty="0">
                <a:solidFill>
                  <a:srgbClr val="222222"/>
                </a:solidFill>
                <a:latin typeface="se-nanumgothic"/>
              </a:rPr>
              <a:t> </a:t>
            </a:r>
            <a:r>
              <a:rPr lang="en" altLang="ko-Kore-KR" u="sng" dirty="0">
                <a:solidFill>
                  <a:srgbClr val="235A81"/>
                </a:solidFill>
                <a:latin typeface="se-nanumgothic"/>
              </a:rPr>
              <a:t>DATE</a:t>
            </a:r>
            <a:r>
              <a:rPr lang="en" altLang="ko-Kore-KR" dirty="0">
                <a:solidFill>
                  <a:srgbClr val="222222"/>
                </a:solidFill>
                <a:latin typeface="se-nanumgothic"/>
              </a:rPr>
              <a:t> </a:t>
            </a:r>
            <a:r>
              <a:rPr lang="en" altLang="ko-Kore-KR" u="sng" dirty="0">
                <a:solidFill>
                  <a:srgbClr val="235A81"/>
                </a:solidFill>
                <a:latin typeface="se-nanumgothic"/>
              </a:rPr>
              <a:t>NOT</a:t>
            </a:r>
            <a:r>
              <a:rPr lang="en" altLang="ko-Kore-KR" dirty="0">
                <a:solidFill>
                  <a:srgbClr val="222222"/>
                </a:solidFill>
                <a:latin typeface="se-nanumgothic"/>
              </a:rPr>
              <a:t> </a:t>
            </a:r>
            <a:r>
              <a:rPr lang="en" altLang="ko-Kore-KR" dirty="0">
                <a:solidFill>
                  <a:srgbClr val="221199"/>
                </a:solidFill>
                <a:latin typeface="se-nanumgothic"/>
              </a:rPr>
              <a:t>NULL</a:t>
            </a:r>
            <a:r>
              <a:rPr lang="en" altLang="ko-Kore-KR" dirty="0">
                <a:solidFill>
                  <a:srgbClr val="222222"/>
                </a:solidFill>
                <a:latin typeface="se-nanumgothic"/>
              </a:rPr>
              <a:t> , </a:t>
            </a:r>
            <a:r>
              <a:rPr lang="en" altLang="ko-Kore-KR" dirty="0">
                <a:solidFill>
                  <a:srgbClr val="0055AA"/>
                </a:solidFill>
                <a:latin typeface="se-nanumgothic"/>
              </a:rPr>
              <a:t>`hit`</a:t>
            </a:r>
            <a:r>
              <a:rPr lang="en" altLang="ko-Kore-KR" dirty="0">
                <a:solidFill>
                  <a:srgbClr val="222222"/>
                </a:solidFill>
                <a:latin typeface="se-nanumgothic"/>
              </a:rPr>
              <a:t> </a:t>
            </a:r>
            <a:r>
              <a:rPr lang="en" altLang="ko-Kore-KR" u="sng" dirty="0">
                <a:solidFill>
                  <a:srgbClr val="235A81"/>
                </a:solidFill>
                <a:latin typeface="se-nanumgothic"/>
              </a:rPr>
              <a:t>INT</a:t>
            </a:r>
            <a:r>
              <a:rPr lang="en" altLang="ko-Kore-KR" dirty="0">
                <a:solidFill>
                  <a:srgbClr val="222222"/>
                </a:solidFill>
                <a:latin typeface="se-nanumgothic"/>
              </a:rPr>
              <a:t> </a:t>
            </a:r>
            <a:r>
              <a:rPr lang="en" altLang="ko-Kore-KR" u="sng" dirty="0">
                <a:solidFill>
                  <a:srgbClr val="235A81"/>
                </a:solidFill>
                <a:latin typeface="se-nanumgothic"/>
              </a:rPr>
              <a:t>NOT</a:t>
            </a:r>
            <a:r>
              <a:rPr lang="en" altLang="ko-Kore-KR" dirty="0">
                <a:solidFill>
                  <a:srgbClr val="222222"/>
                </a:solidFill>
                <a:latin typeface="se-nanumgothic"/>
              </a:rPr>
              <a:t> </a:t>
            </a:r>
            <a:r>
              <a:rPr lang="en" altLang="ko-Kore-KR" dirty="0">
                <a:solidFill>
                  <a:srgbClr val="221199"/>
                </a:solidFill>
                <a:latin typeface="se-nanumgothic"/>
              </a:rPr>
              <a:t>NULL</a:t>
            </a:r>
            <a:r>
              <a:rPr lang="en" altLang="ko-Kore-KR" dirty="0">
                <a:solidFill>
                  <a:srgbClr val="222222"/>
                </a:solidFill>
                <a:latin typeface="se-nanumgothic"/>
              </a:rPr>
              <a:t> , </a:t>
            </a:r>
            <a:r>
              <a:rPr lang="en" altLang="ko-Kore-KR" dirty="0">
                <a:solidFill>
                  <a:srgbClr val="770088"/>
                </a:solidFill>
                <a:latin typeface="se-nanumgothic"/>
              </a:rPr>
              <a:t>PRIMARY</a:t>
            </a:r>
            <a:r>
              <a:rPr lang="en" altLang="ko-Kore-KR" dirty="0">
                <a:solidFill>
                  <a:srgbClr val="222222"/>
                </a:solidFill>
                <a:latin typeface="se-nanumgothic"/>
              </a:rPr>
              <a:t> </a:t>
            </a:r>
            <a:r>
              <a:rPr lang="en" altLang="ko-Kore-KR" dirty="0">
                <a:solidFill>
                  <a:srgbClr val="770088"/>
                </a:solidFill>
                <a:latin typeface="se-nanumgothic"/>
              </a:rPr>
              <a:t>KEY</a:t>
            </a:r>
            <a:r>
              <a:rPr lang="en" altLang="ko-Kore-KR" dirty="0">
                <a:solidFill>
                  <a:srgbClr val="222222"/>
                </a:solidFill>
                <a:latin typeface="se-nanumgothic"/>
              </a:rPr>
              <a:t> </a:t>
            </a:r>
            <a:r>
              <a:rPr lang="en" altLang="ko-Kore-KR" dirty="0">
                <a:solidFill>
                  <a:srgbClr val="999977"/>
                </a:solidFill>
                <a:latin typeface="se-nanumgothic"/>
              </a:rPr>
              <a:t>(</a:t>
            </a:r>
            <a:r>
              <a:rPr lang="en" altLang="ko-Kore-KR" dirty="0">
                <a:solidFill>
                  <a:srgbClr val="0055AA"/>
                </a:solidFill>
                <a:latin typeface="se-nanumgothic"/>
              </a:rPr>
              <a:t>`</a:t>
            </a:r>
            <a:r>
              <a:rPr lang="en" altLang="ko-Kore-KR" dirty="0" err="1">
                <a:solidFill>
                  <a:srgbClr val="0055AA"/>
                </a:solidFill>
                <a:latin typeface="se-nanumgothic"/>
              </a:rPr>
              <a:t>idx</a:t>
            </a:r>
            <a:r>
              <a:rPr lang="en" altLang="ko-Kore-KR" dirty="0">
                <a:solidFill>
                  <a:srgbClr val="0055AA"/>
                </a:solidFill>
                <a:latin typeface="se-nanumgothic"/>
              </a:rPr>
              <a:t>`</a:t>
            </a:r>
            <a:r>
              <a:rPr lang="en" altLang="ko-Kore-KR" dirty="0">
                <a:solidFill>
                  <a:srgbClr val="999977"/>
                </a:solidFill>
                <a:latin typeface="se-nanumgothic"/>
              </a:rPr>
              <a:t>))</a:t>
            </a:r>
            <a:endParaRPr lang="en" altLang="ko-Kore-KR" b="0" i="0" dirty="0">
              <a:solidFill>
                <a:srgbClr val="000000"/>
              </a:solidFill>
              <a:effectLst/>
              <a:latin typeface="se-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1996837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1122</TotalTime>
  <Words>963</Words>
  <Application>Microsoft Macintosh PowerPoint</Application>
  <PresentationFormat>와이드스크린</PresentationFormat>
  <Paragraphs>135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나눔스퀘어라운드 Regular</vt:lpstr>
      <vt:lpstr>맑은 고딕</vt:lpstr>
      <vt:lpstr>se-nanumbarungothic</vt:lpstr>
      <vt:lpstr>se-nanumgothic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이지훈</cp:lastModifiedBy>
  <cp:revision>173</cp:revision>
  <dcterms:created xsi:type="dcterms:W3CDTF">2015-01-21T11:35:38Z</dcterms:created>
  <dcterms:modified xsi:type="dcterms:W3CDTF">2020-11-25T15:21:35Z</dcterms:modified>
</cp:coreProperties>
</file>