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9" r:id="rId4"/>
    <p:sldId id="270" r:id="rId5"/>
    <p:sldId id="258" r:id="rId6"/>
    <p:sldId id="281" r:id="rId7"/>
    <p:sldId id="283" r:id="rId8"/>
    <p:sldId id="287" r:id="rId9"/>
    <p:sldId id="282" r:id="rId10"/>
    <p:sldId id="284" r:id="rId11"/>
    <p:sldId id="288" r:id="rId12"/>
    <p:sldId id="289" r:id="rId13"/>
    <p:sldId id="267" r:id="rId14"/>
    <p:sldId id="285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4F97E-9805-4DB5-BC5B-0F22A472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38CE38-645A-40AE-8C33-353D185F0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9EFF7-237F-4D2F-AC70-1D03F8C0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3F633-9FA6-45E9-B554-2EB5C115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78EC2-31D8-4859-836A-CBDB4087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DC13C-841C-49A3-A9AE-93F327E8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C4E145-4B2E-4541-9348-0D8409DE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5F366-F798-4086-B7CC-CEB8C9DC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CB72B-DBD0-40C7-A4CE-66B62FA8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574DA-2E17-4DD9-8013-62DE7452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E7B81A-3354-41F6-B28A-B216872D4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3F6FD4-FD34-451D-85AB-05DC6530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996CB-3629-4397-BCC7-DE19000E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44DF7-A270-4E84-B6A4-8C934FCA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38945-2A45-4AD9-B312-653E5427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5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4823-27CE-4776-8232-01EF8FFB3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5EB9F-DADC-4302-9222-085BEBF6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A9F28-8355-4A71-83A7-79B84528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39CA1-9992-4C14-8FAB-C28C07BE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B5DE-489B-4CE1-97A8-A2C7960F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3A9D5-87F7-4A55-A44F-CF4A9A20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A79D3-31DE-4B8C-806F-62251649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C051D-8A0D-4820-83ED-A1E7FA40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A823F-5F0D-410E-B230-4A69C48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B0A4-5334-4624-9D1E-AD317306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4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E59A5-0BC5-4BA7-9F87-BFE63BBA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02DEB-8296-4301-997F-6DAFDBF8D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C1491-5DDA-40F4-AE20-CF7E2E35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0FE625-8AC5-4771-8CD6-52268459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04037-5857-411E-AE2F-0D64A12C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F5CCA-46F5-4957-81A3-C1596F57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9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B221-C32C-4825-AB53-8C13FC05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E505E-D9A5-4C4D-AE96-7445264B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154A04-F567-4CBF-827D-11D63EDE5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A89456-9649-4A9B-B78B-07060C536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ECE9E6-C812-47F7-8362-1602782B4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489F17-26DD-4983-8EA6-1D018E9D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22F63-7880-49BE-9A90-5B7C96C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8E3A-FCB0-41FD-9650-49D85966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FB74F-3E48-40AC-B17B-487E2608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646C0-8C5A-48AB-9A64-C98893D8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2FCF5E-7A73-4D5F-87E2-2F51542B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B9E06D-5FA0-41E6-AE0E-5362D276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0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6DAA7-25C6-4A5F-B748-3CBD717C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F4E154-5D16-4D3A-9B1B-66504F01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A58D6-CA7C-4B3A-982A-5FA81CBE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1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5D00-D5E2-44CA-AA7F-ABD187BA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A02DC-49CF-4DAD-A323-07AC9678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5DA3E2-CEDC-4633-A6C1-7882503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C7943-B58C-439B-BFEC-6794BC95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F8A8B-63E5-418D-A080-B9678808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A4866-2B58-4A7A-98F8-730B01A5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46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096DB-BFE0-4F2D-B104-A1B258A9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B2B138-9CC5-49C4-B4B3-D5C9A9D39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86B9C-96D8-49CC-9399-B48B116A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7119C-0031-472A-A77B-9095D966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29FFC-C748-4A02-9B85-8BCB578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9CE5B-D11B-4B70-BB88-B7A701B8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0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FD736B-ED72-43FA-AD93-9FAD43C3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EB9D1-2BA5-44AE-AEAB-A7EF5A83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E3620-C8EE-40A5-B032-92648F61D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7669-FA22-473A-BB68-3E7BBF08943A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E8D8A-801B-44C5-8D99-478E9519B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336D2-949C-470B-B670-E07ECA009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7670-D13E-4824-8D69-61BEF12CD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9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gloos.zum.com/imzig/v/5123829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jaechangshi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B502499-7465-4159-9267-D4E18AC711E6}"/>
              </a:ext>
            </a:extLst>
          </p:cNvPr>
          <p:cNvSpPr/>
          <p:nvPr/>
        </p:nvSpPr>
        <p:spPr>
          <a:xfrm>
            <a:off x="1565032" y="1846385"/>
            <a:ext cx="1524000" cy="2977662"/>
          </a:xfrm>
          <a:prstGeom prst="rect">
            <a:avLst/>
          </a:prstGeom>
          <a:noFill/>
          <a:ln w="57150"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9AAD3-4ABD-442F-B68B-4994333695A5}"/>
              </a:ext>
            </a:extLst>
          </p:cNvPr>
          <p:cNvSpPr/>
          <p:nvPr/>
        </p:nvSpPr>
        <p:spPr>
          <a:xfrm>
            <a:off x="2538047" y="2432539"/>
            <a:ext cx="1101969" cy="1805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9625A-4994-43FD-990A-239AF5973E94}"/>
              </a:ext>
            </a:extLst>
          </p:cNvPr>
          <p:cNvSpPr/>
          <p:nvPr/>
        </p:nvSpPr>
        <p:spPr>
          <a:xfrm>
            <a:off x="2901463" y="2495437"/>
            <a:ext cx="5849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MFC </a:t>
            </a:r>
            <a:r>
              <a:rPr lang="ko-KR" altLang="en-US" sz="6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팀프로젝트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1209DE-DBFF-47D5-8442-7CE14077F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193" y="3420658"/>
            <a:ext cx="1272364" cy="11101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3ACE54-00F9-4EC6-A31C-98B38D4F2F04}"/>
              </a:ext>
            </a:extLst>
          </p:cNvPr>
          <p:cNvSpPr/>
          <p:nvPr/>
        </p:nvSpPr>
        <p:spPr>
          <a:xfrm>
            <a:off x="5087389" y="3511100"/>
            <a:ext cx="28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교수님을 향한 </a:t>
            </a:r>
            <a:r>
              <a:rPr lang="en-US" altLang="ko-KR" sz="1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</a:t>
            </a:r>
            <a:r>
              <a:rPr lang="ko-KR" altLang="en-US" sz="1400" dirty="0" smtClean="0"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 학생들의 사랑</a:t>
            </a:r>
            <a:endParaRPr lang="ko-KR" altLang="en-US" sz="1400" dirty="0"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08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C8868343-D499-45ED-8271-A3072C51B88B}"/>
              </a:ext>
            </a:extLst>
          </p:cNvPr>
          <p:cNvSpPr/>
          <p:nvPr/>
        </p:nvSpPr>
        <p:spPr>
          <a:xfrm>
            <a:off x="11039349" y="4578826"/>
            <a:ext cx="525609" cy="525609"/>
          </a:xfrm>
          <a:prstGeom prst="plus">
            <a:avLst>
              <a:gd name="adj" fmla="val 40329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4242287" y="612790"/>
            <a:ext cx="214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실행 화면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004" y="5422026"/>
            <a:ext cx="1219200" cy="1123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3782" y="997636"/>
            <a:ext cx="19084864" cy="647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90600408" descr="EMB0000117c62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339666"/>
            <a:ext cx="8568267" cy="42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86933" y="5842000"/>
            <a:ext cx="862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/>
              <a:t>왼쪽 상단에 “심재창교수님 사랑합니다</a:t>
            </a:r>
            <a:r>
              <a:rPr lang="en-US" altLang="ko-KR"/>
              <a:t>!” 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이미지 출력</a:t>
            </a:r>
          </a:p>
        </p:txBody>
      </p:sp>
      <p:sp>
        <p:nvSpPr>
          <p:cNvPr id="7" name="타원 6"/>
          <p:cNvSpPr/>
          <p:nvPr/>
        </p:nvSpPr>
        <p:spPr>
          <a:xfrm>
            <a:off x="1163782" y="1077199"/>
            <a:ext cx="1708312" cy="798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12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C8868343-D499-45ED-8271-A3072C51B88B}"/>
              </a:ext>
            </a:extLst>
          </p:cNvPr>
          <p:cNvSpPr/>
          <p:nvPr/>
        </p:nvSpPr>
        <p:spPr>
          <a:xfrm>
            <a:off x="11039349" y="4578826"/>
            <a:ext cx="525609" cy="525609"/>
          </a:xfrm>
          <a:prstGeom prst="plus">
            <a:avLst>
              <a:gd name="adj" fmla="val 40329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4242286" y="61279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실행 </a:t>
            </a: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화면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004" y="5422026"/>
            <a:ext cx="1219200" cy="1123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95923" y="1006860"/>
            <a:ext cx="19688682" cy="72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90603072" descr="EMB0000117c62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76" y="1369492"/>
            <a:ext cx="8540124" cy="451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18276" y="6042331"/>
            <a:ext cx="8462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/>
              <a:t>마우스 오른쪽을 누르면 “</a:t>
            </a:r>
            <a:r>
              <a:rPr lang="en-US" altLang="ko-KR"/>
              <a:t>MFC </a:t>
            </a:r>
            <a:r>
              <a:rPr lang="ko-KR" altLang="en-US"/>
              <a:t>사랑합니다</a:t>
            </a:r>
            <a:r>
              <a:rPr lang="en-US" altLang="ko-KR"/>
              <a:t>.” </a:t>
            </a:r>
            <a:r>
              <a:rPr lang="ko-KR" altLang="en-US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66442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C8868343-D499-45ED-8271-A3072C51B88B}"/>
              </a:ext>
            </a:extLst>
          </p:cNvPr>
          <p:cNvSpPr/>
          <p:nvPr/>
        </p:nvSpPr>
        <p:spPr>
          <a:xfrm>
            <a:off x="11039349" y="4578826"/>
            <a:ext cx="525609" cy="525609"/>
          </a:xfrm>
          <a:prstGeom prst="plus">
            <a:avLst>
              <a:gd name="adj" fmla="val 40329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4242286" y="61279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실행 화면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004" y="5422026"/>
            <a:ext cx="1219200" cy="11239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95923" y="10439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90583560" descr="EMB0000117c62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190" y="1416531"/>
            <a:ext cx="8428610" cy="446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0067" y="6129867"/>
            <a:ext cx="84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/>
              <a:t>마우스 왼쪽을 눌러 펜으로 그림그리기</a:t>
            </a:r>
          </a:p>
        </p:txBody>
      </p:sp>
    </p:spTree>
    <p:extLst>
      <p:ext uri="{BB962C8B-B14F-4D97-AF65-F5344CB8AC3E}">
        <p14:creationId xmlns:p14="http://schemas.microsoft.com/office/powerpoint/2010/main" val="217991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21862" y="4645919"/>
            <a:ext cx="15151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04</a:t>
            </a:r>
            <a:endParaRPr lang="ko-KR" altLang="en-US" sz="8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7" name="그림 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88AA0A47-E8B5-4584-8973-6BFC7797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00" y="5511444"/>
            <a:ext cx="1304925" cy="11620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9486788" y="58924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출처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56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4761660" y="61279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출처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40" y="1679170"/>
            <a:ext cx="1219200" cy="1123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7360" y="1679170"/>
            <a:ext cx="842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u="sng" dirty="0">
                <a:hlinkClick r:id="rId3"/>
              </a:rPr>
              <a:t>http://egloos.zum.com/imzig/v/5123829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4"/>
              </a:rPr>
              <a:t>https://twitter.com/jaechangshim</a:t>
            </a:r>
            <a:endParaRPr lang="ko-KR" altLang="en-US" dirty="0"/>
          </a:p>
          <a:p>
            <a:pPr fontAlgn="base"/>
            <a:r>
              <a:rPr lang="en-US" altLang="ko-KR" dirty="0"/>
              <a:t>+</a:t>
            </a:r>
            <a:r>
              <a:rPr lang="ko-KR" altLang="en-US" dirty="0" err="1"/>
              <a:t>심재창</a:t>
            </a:r>
            <a:r>
              <a:rPr lang="ko-KR" altLang="en-US" dirty="0"/>
              <a:t> 교수님의 </a:t>
            </a:r>
            <a:r>
              <a:rPr lang="ko-KR" altLang="en-US" dirty="0" smtClean="0"/>
              <a:t>가르침♥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870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DFEDE30-17BD-4AE5-AFAC-21ED3F0B4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40" y="3405907"/>
            <a:ext cx="1419225" cy="12382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502499-7465-4159-9267-D4E18AC711E6}"/>
              </a:ext>
            </a:extLst>
          </p:cNvPr>
          <p:cNvSpPr/>
          <p:nvPr/>
        </p:nvSpPr>
        <p:spPr>
          <a:xfrm>
            <a:off x="1565032" y="1846385"/>
            <a:ext cx="1524000" cy="2977662"/>
          </a:xfrm>
          <a:prstGeom prst="rect">
            <a:avLst/>
          </a:prstGeom>
          <a:noFill/>
          <a:ln w="57150"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9AAD3-4ABD-442F-B68B-4994333695A5}"/>
              </a:ext>
            </a:extLst>
          </p:cNvPr>
          <p:cNvSpPr/>
          <p:nvPr/>
        </p:nvSpPr>
        <p:spPr>
          <a:xfrm>
            <a:off x="2538047" y="2432539"/>
            <a:ext cx="1101969" cy="1805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9625A-4994-43FD-990A-239AF5973E94}"/>
              </a:ext>
            </a:extLst>
          </p:cNvPr>
          <p:cNvSpPr/>
          <p:nvPr/>
        </p:nvSpPr>
        <p:spPr>
          <a:xfrm>
            <a:off x="2901463" y="2495437"/>
            <a:ext cx="36984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53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03666-2B50-4835-BB86-C89614C1DDBD}"/>
              </a:ext>
            </a:extLst>
          </p:cNvPr>
          <p:cNvSpPr/>
          <p:nvPr/>
        </p:nvSpPr>
        <p:spPr>
          <a:xfrm>
            <a:off x="9331441" y="-11720"/>
            <a:ext cx="2862638" cy="6869720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5919A69F-483D-45D1-A3F6-7771D4F6487F}"/>
              </a:ext>
            </a:extLst>
          </p:cNvPr>
          <p:cNvSpPr/>
          <p:nvPr/>
        </p:nvSpPr>
        <p:spPr>
          <a:xfrm rot="5400000">
            <a:off x="847306" y="120528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EA88FB-50FB-43FE-B984-57182E0B7CD2}"/>
              </a:ext>
            </a:extLst>
          </p:cNvPr>
          <p:cNvGrpSpPr/>
          <p:nvPr/>
        </p:nvGrpSpPr>
        <p:grpSpPr>
          <a:xfrm>
            <a:off x="1232633" y="3835607"/>
            <a:ext cx="4406083" cy="676670"/>
            <a:chOff x="1156433" y="3820367"/>
            <a:chExt cx="4406083" cy="67667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36A398E-9B20-41C0-929E-391A447F28D3}"/>
                </a:ext>
              </a:extLst>
            </p:cNvPr>
            <p:cNvGrpSpPr/>
            <p:nvPr/>
          </p:nvGrpSpPr>
          <p:grpSpPr>
            <a:xfrm>
              <a:off x="1156433" y="3820367"/>
              <a:ext cx="1941141" cy="676670"/>
              <a:chOff x="19531935" y="3770005"/>
              <a:chExt cx="1941141" cy="67667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7B751B-13B2-485D-9495-F3724B8B0896}"/>
                  </a:ext>
                </a:extLst>
              </p:cNvPr>
              <p:cNvSpPr/>
              <p:nvPr/>
            </p:nvSpPr>
            <p:spPr>
              <a:xfrm>
                <a:off x="19531935" y="3852068"/>
                <a:ext cx="553296" cy="553296"/>
              </a:xfrm>
              <a:prstGeom prst="rect">
                <a:avLst/>
              </a:prstGeom>
              <a:solidFill>
                <a:srgbClr val="F8C0C3"/>
              </a:solidFill>
              <a:ln>
                <a:solidFill>
                  <a:srgbClr val="F8C0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A3FED0-DE68-477E-9128-E59F52F8F09C}"/>
                  </a:ext>
                </a:extLst>
              </p:cNvPr>
              <p:cNvSpPr txBox="1"/>
              <p:nvPr/>
            </p:nvSpPr>
            <p:spPr>
              <a:xfrm>
                <a:off x="20552256" y="4169676"/>
                <a:ext cx="794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rPr>
                  <a:t>20171108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EC4C10F-9A00-4303-8765-1F7366CFCC7C}"/>
                  </a:ext>
                </a:extLst>
              </p:cNvPr>
              <p:cNvSpPr/>
              <p:nvPr/>
            </p:nvSpPr>
            <p:spPr>
              <a:xfrm>
                <a:off x="20365080" y="3770005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김수인</a:t>
                </a:r>
                <a:r>
                  <a:rPr lang="en-US" altLang="ko-K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	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E49DFA7-BA00-44D6-80DB-CEC9033CE3F5}"/>
                </a:ext>
              </a:extLst>
            </p:cNvPr>
            <p:cNvGrpSpPr/>
            <p:nvPr/>
          </p:nvGrpSpPr>
          <p:grpSpPr>
            <a:xfrm>
              <a:off x="3621375" y="3820367"/>
              <a:ext cx="1941141" cy="676670"/>
              <a:chOff x="19531935" y="4870091"/>
              <a:chExt cx="1941141" cy="67667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AB4EB38-2741-4971-81A4-C727E55192B9}"/>
                  </a:ext>
                </a:extLst>
              </p:cNvPr>
              <p:cNvSpPr/>
              <p:nvPr/>
            </p:nvSpPr>
            <p:spPr>
              <a:xfrm>
                <a:off x="19531935" y="4952154"/>
                <a:ext cx="553296" cy="553296"/>
              </a:xfrm>
              <a:prstGeom prst="rect">
                <a:avLst/>
              </a:prstGeom>
              <a:solidFill>
                <a:srgbClr val="F8C0C3"/>
              </a:solidFill>
              <a:ln>
                <a:solidFill>
                  <a:srgbClr val="F8C0C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F7FE8F-7B51-4D67-B470-F81DFCACE127}"/>
                  </a:ext>
                </a:extLst>
              </p:cNvPr>
              <p:cNvSpPr txBox="1"/>
              <p:nvPr/>
            </p:nvSpPr>
            <p:spPr>
              <a:xfrm>
                <a:off x="20552256" y="5269762"/>
                <a:ext cx="7945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(TTF)-Light" panose="02020603020101020101" pitchFamily="18" charset="-127"/>
                    <a:ea typeface="아리따-돋움(TTF)-Light" panose="02020603020101020101" pitchFamily="18" charset="-127"/>
                  </a:rPr>
                  <a:t>20171125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50C320C-216F-4E2D-B907-50563C5F0533}"/>
                  </a:ext>
                </a:extLst>
              </p:cNvPr>
              <p:cNvSpPr/>
              <p:nvPr/>
            </p:nvSpPr>
            <p:spPr>
              <a:xfrm>
                <a:off x="20365080" y="4870091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아리따-돋움(TTF)-Bold" panose="02020603020101020101" pitchFamily="18" charset="-127"/>
                    <a:ea typeface="아리따-돋움(TTF)-Bold" panose="02020603020101020101" pitchFamily="18" charset="-127"/>
                  </a:rPr>
                  <a:t>이슬아</a:t>
                </a: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endParaRPr>
              </a:p>
            </p:txBody>
          </p:sp>
        </p:grpSp>
      </p:grpSp>
      <p:sp>
        <p:nvSpPr>
          <p:cNvPr id="11" name="십자형 10">
            <a:extLst>
              <a:ext uri="{FF2B5EF4-FFF2-40B4-BE49-F238E27FC236}">
                <a16:creationId xmlns:a16="http://schemas.microsoft.com/office/drawing/2014/main" id="{A0181156-FB2C-4451-9F53-F795AF76F497}"/>
              </a:ext>
            </a:extLst>
          </p:cNvPr>
          <p:cNvSpPr/>
          <p:nvPr/>
        </p:nvSpPr>
        <p:spPr>
          <a:xfrm>
            <a:off x="7439093" y="476028"/>
            <a:ext cx="525609" cy="525609"/>
          </a:xfrm>
          <a:prstGeom prst="plus">
            <a:avLst>
              <a:gd name="adj" fmla="val 40329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8B2B555-FBD4-4FD2-8F34-451FA16C34C9}"/>
              </a:ext>
            </a:extLst>
          </p:cNvPr>
          <p:cNvGrpSpPr/>
          <p:nvPr/>
        </p:nvGrpSpPr>
        <p:grpSpPr>
          <a:xfrm>
            <a:off x="1232633" y="4853951"/>
            <a:ext cx="1941141" cy="676670"/>
            <a:chOff x="19531935" y="3770005"/>
            <a:chExt cx="1941141" cy="67667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9D5C4BD-826A-432F-A9F5-989AB6E6DD0F}"/>
                </a:ext>
              </a:extLst>
            </p:cNvPr>
            <p:cNvSpPr/>
            <p:nvPr/>
          </p:nvSpPr>
          <p:spPr>
            <a:xfrm>
              <a:off x="19531935" y="3852068"/>
              <a:ext cx="553296" cy="553296"/>
            </a:xfrm>
            <a:prstGeom prst="rect">
              <a:avLst/>
            </a:prstGeom>
            <a:solidFill>
              <a:srgbClr val="F8C0C3"/>
            </a:solidFill>
            <a:ln>
              <a:solidFill>
                <a:srgbClr val="F8C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C1B561-CE15-4BD5-B77E-942FCA5854A0}"/>
                </a:ext>
              </a:extLst>
            </p:cNvPr>
            <p:cNvSpPr txBox="1"/>
            <p:nvPr/>
          </p:nvSpPr>
          <p:spPr>
            <a:xfrm>
              <a:off x="20552256" y="4169676"/>
              <a:ext cx="79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rPr>
                <a:t>20171135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0733ED-369B-4CA3-9C6A-34A57395E2F4}"/>
                </a:ext>
              </a:extLst>
            </p:cNvPr>
            <p:cNvSpPr/>
            <p:nvPr/>
          </p:nvSpPr>
          <p:spPr>
            <a:xfrm>
              <a:off x="20365080" y="377000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아리따-돋움(TTF)-Bold" panose="02020603020101020101" pitchFamily="18" charset="-127"/>
                  <a:ea typeface="아리따-돋움(TTF)-Bold" panose="02020603020101020101" pitchFamily="18" charset="-127"/>
                </a:rPr>
                <a:t>지은정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7E56BD9-9139-44A6-9C4C-0F6B2AEF7373}"/>
              </a:ext>
            </a:extLst>
          </p:cNvPr>
          <p:cNvSpPr txBox="1"/>
          <p:nvPr/>
        </p:nvSpPr>
        <p:spPr>
          <a:xfrm>
            <a:off x="1606033" y="2503917"/>
            <a:ext cx="865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E908ED6-0D7B-4001-AE2A-13EAE07E57BA}"/>
              </a:ext>
            </a:extLst>
          </p:cNvPr>
          <p:cNvSpPr/>
          <p:nvPr/>
        </p:nvSpPr>
        <p:spPr>
          <a:xfrm>
            <a:off x="1217495" y="1408179"/>
            <a:ext cx="214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조원 소개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43" name="그림 42" descr="실내, 테이블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CFAF1ED0-8C4B-4A25-ACEB-DC632FC61E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88"/>
          <a:stretch/>
        </p:blipFill>
        <p:spPr>
          <a:xfrm>
            <a:off x="6855440" y="2036140"/>
            <a:ext cx="4753160" cy="278572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15626B1-2C21-4175-B912-B4B7E726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00" y="2205176"/>
            <a:ext cx="1352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7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하늘, 실외, 건물이(가) 표시된 사진&#10;&#10;매우 높은 신뢰도로 생성된 설명">
            <a:extLst>
              <a:ext uri="{FF2B5EF4-FFF2-40B4-BE49-F238E27FC236}">
                <a16:creationId xmlns:a16="http://schemas.microsoft.com/office/drawing/2014/main" id="{76336AE4-E745-4367-AAC3-68732C7F12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" t="8385"/>
          <a:stretch/>
        </p:blipFill>
        <p:spPr>
          <a:xfrm>
            <a:off x="1033216" y="0"/>
            <a:ext cx="11158784" cy="685800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20005604-5343-47FE-845A-CB27E32FFBF8}"/>
              </a:ext>
            </a:extLst>
          </p:cNvPr>
          <p:cNvSpPr/>
          <p:nvPr/>
        </p:nvSpPr>
        <p:spPr>
          <a:xfrm>
            <a:off x="-1" y="-4281713"/>
            <a:ext cx="6531429" cy="11146324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E1B8AB-1A94-4FA9-8354-50A6DDBDC4DE}"/>
              </a:ext>
            </a:extLst>
          </p:cNvPr>
          <p:cNvSpPr/>
          <p:nvPr/>
        </p:nvSpPr>
        <p:spPr>
          <a:xfrm rot="19800000">
            <a:off x="4227093" y="-1246914"/>
            <a:ext cx="333375" cy="9358442"/>
          </a:xfrm>
          <a:prstGeom prst="rect">
            <a:avLst/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A17B7-18E5-46C8-883F-56B3BD0FD633}"/>
              </a:ext>
            </a:extLst>
          </p:cNvPr>
          <p:cNvSpPr txBox="1"/>
          <p:nvPr/>
        </p:nvSpPr>
        <p:spPr>
          <a:xfrm>
            <a:off x="765537" y="167389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5BF8A5-AE86-454D-A0FD-DB9E9B7AB976}"/>
              </a:ext>
            </a:extLst>
          </p:cNvPr>
          <p:cNvSpPr txBox="1"/>
          <p:nvPr/>
        </p:nvSpPr>
        <p:spPr>
          <a:xfrm>
            <a:off x="883854" y="2721181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5CC45-9B61-4A9C-88EB-3888B4D446CE}"/>
              </a:ext>
            </a:extLst>
          </p:cNvPr>
          <p:cNvSpPr txBox="1"/>
          <p:nvPr/>
        </p:nvSpPr>
        <p:spPr>
          <a:xfrm>
            <a:off x="891113" y="3214665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 부분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784B16-9965-4A8C-8009-04C486E3252C}"/>
              </a:ext>
            </a:extLst>
          </p:cNvPr>
          <p:cNvSpPr txBox="1"/>
          <p:nvPr/>
        </p:nvSpPr>
        <p:spPr>
          <a:xfrm>
            <a:off x="898372" y="3708149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화면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D0F70F-5648-476A-9DBC-D1616C020915}"/>
              </a:ext>
            </a:extLst>
          </p:cNvPr>
          <p:cNvSpPr txBox="1"/>
          <p:nvPr/>
        </p:nvSpPr>
        <p:spPr>
          <a:xfrm>
            <a:off x="905631" y="4201633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E6F80B-32EB-4A56-B578-0330A4899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1" y="4590918"/>
            <a:ext cx="1276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66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72357" y="4645919"/>
            <a:ext cx="14141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01</a:t>
            </a:r>
            <a:endParaRPr lang="ko-KR" altLang="en-US" sz="8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8449030" y="5780126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설명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50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C8868343-D499-45ED-8271-A3072C51B88B}"/>
              </a:ext>
            </a:extLst>
          </p:cNvPr>
          <p:cNvSpPr/>
          <p:nvPr/>
        </p:nvSpPr>
        <p:spPr>
          <a:xfrm>
            <a:off x="11039349" y="4578826"/>
            <a:ext cx="525609" cy="525609"/>
          </a:xfrm>
          <a:prstGeom prst="plus">
            <a:avLst>
              <a:gd name="adj" fmla="val 40329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3460021" y="612790"/>
            <a:ext cx="37112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프로젝트 소개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004" y="5422026"/>
            <a:ext cx="1219200" cy="11239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1306201" y="1554899"/>
            <a:ext cx="82451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창 왼쪽 상단에 글 출력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사진 출력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펜을 이용하여 그림 그리기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마우스로 문구 출력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935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8917855" y="4645919"/>
            <a:ext cx="152317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02</a:t>
            </a:r>
            <a:endParaRPr lang="ko-KR" altLang="en-US" sz="8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8449030" y="5780126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 부분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624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십자형 1">
            <a:extLst>
              <a:ext uri="{FF2B5EF4-FFF2-40B4-BE49-F238E27FC236}">
                <a16:creationId xmlns:a16="http://schemas.microsoft.com/office/drawing/2014/main" id="{C8868343-D499-45ED-8271-A3072C51B88B}"/>
              </a:ext>
            </a:extLst>
          </p:cNvPr>
          <p:cNvSpPr/>
          <p:nvPr/>
        </p:nvSpPr>
        <p:spPr>
          <a:xfrm>
            <a:off x="11305356" y="239581"/>
            <a:ext cx="525609" cy="525609"/>
          </a:xfrm>
          <a:prstGeom prst="plus">
            <a:avLst>
              <a:gd name="adj" fmla="val 40329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2247944" y="1643568"/>
            <a:ext cx="764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3" y="108827"/>
            <a:ext cx="1219200" cy="1123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4394687" y="765190"/>
            <a:ext cx="214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 부분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1036" y="1348800"/>
            <a:ext cx="53990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/>
              <a:t>#include&lt;</a:t>
            </a:r>
            <a:r>
              <a:rPr lang="en-US" altLang="ko-KR" sz="1600" dirty="0" err="1"/>
              <a:t>afxwin.h</a:t>
            </a:r>
            <a:r>
              <a:rPr lang="en-US" altLang="ko-KR" sz="1600" dirty="0"/>
              <a:t>&gt;</a:t>
            </a:r>
          </a:p>
          <a:p>
            <a:pPr fontAlgn="base"/>
            <a:r>
              <a:rPr lang="en-US" altLang="ko-KR" sz="1600" dirty="0"/>
              <a:t>class </a:t>
            </a:r>
            <a:r>
              <a:rPr lang="en-US" altLang="ko-KR" sz="1600" dirty="0" err="1"/>
              <a:t>CMainFrame</a:t>
            </a:r>
            <a:r>
              <a:rPr lang="en-US" altLang="ko-KR" sz="1600" dirty="0"/>
              <a:t> : public </a:t>
            </a:r>
            <a:r>
              <a:rPr lang="en-US" altLang="ko-KR" sz="1600" dirty="0" err="1"/>
              <a:t>CFrameWnd</a:t>
            </a:r>
            <a:r>
              <a:rPr lang="en-US" altLang="ko-KR" sz="1600" dirty="0"/>
              <a:t> {</a:t>
            </a:r>
          </a:p>
          <a:p>
            <a:pPr fontAlgn="base"/>
            <a:r>
              <a:rPr lang="en-US" altLang="ko-KR" sz="1600" dirty="0"/>
              <a:t>public:</a:t>
            </a:r>
          </a:p>
          <a:p>
            <a:pPr fontAlgn="base"/>
            <a:r>
              <a:rPr lang="en-US" altLang="ko-KR" sz="1600" dirty="0" err="1"/>
              <a:t>CMainFrame</a:t>
            </a:r>
            <a:r>
              <a:rPr lang="en-US" altLang="ko-KR" sz="1600" dirty="0"/>
              <a:t>() {</a:t>
            </a:r>
          </a:p>
          <a:p>
            <a:pPr fontAlgn="base"/>
            <a:r>
              <a:rPr lang="en-US" altLang="ko-KR" sz="1600" dirty="0"/>
              <a:t>Create(NULL, L"</a:t>
            </a:r>
            <a:r>
              <a:rPr lang="ko-KR" altLang="en-US" sz="1600" dirty="0"/>
              <a:t>심재창교수님 사랑합니다 </a:t>
            </a:r>
            <a:r>
              <a:rPr lang="en-US" altLang="ko-KR" sz="1600" dirty="0"/>
              <a:t>!"); //</a:t>
            </a:r>
            <a:r>
              <a:rPr lang="ko-KR" altLang="en-US" sz="1600" dirty="0"/>
              <a:t>문구 바꿈</a:t>
            </a:r>
          </a:p>
          <a:p>
            <a:pPr fontAlgn="base"/>
            <a:r>
              <a:rPr lang="en-US" altLang="ko-KR" sz="1600" dirty="0"/>
              <a:t>}</a:t>
            </a:r>
            <a:endParaRPr lang="ko-KR" altLang="en-US" sz="1600" dirty="0"/>
          </a:p>
          <a:p>
            <a:pPr fontAlgn="base"/>
            <a:r>
              <a:rPr lang="en-US" altLang="ko-KR" sz="1600" dirty="0"/>
              <a:t>DECLARE_MESSAGE_MAP()</a:t>
            </a:r>
          </a:p>
          <a:p>
            <a:pPr fontAlgn="base"/>
            <a:r>
              <a:rPr lang="en-US" altLang="ko-KR" sz="1600" dirty="0" err="1"/>
              <a:t>afx_msg</a:t>
            </a:r>
            <a:r>
              <a:rPr lang="en-US" altLang="ko-KR" sz="1600" dirty="0"/>
              <a:t> void </a:t>
            </a:r>
            <a:r>
              <a:rPr lang="en-US" altLang="ko-KR" sz="1600" dirty="0" err="1"/>
              <a:t>OnPaint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 err="1"/>
              <a:t>afx_msg</a:t>
            </a:r>
            <a:r>
              <a:rPr lang="en-US" altLang="ko-KR" sz="1600" dirty="0"/>
              <a:t> void </a:t>
            </a:r>
            <a:r>
              <a:rPr lang="en-US" altLang="ko-KR" sz="1600" dirty="0" err="1"/>
              <a:t>OnLButtonDown</a:t>
            </a:r>
            <a:r>
              <a:rPr lang="en-US" altLang="ko-KR" sz="1600" dirty="0"/>
              <a:t>(UINT 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CPoint</a:t>
            </a:r>
            <a:r>
              <a:rPr lang="en-US" altLang="ko-KR" sz="1600" dirty="0"/>
              <a:t> point);</a:t>
            </a:r>
          </a:p>
          <a:p>
            <a:pPr fontAlgn="base"/>
            <a:r>
              <a:rPr lang="en-US" altLang="ko-KR" sz="1600" dirty="0" err="1"/>
              <a:t>afx_msg</a:t>
            </a:r>
            <a:r>
              <a:rPr lang="en-US" altLang="ko-KR" sz="1600" dirty="0"/>
              <a:t> void </a:t>
            </a:r>
            <a:r>
              <a:rPr lang="en-US" altLang="ko-KR" sz="1600" dirty="0" err="1"/>
              <a:t>OnRButtonDown</a:t>
            </a:r>
            <a:r>
              <a:rPr lang="en-US" altLang="ko-KR" sz="1600" dirty="0"/>
              <a:t>(UINT 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CPoint</a:t>
            </a:r>
            <a:r>
              <a:rPr lang="en-US" altLang="ko-KR" sz="1600" dirty="0"/>
              <a:t> point);</a:t>
            </a:r>
          </a:p>
          <a:p>
            <a:pPr fontAlgn="base"/>
            <a:r>
              <a:rPr lang="en-US" altLang="ko-KR" sz="1600" dirty="0" err="1"/>
              <a:t>afx_msg</a:t>
            </a:r>
            <a:r>
              <a:rPr lang="en-US" altLang="ko-KR" sz="1600" dirty="0"/>
              <a:t> void </a:t>
            </a:r>
            <a:r>
              <a:rPr lang="en-US" altLang="ko-KR" sz="1600" dirty="0" err="1"/>
              <a:t>OnMouseMove</a:t>
            </a:r>
            <a:r>
              <a:rPr lang="en-US" altLang="ko-KR" sz="1600" dirty="0"/>
              <a:t>(UINT 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CPoint</a:t>
            </a:r>
            <a:r>
              <a:rPr lang="en-US" altLang="ko-KR" sz="1600" dirty="0"/>
              <a:t> point);</a:t>
            </a:r>
          </a:p>
          <a:p>
            <a:pPr fontAlgn="base"/>
            <a:r>
              <a:rPr lang="en-US" altLang="ko-KR" sz="1600" dirty="0"/>
              <a:t>};</a:t>
            </a:r>
          </a:p>
          <a:p>
            <a:pPr fontAlgn="base"/>
            <a:r>
              <a:rPr lang="en-US" altLang="ko-KR" sz="1600" dirty="0"/>
              <a:t>class </a:t>
            </a:r>
            <a:r>
              <a:rPr lang="en-US" altLang="ko-KR" sz="1600" dirty="0" err="1"/>
              <a:t>CMy</a:t>
            </a:r>
            <a:r>
              <a:rPr lang="en-US" altLang="ko-KR" sz="1600" dirty="0"/>
              <a:t> : public </a:t>
            </a:r>
            <a:r>
              <a:rPr lang="en-US" altLang="ko-KR" sz="1600" dirty="0" err="1"/>
              <a:t>CWinApp</a:t>
            </a:r>
            <a:r>
              <a:rPr lang="en-US" altLang="ko-KR" sz="1600" dirty="0"/>
              <a:t> {</a:t>
            </a:r>
          </a:p>
          <a:p>
            <a:pPr fontAlgn="base"/>
            <a:r>
              <a:rPr lang="en-US" altLang="ko-KR" sz="1600" dirty="0"/>
              <a:t>BOOL </a:t>
            </a:r>
            <a:r>
              <a:rPr lang="en-US" altLang="ko-KR" sz="1600" dirty="0" err="1"/>
              <a:t>InitInstance</a:t>
            </a:r>
            <a:r>
              <a:rPr lang="en-US" altLang="ko-KR" sz="1600" dirty="0"/>
              <a:t>() {</a:t>
            </a:r>
          </a:p>
          <a:p>
            <a:pPr fontAlgn="base"/>
            <a:r>
              <a:rPr lang="en-US" altLang="ko-KR" sz="1600" dirty="0" err="1"/>
              <a:t>CMainFrame</a:t>
            </a:r>
            <a:r>
              <a:rPr lang="en-US" altLang="ko-KR" sz="1600" dirty="0"/>
              <a:t>* Frame = new </a:t>
            </a:r>
            <a:r>
              <a:rPr lang="en-US" altLang="ko-KR" sz="1600" dirty="0" err="1"/>
              <a:t>CMainFrame</a:t>
            </a:r>
            <a:r>
              <a:rPr lang="en-US" altLang="ko-KR" sz="1600" dirty="0"/>
              <a:t>();</a:t>
            </a:r>
          </a:p>
          <a:p>
            <a:pPr fontAlgn="base"/>
            <a:r>
              <a:rPr lang="en-US" altLang="ko-KR" sz="1600" dirty="0" err="1"/>
              <a:t>m_pMainWnd</a:t>
            </a:r>
            <a:r>
              <a:rPr lang="en-US" altLang="ko-KR" sz="1600" dirty="0"/>
              <a:t> = Frame;</a:t>
            </a:r>
          </a:p>
          <a:p>
            <a:pPr fontAlgn="base"/>
            <a:r>
              <a:rPr lang="en-US" altLang="ko-KR" sz="1600" dirty="0"/>
              <a:t>Frame-&gt;</a:t>
            </a:r>
            <a:r>
              <a:rPr lang="en-US" altLang="ko-KR" sz="1600" dirty="0" err="1"/>
              <a:t>ShowWindow</a:t>
            </a:r>
            <a:r>
              <a:rPr lang="en-US" altLang="ko-KR" sz="1600" dirty="0"/>
              <a:t>(1);</a:t>
            </a:r>
          </a:p>
          <a:p>
            <a:pPr fontAlgn="base"/>
            <a:r>
              <a:rPr lang="en-US" altLang="ko-KR" sz="1600" dirty="0"/>
              <a:t>return TRUE;</a:t>
            </a:r>
          </a:p>
          <a:p>
            <a:pPr fontAlgn="base"/>
            <a:r>
              <a:rPr lang="en-US" altLang="ko-KR" sz="1600" dirty="0"/>
              <a:t>}</a:t>
            </a:r>
          </a:p>
          <a:p>
            <a:pPr fontAlgn="base"/>
            <a:r>
              <a:rPr lang="en-US" altLang="ko-KR" sz="1600" dirty="0"/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5984" y="1537855"/>
            <a:ext cx="52421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/>
              <a:t>CMy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theApp</a:t>
            </a:r>
            <a:r>
              <a:rPr lang="en-US" altLang="ko-KR" sz="1600" dirty="0"/>
              <a:t>; BEGIN_MESSAGE_MAP(</a:t>
            </a:r>
            <a:r>
              <a:rPr lang="en-US" altLang="ko-KR" sz="1600" dirty="0" err="1"/>
              <a:t>CMainFrame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CFrameWnd</a:t>
            </a:r>
            <a:r>
              <a:rPr lang="en-US" altLang="ko-KR" sz="1600" dirty="0"/>
              <a:t>)</a:t>
            </a:r>
          </a:p>
          <a:p>
            <a:pPr fontAlgn="base"/>
            <a:r>
              <a:rPr lang="en-US" altLang="ko-KR" sz="1600" dirty="0"/>
              <a:t>ON_WM_PAINT()</a:t>
            </a:r>
          </a:p>
          <a:p>
            <a:pPr fontAlgn="base"/>
            <a:r>
              <a:rPr lang="en-US" altLang="ko-KR" sz="1600" dirty="0"/>
              <a:t>ON_WM_LBUTTONDOWN()</a:t>
            </a:r>
          </a:p>
          <a:p>
            <a:pPr fontAlgn="base"/>
            <a:r>
              <a:rPr lang="en-US" altLang="ko-KR" sz="1600" dirty="0"/>
              <a:t>ON_WM_RBUTTONDOWN()</a:t>
            </a:r>
          </a:p>
          <a:p>
            <a:pPr fontAlgn="base"/>
            <a:r>
              <a:rPr lang="en-US" altLang="ko-KR" sz="1600" dirty="0"/>
              <a:t>ON_WM_MOUSEMOVE()</a:t>
            </a:r>
          </a:p>
          <a:p>
            <a:pPr fontAlgn="base"/>
            <a:r>
              <a:rPr lang="en-US" altLang="ko-KR" sz="1600" dirty="0"/>
              <a:t>END_MESSAGE_MAP()</a:t>
            </a:r>
          </a:p>
          <a:p>
            <a:pPr fontAlgn="base"/>
            <a:r>
              <a:rPr lang="en-US" altLang="ko-KR" sz="1600" dirty="0"/>
              <a:t>#include&lt;</a:t>
            </a:r>
            <a:r>
              <a:rPr lang="en-US" altLang="ko-KR" sz="1600" dirty="0" err="1"/>
              <a:t>atlimage.h</a:t>
            </a:r>
            <a:r>
              <a:rPr lang="en-US" altLang="ko-KR" sz="1600" dirty="0"/>
              <a:t>&gt;</a:t>
            </a:r>
          </a:p>
          <a:p>
            <a:pPr fontAlgn="base"/>
            <a:r>
              <a:rPr lang="en-US" altLang="ko-KR" sz="1600" dirty="0"/>
              <a:t>void </a:t>
            </a:r>
            <a:r>
              <a:rPr lang="en-US" altLang="ko-KR" sz="1600" dirty="0" err="1"/>
              <a:t>CMainFrame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OnPaint</a:t>
            </a:r>
            <a:r>
              <a:rPr lang="en-US" altLang="ko-KR" sz="1600" dirty="0"/>
              <a:t>()</a:t>
            </a:r>
          </a:p>
          <a:p>
            <a:pPr fontAlgn="base"/>
            <a:r>
              <a:rPr lang="en-US" altLang="ko-KR" sz="1600" dirty="0"/>
              <a:t>{</a:t>
            </a:r>
          </a:p>
          <a:p>
            <a:pPr fontAlgn="base"/>
            <a:r>
              <a:rPr lang="en-US" altLang="ko-KR" sz="1600" dirty="0" err="1"/>
              <a:t>CImage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img</a:t>
            </a:r>
            <a:r>
              <a:rPr lang="en-US" altLang="ko-KR" sz="1600" dirty="0"/>
              <a:t>;</a:t>
            </a:r>
          </a:p>
          <a:p>
            <a:pPr fontAlgn="base"/>
            <a:r>
              <a:rPr lang="en-US" altLang="ko-KR" sz="1600" dirty="0" err="1"/>
              <a:t>CPaintDC</a:t>
            </a:r>
            <a:r>
              <a:rPr lang="en-US" altLang="ko-KR" sz="1600" dirty="0"/>
              <a:t> dc(this);</a:t>
            </a:r>
          </a:p>
          <a:p>
            <a:pPr fontAlgn="base"/>
            <a:r>
              <a:rPr lang="en-US" altLang="ko-KR" sz="1600" dirty="0" err="1"/>
              <a:t>img.Load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L"jc.png</a:t>
            </a:r>
            <a:r>
              <a:rPr lang="en-US" altLang="ko-KR" sz="1600" dirty="0"/>
              <a:t>"); //</a:t>
            </a:r>
            <a:r>
              <a:rPr lang="ko-KR" altLang="en-US" sz="1600" dirty="0"/>
              <a:t>사진 바꿈</a:t>
            </a:r>
          </a:p>
          <a:p>
            <a:pPr fontAlgn="base"/>
            <a:r>
              <a:rPr lang="en-US" altLang="ko-KR" sz="1600" dirty="0" err="1"/>
              <a:t>img.Draw</a:t>
            </a:r>
            <a:r>
              <a:rPr lang="en-US" altLang="ko-KR" sz="1600" dirty="0"/>
              <a:t>(dc, 500, 100); //</a:t>
            </a:r>
            <a:r>
              <a:rPr lang="ko-KR" altLang="en-US" sz="1600" dirty="0"/>
              <a:t>사진 위치 바꿈</a:t>
            </a:r>
          </a:p>
          <a:p>
            <a:pPr fontAlgn="base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3924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 도형 2">
            <a:extLst>
              <a:ext uri="{FF2B5EF4-FFF2-40B4-BE49-F238E27FC236}">
                <a16:creationId xmlns:a16="http://schemas.microsoft.com/office/drawing/2014/main" id="{D76ADC44-F9E3-4AF6-8E1A-4E5D24835A8B}"/>
              </a:ext>
            </a:extLst>
          </p:cNvPr>
          <p:cNvSpPr/>
          <p:nvPr/>
        </p:nvSpPr>
        <p:spPr>
          <a:xfrm rot="5400000">
            <a:off x="719263" y="612790"/>
            <a:ext cx="324091" cy="324091"/>
          </a:xfrm>
          <a:prstGeom prst="corner">
            <a:avLst>
              <a:gd name="adj1" fmla="val 31306"/>
              <a:gd name="adj2" fmla="val 31234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2247944" y="1643568"/>
            <a:ext cx="764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97587B-6928-4C00-80AF-86C112D9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22" y="287571"/>
            <a:ext cx="1219200" cy="1123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F14226-8019-4AC0-8BAD-99A054EBA562}"/>
              </a:ext>
            </a:extLst>
          </p:cNvPr>
          <p:cNvSpPr/>
          <p:nvPr/>
        </p:nvSpPr>
        <p:spPr>
          <a:xfrm>
            <a:off x="4394687" y="765190"/>
            <a:ext cx="2146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수정 부분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524" y="1643568"/>
            <a:ext cx="545314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/>
              <a:t>void </a:t>
            </a:r>
            <a:r>
              <a:rPr lang="en-US" altLang="ko-KR" sz="1600" dirty="0" err="1"/>
              <a:t>CMainFrame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OnRButtonDown</a:t>
            </a:r>
            <a:r>
              <a:rPr lang="en-US" altLang="ko-KR" sz="1600" dirty="0"/>
              <a:t>(UINT 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CPoint</a:t>
            </a:r>
            <a:r>
              <a:rPr lang="en-US" altLang="ko-KR" sz="1600" dirty="0"/>
              <a:t> point) //</a:t>
            </a:r>
            <a:r>
              <a:rPr lang="ko-KR" altLang="en-US" sz="1600" dirty="0"/>
              <a:t>오른쪽 버튼으로 바꿈</a:t>
            </a:r>
          </a:p>
          <a:p>
            <a:pPr fontAlgn="base"/>
            <a:r>
              <a:rPr lang="en-US" altLang="ko-KR" sz="1600" dirty="0"/>
              <a:t>{</a:t>
            </a:r>
            <a:endParaRPr lang="ko-KR" altLang="en-US" sz="1600" dirty="0"/>
          </a:p>
          <a:p>
            <a:pPr fontAlgn="base"/>
            <a:r>
              <a:rPr lang="en-US" altLang="ko-KR" sz="1600" dirty="0" err="1"/>
              <a:t>CClientDC</a:t>
            </a:r>
            <a:r>
              <a:rPr lang="en-US" altLang="ko-KR" sz="1600" dirty="0"/>
              <a:t> dc(this);</a:t>
            </a:r>
          </a:p>
          <a:p>
            <a:pPr fontAlgn="base"/>
            <a:r>
              <a:rPr lang="en-US" altLang="ko-KR" sz="1600" dirty="0" err="1"/>
              <a:t>dc.SetTextColor</a:t>
            </a:r>
            <a:r>
              <a:rPr lang="en-US" altLang="ko-KR" sz="1600" dirty="0"/>
              <a:t>(RGB(255, 0, 0));</a:t>
            </a:r>
          </a:p>
          <a:p>
            <a:pPr fontAlgn="base"/>
            <a:r>
              <a:rPr lang="en-US" altLang="ko-KR" sz="1600" dirty="0" err="1"/>
              <a:t>dc.SetBkColor</a:t>
            </a:r>
            <a:r>
              <a:rPr lang="en-US" altLang="ko-KR" sz="1600" dirty="0"/>
              <a:t>(RGB(192, 192, 192));//</a:t>
            </a:r>
            <a:r>
              <a:rPr lang="ko-KR" altLang="en-US" sz="1600" dirty="0"/>
              <a:t>배경 색 바꿈</a:t>
            </a:r>
          </a:p>
          <a:p>
            <a:pPr fontAlgn="base"/>
            <a:r>
              <a:rPr lang="en-US" altLang="ko-KR" sz="1600" dirty="0" err="1"/>
              <a:t>dc.SetBkMode</a:t>
            </a:r>
            <a:r>
              <a:rPr lang="en-US" altLang="ko-KR" sz="1600" dirty="0"/>
              <a:t>(TRANSPARENT); </a:t>
            </a:r>
          </a:p>
          <a:p>
            <a:pPr fontAlgn="base"/>
            <a:r>
              <a:rPr lang="en-US" altLang="ko-KR" sz="1600" dirty="0" err="1"/>
              <a:t>dc.TextOut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point.x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point.y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("MFC"));//</a:t>
            </a:r>
            <a:r>
              <a:rPr lang="ko-KR" altLang="en-US" sz="1600" dirty="0"/>
              <a:t>문구 바꿈</a:t>
            </a:r>
          </a:p>
          <a:p>
            <a:pPr fontAlgn="base"/>
            <a:r>
              <a:rPr lang="en-US" altLang="ko-KR" sz="1600" dirty="0" err="1"/>
              <a:t>dc.SetBkMode</a:t>
            </a:r>
            <a:r>
              <a:rPr lang="en-US" altLang="ko-KR" sz="1600" dirty="0"/>
              <a:t>(OPAQUE); </a:t>
            </a:r>
          </a:p>
          <a:p>
            <a:pPr fontAlgn="base"/>
            <a:r>
              <a:rPr lang="en-US" altLang="ko-KR" sz="1600" dirty="0" err="1"/>
              <a:t>dc.TextOut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point.x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point.y</a:t>
            </a:r>
            <a:r>
              <a:rPr lang="en-US" altLang="ko-KR" sz="1600" dirty="0"/>
              <a:t> + 20, 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("</a:t>
            </a:r>
            <a:r>
              <a:rPr lang="ko-KR" altLang="en-US" sz="1600" dirty="0"/>
              <a:t>사랑합니다</a:t>
            </a:r>
            <a:r>
              <a:rPr lang="en-US" altLang="ko-KR" sz="1600" dirty="0"/>
              <a:t>."));//</a:t>
            </a:r>
            <a:r>
              <a:rPr lang="ko-KR" altLang="en-US" sz="1600" dirty="0"/>
              <a:t>문구 바꿈</a:t>
            </a:r>
          </a:p>
          <a:p>
            <a:pPr fontAlgn="base"/>
            <a:r>
              <a:rPr lang="en-US" altLang="ko-KR" sz="1600" dirty="0" err="1"/>
              <a:t>dc.DrawText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CString</a:t>
            </a:r>
            <a:r>
              <a:rPr lang="en-US" altLang="ko-KR" sz="1600" dirty="0"/>
              <a:t>("MFC"),</a:t>
            </a:r>
          </a:p>
          <a:p>
            <a:pPr fontAlgn="base"/>
            <a:r>
              <a:rPr lang="en-US" altLang="ko-KR" sz="1600" dirty="0" err="1"/>
              <a:t>CRect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point.x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point.y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point.x</a:t>
            </a:r>
            <a:r>
              <a:rPr lang="en-US" altLang="ko-KR" sz="1600" dirty="0"/>
              <a:t> + 50, </a:t>
            </a:r>
            <a:r>
              <a:rPr lang="en-US" altLang="ko-KR" sz="1600" dirty="0" err="1"/>
              <a:t>point.y</a:t>
            </a:r>
            <a:r>
              <a:rPr lang="en-US" altLang="ko-KR" sz="1600" dirty="0"/>
              <a:t> + 50), DT_TOP | DT_LEFT);</a:t>
            </a:r>
          </a:p>
          <a:p>
            <a:pPr fontAlgn="base"/>
            <a:r>
              <a:rPr lang="en-US" altLang="ko-KR" sz="1600" dirty="0" err="1"/>
              <a:t>CFrameWnd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OnLButtonDown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point);</a:t>
            </a:r>
          </a:p>
          <a:p>
            <a:pPr fontAlgn="base"/>
            <a:r>
              <a:rPr lang="en-US" altLang="ko-KR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7302" y="1787236"/>
            <a:ext cx="4746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 err="1"/>
              <a:t>CPoint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pnt</a:t>
            </a:r>
            <a:r>
              <a:rPr lang="en-US" altLang="ko-KR" sz="1600" dirty="0"/>
              <a:t>;</a:t>
            </a:r>
          </a:p>
          <a:p>
            <a:pPr fontAlgn="base"/>
            <a:r>
              <a:rPr lang="en-US" altLang="ko-KR" sz="1600" dirty="0"/>
              <a:t>COLORREF col = RGB(0, 255, 0); //</a:t>
            </a:r>
            <a:r>
              <a:rPr lang="ko-KR" altLang="en-US" sz="1600" dirty="0"/>
              <a:t>색 바꿈</a:t>
            </a:r>
          </a:p>
          <a:p>
            <a:pPr fontAlgn="base"/>
            <a:r>
              <a:rPr lang="en-US" altLang="ko-KR" sz="1600" dirty="0"/>
              <a:t>void </a:t>
            </a:r>
            <a:r>
              <a:rPr lang="en-US" altLang="ko-KR" sz="1600" dirty="0" err="1"/>
              <a:t>CMainFrame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OnMouseMove</a:t>
            </a:r>
            <a:r>
              <a:rPr lang="en-US" altLang="ko-KR" sz="1600" dirty="0"/>
              <a:t>(UINT 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CPoint</a:t>
            </a:r>
            <a:r>
              <a:rPr lang="en-US" altLang="ko-KR" sz="1600" dirty="0"/>
              <a:t> point)</a:t>
            </a:r>
          </a:p>
          <a:p>
            <a:pPr fontAlgn="base"/>
            <a:r>
              <a:rPr lang="en-US" altLang="ko-KR" sz="1600" dirty="0"/>
              <a:t>{</a:t>
            </a:r>
          </a:p>
          <a:p>
            <a:pPr fontAlgn="base"/>
            <a:r>
              <a:rPr lang="en-US" altLang="ko-KR" sz="1600" dirty="0"/>
              <a:t>if (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 == MK_LBUTTON) {</a:t>
            </a:r>
          </a:p>
          <a:p>
            <a:pPr fontAlgn="base"/>
            <a:r>
              <a:rPr lang="en-US" altLang="ko-KR" sz="1600" dirty="0" err="1"/>
              <a:t>CClientDC</a:t>
            </a:r>
            <a:r>
              <a:rPr lang="en-US" altLang="ko-KR" sz="1600" dirty="0"/>
              <a:t> dc(this);</a:t>
            </a:r>
          </a:p>
          <a:p>
            <a:pPr fontAlgn="base"/>
            <a:r>
              <a:rPr lang="en-US" altLang="ko-KR" sz="1600" dirty="0" err="1"/>
              <a:t>CPen</a:t>
            </a:r>
            <a:r>
              <a:rPr lang="en-US" altLang="ko-KR" sz="1600" dirty="0"/>
              <a:t> pen(PS_SOLID, 16, col); // </a:t>
            </a:r>
            <a:r>
              <a:rPr lang="ko-KR" altLang="en-US" sz="1600" dirty="0"/>
              <a:t>크기 바꿈</a:t>
            </a:r>
          </a:p>
          <a:p>
            <a:pPr fontAlgn="base"/>
            <a:r>
              <a:rPr lang="en-US" altLang="ko-KR" sz="1600" dirty="0" err="1"/>
              <a:t>dc.SelectObject</a:t>
            </a:r>
            <a:r>
              <a:rPr lang="en-US" altLang="ko-KR" sz="1600" dirty="0"/>
              <a:t>(&amp;pen);</a:t>
            </a:r>
          </a:p>
          <a:p>
            <a:pPr fontAlgn="base"/>
            <a:r>
              <a:rPr lang="en-US" altLang="ko-KR" sz="1600" dirty="0" err="1"/>
              <a:t>dc.MoveTo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pnt</a:t>
            </a:r>
            <a:r>
              <a:rPr lang="en-US" altLang="ko-KR" sz="1600" dirty="0"/>
              <a:t>);</a:t>
            </a:r>
          </a:p>
          <a:p>
            <a:pPr fontAlgn="base"/>
            <a:r>
              <a:rPr lang="en-US" altLang="ko-KR" sz="1600" dirty="0" err="1"/>
              <a:t>dc.LineTo</a:t>
            </a:r>
            <a:r>
              <a:rPr lang="en-US" altLang="ko-KR" sz="1600" dirty="0"/>
              <a:t>(point);</a:t>
            </a:r>
          </a:p>
          <a:p>
            <a:pPr fontAlgn="base"/>
            <a:r>
              <a:rPr lang="en-US" altLang="ko-KR" sz="1600" dirty="0"/>
              <a:t>}</a:t>
            </a:r>
          </a:p>
          <a:p>
            <a:pPr fontAlgn="base"/>
            <a:r>
              <a:rPr lang="en-US" altLang="ko-KR" sz="1600" dirty="0" err="1"/>
              <a:t>pnt</a:t>
            </a:r>
            <a:r>
              <a:rPr lang="en-US" altLang="ko-KR" sz="1600" dirty="0"/>
              <a:t> = point;</a:t>
            </a:r>
          </a:p>
          <a:p>
            <a:pPr fontAlgn="base"/>
            <a:r>
              <a:rPr lang="en-US" altLang="ko-KR" sz="1600" dirty="0" err="1"/>
              <a:t>CFrameWnd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OnMouseMove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nFlags</a:t>
            </a:r>
            <a:r>
              <a:rPr lang="en-US" altLang="ko-KR" sz="1600" dirty="0"/>
              <a:t>, point);</a:t>
            </a:r>
          </a:p>
          <a:p>
            <a:pPr fontAlgn="base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73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다리꼴 5">
            <a:extLst>
              <a:ext uri="{FF2B5EF4-FFF2-40B4-BE49-F238E27FC236}">
                <a16:creationId xmlns:a16="http://schemas.microsoft.com/office/drawing/2014/main" id="{67D61D56-B2B0-4F67-97E3-16D5CAC22922}"/>
              </a:ext>
            </a:extLst>
          </p:cNvPr>
          <p:cNvSpPr/>
          <p:nvPr/>
        </p:nvSpPr>
        <p:spPr>
          <a:xfrm rot="10800000">
            <a:off x="-5257800" y="-2"/>
            <a:ext cx="12984480" cy="6896659"/>
          </a:xfrm>
          <a:prstGeom prst="trapezoid">
            <a:avLst>
              <a:gd name="adj" fmla="val 57428"/>
            </a:avLst>
          </a:prstGeom>
          <a:solidFill>
            <a:srgbClr val="F8C0C3"/>
          </a:solidFill>
          <a:ln>
            <a:solidFill>
              <a:srgbClr val="F8C0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바닥, 서있는, 실루엣, 사람들이(가) 표시된 사진&#10;&#10;매우 높은 신뢰도로 생성된 설명">
            <a:extLst>
              <a:ext uri="{FF2B5EF4-FFF2-40B4-BE49-F238E27FC236}">
                <a16:creationId xmlns:a16="http://schemas.microsoft.com/office/drawing/2014/main" id="{213A35F6-F75F-49BC-A68F-4CBCF387F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" t="12746" r="-495" b="8710"/>
          <a:stretch/>
        </p:blipFill>
        <p:spPr>
          <a:xfrm>
            <a:off x="1562565" y="1078354"/>
            <a:ext cx="9066870" cy="47012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6E973A-7472-443F-A970-39A40470F0FD}"/>
              </a:ext>
            </a:extLst>
          </p:cNvPr>
          <p:cNvSpPr/>
          <p:nvPr/>
        </p:nvSpPr>
        <p:spPr>
          <a:xfrm>
            <a:off x="9077948" y="4505144"/>
            <a:ext cx="15167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</a:t>
            </a:r>
            <a:endParaRPr lang="ko-KR" altLang="en-US" sz="88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43D90B-3EAF-458A-A229-87FC227C0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710" y="5403919"/>
            <a:ext cx="1276350" cy="1152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43695F8-6886-4E87-8EA6-D4921F4079DD}"/>
              </a:ext>
            </a:extLst>
          </p:cNvPr>
          <p:cNvSpPr/>
          <p:nvPr/>
        </p:nvSpPr>
        <p:spPr>
          <a:xfrm>
            <a:off x="9077948" y="5938042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실행 화면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74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388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나눔고딕</vt:lpstr>
      <vt:lpstr>나눔고딕 ExtraBold</vt:lpstr>
      <vt:lpstr>맑은 고딕</vt:lpstr>
      <vt:lpstr>아리따-돋움(TTF)-Bold</vt:lpstr>
      <vt:lpstr>아리따-돋움(TTF)-Light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컴퓨터공학과429</cp:lastModifiedBy>
  <cp:revision>15</cp:revision>
  <dcterms:created xsi:type="dcterms:W3CDTF">2017-10-28T12:04:16Z</dcterms:created>
  <dcterms:modified xsi:type="dcterms:W3CDTF">2019-12-05T12:42:01Z</dcterms:modified>
</cp:coreProperties>
</file>