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5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6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4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5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9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9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C128-D660-4EE8-A91C-217ED164A44B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3905-BAE4-4387-9C08-E99A3E852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Consolas" panose="020B0609020204030204" pitchFamily="49" charset="0"/>
              </a:rPr>
              <a:t>Spring framework Runtime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908" y="5805264"/>
            <a:ext cx="8229600" cy="6089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000" dirty="0" smtClean="0"/>
              <a:t>스프링 프레임워크는 여러개의 모듈로 구성되어 있으며 필요한 모듈만을 가져다 사용한다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170525" y="1076296"/>
            <a:ext cx="6691553" cy="4494645"/>
            <a:chOff x="1237342" y="1232756"/>
            <a:chExt cx="6691553" cy="449464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237342" y="1232756"/>
              <a:ext cx="3240360" cy="2664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Data Access/Intergration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905332" y="1716744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ORM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561517" y="1716744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JDBC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61517" y="2168860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OXM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905332" y="2168860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JMS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758255" y="1241140"/>
              <a:ext cx="3168352" cy="15397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Web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361716" y="1725128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Servlet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017901" y="1725128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WebSocket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17901" y="2177244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Web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361716" y="2177244"/>
              <a:ext cx="126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Portlet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341769" y="4077072"/>
              <a:ext cx="20880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AOP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586871" y="4077072"/>
              <a:ext cx="20880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Aspects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838607" y="4077072"/>
              <a:ext cx="2088000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Instrumentation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561516" y="2625515"/>
              <a:ext cx="2603815" cy="37143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Messaging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304158" y="4647281"/>
              <a:ext cx="6624737" cy="10801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Core Container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552965" y="5151337"/>
              <a:ext cx="144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Beans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118155" y="5151337"/>
              <a:ext cx="144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Core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4683345" y="5151337"/>
              <a:ext cx="144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Context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758255" y="2924944"/>
              <a:ext cx="3168352" cy="972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Business</a:t>
              </a:r>
              <a:endParaRPr lang="ko-KR" altLang="en-US" sz="12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248534" y="5151337"/>
              <a:ext cx="1440000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SpEL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059808" y="3284984"/>
              <a:ext cx="2603815" cy="36004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000" b="1" dirty="0" smtClean="0">
                  <a:latin typeface="Consolas" panose="020B0609020204030204" pitchFamily="49" charset="0"/>
                  <a:cs typeface="Courier New" panose="02070309020205020404" pitchFamily="49" charset="0"/>
                </a:rPr>
                <a:t>Transactions</a:t>
              </a:r>
              <a:endParaRPr lang="ko-KR" altLang="en-US" sz="10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>
                <a:latin typeface="Consolas" panose="020B0609020204030204" pitchFamily="49" charset="0"/>
              </a:rPr>
              <a:t>Spring framework</a:t>
            </a:r>
            <a:r>
              <a:rPr lang="ko-KR" altLang="en-US" sz="2800" b="1" dirty="0" smtClean="0">
                <a:latin typeface="Consolas" panose="020B0609020204030204" pitchFamily="49" charset="0"/>
              </a:rPr>
              <a:t>의 주요 모듈 </a:t>
            </a:r>
            <a:r>
              <a:rPr lang="en-US" altLang="ko-KR" sz="2800" b="1" dirty="0" smtClean="0">
                <a:latin typeface="Consolas" panose="020B0609020204030204" pitchFamily="49" charset="0"/>
              </a:rPr>
              <a:t>#1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b="1" dirty="0" smtClean="0">
                <a:latin typeface="Consolas" panose="020B0609020204030204" pitchFamily="49" charset="0"/>
              </a:rPr>
              <a:t>Spring Core (core container)</a:t>
            </a:r>
          </a:p>
          <a:p>
            <a:endParaRPr lang="en-US" altLang="ko-KR" sz="2400" b="1" dirty="0" smtClean="0">
              <a:latin typeface="Consolas" panose="020B0609020204030204" pitchFamily="49" charset="0"/>
            </a:endParaRPr>
          </a:p>
          <a:p>
            <a:r>
              <a:rPr lang="en-US" altLang="ko-KR" sz="2000" b="1" dirty="0" smtClean="0">
                <a:latin typeface="Consolas" panose="020B0609020204030204" pitchFamily="49" charset="0"/>
              </a:rPr>
              <a:t>DI(Dependency Injection), IoC(Inversion of Control) </a:t>
            </a:r>
            <a:r>
              <a:rPr lang="ko-KR" altLang="en-US" sz="2000" b="1" dirty="0" smtClean="0">
                <a:latin typeface="Consolas" panose="020B0609020204030204" pitchFamily="49" charset="0"/>
              </a:rPr>
              <a:t>컨테이너 및 어플리케이션 콘텍스트의 핵심 기능을 담당한다</a:t>
            </a:r>
            <a:r>
              <a:rPr lang="en-US" altLang="ko-KR" sz="2000" b="1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0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smtClean="0">
                <a:latin typeface="Consolas" panose="020B0609020204030204" pitchFamily="49" charset="0"/>
              </a:rPr>
              <a:t>Beans :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스프링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IoC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컨테이너에 의해 관리되며 어플리케이션의 핵심을 이루는 객체를 스프링에서는 빈즈라고 한다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smtClean="0">
                <a:latin typeface="Consolas" panose="020B0609020204030204" pitchFamily="49" charset="0"/>
              </a:rPr>
              <a:t>Core :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스프링 모듈이 사용하는 유틸리티</a:t>
            </a:r>
            <a:endParaRPr lang="en-US" altLang="ko-KR" sz="1600" b="1" dirty="0" smtClean="0">
              <a:latin typeface="Consolas" panose="020B0609020204030204" pitchFamily="49" charset="0"/>
            </a:endParaRPr>
          </a:p>
          <a:p>
            <a:pPr lvl="1"/>
            <a:endParaRPr lang="en-US" altLang="ko-KR" sz="1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smtClean="0">
                <a:latin typeface="Consolas" panose="020B0609020204030204" pitchFamily="49" charset="0"/>
              </a:rPr>
              <a:t>Context : 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빈 팩토리를 상속하는 어플리케이션 컨텍스트를 구현하고 리소스 로드 및 국제화를 지원한다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altLang="ko-KR" sz="1600" b="1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 smtClean="0">
                <a:latin typeface="Consolas" panose="020B0609020204030204" pitchFamily="49" charset="0"/>
              </a:rPr>
              <a:t>SqEL : EL(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표현언어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</a:t>
            </a:r>
            <a:r>
              <a:rPr lang="ko-KR" altLang="en-US" sz="1600" b="1" dirty="0" smtClean="0">
                <a:latin typeface="Consolas" panose="020B0609020204030204" pitchFamily="49" charset="0"/>
              </a:rPr>
              <a:t>을 확장하고 빈 속성에 대한 접근 및 처리를 위한 기능을 제공한다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8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Spring framework</a:t>
            </a:r>
            <a:r>
              <a:rPr lang="ko-KR" altLang="en-US" sz="2800" b="1" dirty="0" smtClean="0"/>
              <a:t>의 주요 모듈 </a:t>
            </a:r>
            <a:r>
              <a:rPr lang="en-US" altLang="ko-KR" sz="2800" b="1" dirty="0" smtClean="0"/>
              <a:t>#2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Spring AOP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r>
              <a:rPr lang="en-US" altLang="ko-KR" sz="2400" b="1" dirty="0" smtClean="0"/>
              <a:t>Aspect </a:t>
            </a:r>
            <a:r>
              <a:rPr lang="ko-KR" altLang="en-US" sz="2400" b="1" dirty="0" smtClean="0"/>
              <a:t>지향 프로그래밍 기능을 스프링 프레임워크와 직접 통합시킨다</a:t>
            </a:r>
            <a:r>
              <a:rPr lang="en-US" altLang="ko-KR" sz="2400" b="1" dirty="0" smtClean="0"/>
              <a:t>. </a:t>
            </a:r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Spring DAO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 smtClean="0"/>
              <a:t>다른 데이터베이스 벤더들의 예외 핸들링과 오류메시지를 관리하는 기능을 제공한다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JDBC</a:t>
            </a:r>
            <a:r>
              <a:rPr lang="ko-KR" altLang="en-US" sz="2400" b="1" dirty="0" smtClean="0"/>
              <a:t>에 의한 데이터베이스 접근을 지원하며 트랜젝션 관리의 기반이 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Business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r>
              <a:rPr lang="ko-KR" altLang="en-US" sz="2400" b="1" dirty="0" smtClean="0"/>
              <a:t>스프링에서의 비지니스 로직은 일반적으로 </a:t>
            </a:r>
            <a:r>
              <a:rPr lang="en-US" altLang="ko-KR" sz="2400" b="1" dirty="0" smtClean="0"/>
              <a:t>POJO(Plan Old Java Object)</a:t>
            </a:r>
            <a:r>
              <a:rPr lang="ko-KR" altLang="en-US" sz="2400" b="1" dirty="0" smtClean="0"/>
              <a:t>로 구현된다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pPr lvl="1"/>
            <a:r>
              <a:rPr lang="en-US" altLang="ko-KR" sz="2000" b="1" dirty="0" smtClean="0"/>
              <a:t>Transaction : POJO </a:t>
            </a:r>
            <a:r>
              <a:rPr lang="ko-KR" altLang="en-US" sz="2000" b="1" dirty="0" smtClean="0"/>
              <a:t>및 다른 클래스에 대한 선언적 트랜잭션을 제공한다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47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Spring framework</a:t>
            </a:r>
            <a:r>
              <a:rPr lang="ko-KR" altLang="en-US" sz="2800" b="1" dirty="0" smtClean="0"/>
              <a:t>의 주요 모듈 </a:t>
            </a:r>
            <a:r>
              <a:rPr lang="en-US" altLang="ko-KR" sz="2800" b="1" dirty="0" smtClean="0"/>
              <a:t>#3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Spring ORM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r>
              <a:rPr lang="ko-KR" altLang="en-US" sz="2400" b="1" dirty="0" smtClean="0"/>
              <a:t>여러 </a:t>
            </a:r>
            <a:r>
              <a:rPr lang="en-US" altLang="ko-KR" sz="2400" b="1" dirty="0" smtClean="0"/>
              <a:t>ORM(Object/Relation Mapping) </a:t>
            </a:r>
            <a:r>
              <a:rPr lang="ko-KR" altLang="en-US" sz="2400" b="1" dirty="0" smtClean="0"/>
              <a:t>프레임워크에 플러그인 되어 </a:t>
            </a:r>
            <a:r>
              <a:rPr lang="en-US" altLang="ko-KR" sz="2400" b="1" dirty="0" smtClean="0"/>
              <a:t>Object Relation </a:t>
            </a:r>
            <a:r>
              <a:rPr lang="ko-KR" altLang="en-US" sz="2400" b="1" dirty="0" smtClean="0"/>
              <a:t>툴</a:t>
            </a:r>
            <a:r>
              <a:rPr lang="en-US" altLang="ko-KR" sz="2400" b="1" dirty="0" smtClean="0"/>
              <a:t>(JDO, Hibernate, iBatis SQL Map </a:t>
            </a:r>
            <a:r>
              <a:rPr lang="ko-KR" altLang="en-US" sz="2400" b="1" dirty="0" smtClean="0"/>
              <a:t>등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을 제공한다</a:t>
            </a:r>
            <a:r>
              <a:rPr lang="en-US" altLang="ko-KR" sz="2400" b="1" dirty="0" smtClean="0"/>
              <a:t>.</a:t>
            </a:r>
          </a:p>
          <a:p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Spring Web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2400" b="1" dirty="0" smtClean="0"/>
              <a:t>웹 기반의 어플리케이션에 컨텍스를 제공한다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다중 요청을 핸들링하고 요청 매개변수를 도메인 객체로 바인딩하는 작업을 수월하게 한다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44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Spring framework</a:t>
            </a:r>
            <a:r>
              <a:rPr lang="ko-KR" altLang="en-US" sz="2800" b="1" dirty="0" smtClean="0"/>
              <a:t>의 주요 모듈 </a:t>
            </a:r>
            <a:r>
              <a:rPr lang="en-US" altLang="ko-KR" sz="2800" b="1" dirty="0" smtClean="0"/>
              <a:t>#4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pPr marL="57150" indent="0">
              <a:buNone/>
            </a:pPr>
            <a:endParaRPr lang="en-US" altLang="ko-KR" sz="2400" b="1" dirty="0"/>
          </a:p>
          <a:p>
            <a:pPr marL="57150" indent="0">
              <a:buNone/>
            </a:pPr>
            <a:r>
              <a:rPr lang="en-US" altLang="ko-KR" sz="2400" b="1" dirty="0" smtClean="0"/>
              <a:t>Data</a:t>
            </a:r>
          </a:p>
          <a:p>
            <a:pPr marL="57150" indent="0">
              <a:buNone/>
            </a:pPr>
            <a:endParaRPr lang="en-US" altLang="ko-KR" sz="2400" b="1" dirty="0" smtClean="0"/>
          </a:p>
          <a:p>
            <a:pPr marL="400050"/>
            <a:r>
              <a:rPr lang="ko-KR" altLang="en-US" sz="2400" b="1" dirty="0" smtClean="0"/>
              <a:t>데이터베이스 또는 외부 인터페이스와의 통신 기능을 제공한다</a:t>
            </a:r>
            <a:r>
              <a:rPr lang="en-US" altLang="ko-KR" sz="2400" b="1" dirty="0" smtClean="0"/>
              <a:t>.</a:t>
            </a:r>
          </a:p>
          <a:p>
            <a:pPr marL="400050"/>
            <a:endParaRPr lang="en-US" altLang="ko-KR" sz="2400" b="1" dirty="0" smtClean="0"/>
          </a:p>
          <a:p>
            <a:pPr marL="800100" lvl="1"/>
            <a:r>
              <a:rPr lang="en-US" altLang="ko-KR" sz="2000" b="1" dirty="0" smtClean="0"/>
              <a:t>JDBC(Java Database Connectivity) : </a:t>
            </a:r>
            <a:r>
              <a:rPr lang="ko-KR" altLang="en-US" sz="2000" b="1" dirty="0" smtClean="0"/>
              <a:t>코드를 수정하지 않거나 최소한의 수정을 통해 여러곳에서 사용가능하도록 </a:t>
            </a:r>
            <a:r>
              <a:rPr lang="en-US" altLang="ko-KR" sz="2000" b="1" dirty="0" smtClean="0"/>
              <a:t>JDBC</a:t>
            </a:r>
            <a:r>
              <a:rPr lang="ko-KR" altLang="en-US" sz="2000" b="1" dirty="0" smtClean="0"/>
              <a:t>를 추상화 한다</a:t>
            </a:r>
            <a:r>
              <a:rPr lang="en-US" altLang="ko-KR" sz="2000" b="1" dirty="0" smtClean="0"/>
              <a:t>.</a:t>
            </a:r>
          </a:p>
          <a:p>
            <a:pPr marL="800100" lvl="1"/>
            <a:endParaRPr lang="en-US" altLang="ko-KR" sz="2000" b="1" dirty="0" smtClean="0"/>
          </a:p>
          <a:p>
            <a:pPr marL="800100" lvl="1"/>
            <a:r>
              <a:rPr lang="en-US" altLang="ko-KR" sz="2000" b="1" dirty="0" smtClean="0"/>
              <a:t>ORM</a:t>
            </a:r>
            <a:r>
              <a:rPr lang="en-US" altLang="ko-KR" sz="2000" b="1" dirty="0" smtClean="0"/>
              <a:t>(Object-Relational Mapping)</a:t>
            </a:r>
            <a:r>
              <a:rPr lang="en-US" altLang="ko-KR" sz="2000" b="1" dirty="0" smtClean="0"/>
              <a:t> : ORM </a:t>
            </a:r>
            <a:r>
              <a:rPr lang="ko-KR" altLang="en-US" sz="2000" b="1" dirty="0" smtClean="0"/>
              <a:t>프레임워크</a:t>
            </a:r>
            <a:r>
              <a:rPr lang="en-US" altLang="ko-KR" sz="2000" b="1" dirty="0" smtClean="0"/>
              <a:t>(MyBatis, JPA </a:t>
            </a:r>
            <a:r>
              <a:rPr lang="ko-KR" altLang="en-US" sz="2000" b="1" dirty="0" smtClean="0"/>
              <a:t>등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와의 통합 기능을 제공한다</a:t>
            </a:r>
            <a:r>
              <a:rPr lang="en-US" altLang="ko-KR" sz="2000" b="1" dirty="0" smtClean="0"/>
              <a:t>.</a:t>
            </a:r>
          </a:p>
          <a:p>
            <a:pPr marL="800100" lvl="1"/>
            <a:endParaRPr lang="en-US" altLang="ko-KR" sz="2000" b="1" dirty="0" smtClean="0"/>
          </a:p>
          <a:p>
            <a:pPr marL="800100" lvl="1"/>
            <a:r>
              <a:rPr lang="en-US" altLang="ko-KR" sz="2000" b="1" dirty="0" smtClean="0"/>
              <a:t>OXM(Object XML Mapping) : XML </a:t>
            </a:r>
            <a:r>
              <a:rPr lang="ko-KR" altLang="en-US" sz="2000" b="1" dirty="0" smtClean="0"/>
              <a:t>매핑 통합 객체를 제공한다</a:t>
            </a:r>
            <a:r>
              <a:rPr lang="en-US" altLang="ko-KR" sz="2000" b="1" dirty="0" smtClean="0"/>
              <a:t>.</a:t>
            </a:r>
          </a:p>
          <a:p>
            <a:pPr marL="800100" lvl="1"/>
            <a:endParaRPr lang="en-US" altLang="ko-KR" sz="2000" b="1" dirty="0" smtClean="0"/>
          </a:p>
          <a:p>
            <a:pPr marL="800100" lvl="1"/>
            <a:r>
              <a:rPr lang="en-US" altLang="ko-KR" sz="2000" b="1" dirty="0" smtClean="0"/>
              <a:t>JMS(Java Message Service) : </a:t>
            </a:r>
            <a:r>
              <a:rPr lang="ko-KR" altLang="en-US" sz="2000" b="1" dirty="0" smtClean="0"/>
              <a:t>어플리케이션이 엔터프라이즈 메시징 시스템의 메시지를 생성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보내기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받기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읽기 위한 공통의 방법을 제공한다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82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 dirty="0" smtClean="0"/>
              <a:t>Spring MVC framework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Spring MVC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기반의 웹 프레임워크이다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lvl="1"/>
            <a:r>
              <a:rPr lang="en-US" altLang="ko-KR" sz="2000" b="1" dirty="0" smtClean="0"/>
              <a:t>Model : </a:t>
            </a:r>
            <a:r>
              <a:rPr lang="ko-KR" altLang="en-US" sz="2000" b="1" dirty="0" smtClean="0"/>
              <a:t>어플리케이션 정보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데이터 처리를 관리</a:t>
            </a:r>
            <a:endParaRPr lang="en-US" altLang="ko-KR" sz="2000" b="1" dirty="0" smtClean="0"/>
          </a:p>
          <a:p>
            <a:pPr lvl="1"/>
            <a:r>
              <a:rPr lang="en-US" altLang="ko-KR" sz="2000" b="1" dirty="0" smtClean="0"/>
              <a:t>View : </a:t>
            </a:r>
            <a:r>
              <a:rPr lang="ko-KR" altLang="en-US" sz="2000" b="1" dirty="0" smtClean="0"/>
              <a:t>사용자 인터페이스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화면</a:t>
            </a:r>
            <a:r>
              <a:rPr lang="en-US" altLang="ko-KR" sz="2000" b="1" dirty="0" smtClean="0"/>
              <a:t>)</a:t>
            </a:r>
          </a:p>
          <a:p>
            <a:pPr lvl="1"/>
            <a:r>
              <a:rPr lang="en-US" altLang="ko-KR" sz="2000" b="1" dirty="0" smtClean="0"/>
              <a:t>Controller : Model</a:t>
            </a:r>
            <a:r>
              <a:rPr lang="ko-KR" altLang="en-US" sz="2000" b="1" dirty="0" smtClean="0"/>
              <a:t>과 </a:t>
            </a:r>
            <a:r>
              <a:rPr lang="en-US" altLang="ko-KR" sz="2000" b="1" dirty="0" smtClean="0"/>
              <a:t>View</a:t>
            </a:r>
            <a:r>
              <a:rPr lang="ko-KR" altLang="en-US" sz="2000" b="1" dirty="0" smtClean="0"/>
              <a:t>간의 상호 동작을 조정</a:t>
            </a:r>
            <a:endParaRPr lang="en-US" altLang="ko-KR" sz="2000" b="1" dirty="0" smtClean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00050"/>
            <a:r>
              <a:rPr lang="en-US" altLang="ko-KR" sz="2400" b="1" dirty="0" smtClean="0"/>
              <a:t>UI</a:t>
            </a:r>
            <a:r>
              <a:rPr lang="ko-KR" altLang="en-US" sz="2400" b="1" dirty="0" smtClean="0"/>
              <a:t>와 비지니스로직 처리를 분리하여 디자이너와 프로그래머 사이의 의존성을 줄여준다</a:t>
            </a:r>
            <a:r>
              <a:rPr lang="en-US" altLang="ko-KR" sz="2400" b="1" dirty="0" smtClean="0"/>
              <a:t>.</a:t>
            </a:r>
          </a:p>
          <a:p>
            <a:pPr marL="400050"/>
            <a:endParaRPr lang="en-US" altLang="ko-KR" sz="2400" b="1" dirty="0" smtClean="0"/>
          </a:p>
          <a:p>
            <a:pPr marL="400050"/>
            <a:r>
              <a:rPr lang="ko-KR" altLang="en-US" sz="2400" b="1" dirty="0" smtClean="0"/>
              <a:t>어플리케이션 레벨의 데이터 바인딩 및 </a:t>
            </a:r>
            <a:r>
              <a:rPr lang="en-US" altLang="ko-KR" sz="2400" b="1" dirty="0" smtClean="0"/>
              <a:t>Validation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기능을 제공한다</a:t>
            </a:r>
            <a:r>
              <a:rPr lang="en-US" altLang="ko-KR" sz="2400" b="1" dirty="0" smtClean="0"/>
              <a:t>.</a:t>
            </a:r>
          </a:p>
          <a:p>
            <a:pPr marL="400050"/>
            <a:endParaRPr lang="en-US" altLang="ko-KR" sz="2400" b="1" dirty="0" smtClean="0"/>
          </a:p>
          <a:p>
            <a:pPr marL="400050"/>
            <a:r>
              <a:rPr lang="en-US" altLang="ko-KR" sz="2400" b="1" dirty="0" smtClean="0"/>
              <a:t>Handler Mapping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View Resolution</a:t>
            </a:r>
            <a:r>
              <a:rPr lang="ko-KR" altLang="en-US" sz="2400" b="1" dirty="0" smtClean="0"/>
              <a:t>을 </a:t>
            </a:r>
            <a:r>
              <a:rPr lang="en-US" altLang="ko-KR" sz="2400" b="1" dirty="0" smtClean="0"/>
              <a:t>Customizing </a:t>
            </a:r>
            <a:r>
              <a:rPr lang="ko-KR" altLang="en-US" sz="2400" b="1" dirty="0" smtClean="0"/>
              <a:t>할 수 있도록 해준다</a:t>
            </a:r>
            <a:r>
              <a:rPr lang="en-US" altLang="ko-KR" sz="2400" b="1" dirty="0" smtClean="0"/>
              <a:t>.</a:t>
            </a:r>
          </a:p>
          <a:p>
            <a:pPr marL="400050"/>
            <a:endParaRPr lang="en-US" altLang="ko-KR" sz="2400" b="1" dirty="0" smtClean="0"/>
          </a:p>
          <a:p>
            <a:pPr marL="400050"/>
            <a:r>
              <a:rPr lang="en-US" altLang="ko-KR" sz="2400" b="1" dirty="0" smtClean="0"/>
              <a:t>JSP </a:t>
            </a:r>
            <a:r>
              <a:rPr lang="ko-KR" altLang="en-US" sz="2400" b="1" dirty="0" smtClean="0"/>
              <a:t>입력 폼을 쉽게 생성할 수 있는 </a:t>
            </a:r>
            <a:r>
              <a:rPr lang="en-US" altLang="ko-KR" sz="2400" b="1" dirty="0" smtClean="0"/>
              <a:t>&lt;form:form&gt;</a:t>
            </a:r>
            <a:r>
              <a:rPr lang="ko-KR" altLang="en-US" sz="2400" b="1" dirty="0" smtClean="0"/>
              <a:t>태그를 제공한다</a:t>
            </a:r>
            <a:r>
              <a:rPr lang="en-US" altLang="ko-KR" sz="2400" b="1" dirty="0" smtClean="0"/>
              <a:t>.</a:t>
            </a:r>
          </a:p>
          <a:p>
            <a:pPr marL="400050"/>
            <a:endParaRPr lang="en-US" altLang="ko-KR" sz="2400" b="1" dirty="0" smtClean="0"/>
          </a:p>
          <a:p>
            <a:pPr marL="400050"/>
            <a:r>
              <a:rPr lang="ko-KR" altLang="en-US" sz="2400" b="1" dirty="0" smtClean="0"/>
              <a:t>데이터바인딩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국제화를 위한 사용자 </a:t>
            </a:r>
            <a:r>
              <a:rPr lang="en-US" altLang="ko-KR" sz="2400" b="1" dirty="0" smtClean="0"/>
              <a:t>&lt;Spring:message&gt; </a:t>
            </a:r>
            <a:r>
              <a:rPr lang="ko-KR" altLang="en-US" sz="2400" b="1" dirty="0" smtClean="0"/>
              <a:t>태그를 제공한다</a:t>
            </a:r>
            <a:r>
              <a:rPr lang="en-US" altLang="ko-K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82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409</Words>
  <Application>Microsoft Office PowerPoint</Application>
  <PresentationFormat>화면 슬라이드 쇼(4:3)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Spring framework Runtime</vt:lpstr>
      <vt:lpstr>Spring framework의 주요 모듈 #1</vt:lpstr>
      <vt:lpstr>Spring framework의 주요 모듈 #2</vt:lpstr>
      <vt:lpstr>Spring framework의 주요 모듈 #3</vt:lpstr>
      <vt:lpstr>Spring framework의 주요 모듈 #4</vt:lpstr>
      <vt:lpstr>Spring MVC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LECTOPIA</dc:creator>
  <cp:lastModifiedBy>LECTOPIA</cp:lastModifiedBy>
  <cp:revision>14</cp:revision>
  <dcterms:created xsi:type="dcterms:W3CDTF">2020-07-19T19:45:05Z</dcterms:created>
  <dcterms:modified xsi:type="dcterms:W3CDTF">2020-07-19T20:53:20Z</dcterms:modified>
</cp:coreProperties>
</file>