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467" r:id="rId3"/>
    <p:sldId id="466" r:id="rId4"/>
    <p:sldId id="45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F0EC"/>
    <a:srgbClr val="257975"/>
    <a:srgbClr val="2F9994"/>
    <a:srgbClr val="89DBD7"/>
    <a:srgbClr val="A5DDD9"/>
    <a:srgbClr val="6CD2CD"/>
    <a:srgbClr val="BBE7E1"/>
    <a:srgbClr val="F8CBAD"/>
    <a:srgbClr val="EBF8F6"/>
    <a:srgbClr val="37B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3" autoAdjust="0"/>
    <p:restoredTop sz="88000" autoAdjust="0"/>
  </p:normalViewPr>
  <p:slideViewPr>
    <p:cSldViewPr snapToGrid="0">
      <p:cViewPr varScale="1">
        <p:scale>
          <a:sx n="76" d="100"/>
          <a:sy n="76" d="100"/>
        </p:scale>
        <p:origin x="1162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67298-ED03-4186-8270-783A09B991DB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D5759-B976-4F4C-A29C-C50E90ADC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17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D5759-B976-4F4C-A29C-C50E90ADC59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232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D5759-B976-4F4C-A29C-C50E90ADC59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349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D5759-B976-4F4C-A29C-C50E90ADC59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01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D5759-B976-4F4C-A29C-C50E90ADC59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46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60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9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041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 userDrawn="1"/>
        </p:nvSpPr>
        <p:spPr>
          <a:xfrm>
            <a:off x="120769" y="619297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9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53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16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34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57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50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88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28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14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39EA2-55BD-42D9-A3B3-20D6D22715F0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6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8"/>
          <p:cNvSpPr/>
          <p:nvPr/>
        </p:nvSpPr>
        <p:spPr>
          <a:xfrm>
            <a:off x="0" y="0"/>
            <a:ext cx="12192000" cy="6857999"/>
          </a:xfrm>
          <a:custGeom>
            <a:avLst/>
            <a:gdLst/>
            <a:ahLst/>
            <a:cxnLst/>
            <a:rect l="l" t="t" r="r" b="b"/>
            <a:pathLst>
              <a:path w="6477000" h="2619375">
                <a:moveTo>
                  <a:pt x="6476746" y="0"/>
                </a:moveTo>
                <a:lnTo>
                  <a:pt x="0" y="0"/>
                </a:lnTo>
                <a:lnTo>
                  <a:pt x="0" y="2619336"/>
                </a:lnTo>
                <a:lnTo>
                  <a:pt x="6476746" y="2619336"/>
                </a:lnTo>
                <a:lnTo>
                  <a:pt x="6476746" y="0"/>
                </a:lnTo>
                <a:close/>
              </a:path>
            </a:pathLst>
          </a:custGeom>
          <a:solidFill>
            <a:srgbClr val="EBF8F6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80" name="한쪽 모서리가 둥근 사각형 79"/>
          <p:cNvSpPr/>
          <p:nvPr/>
        </p:nvSpPr>
        <p:spPr>
          <a:xfrm>
            <a:off x="1881776" y="2127613"/>
            <a:ext cx="4432341" cy="2122098"/>
          </a:xfrm>
          <a:prstGeom prst="round1Rect">
            <a:avLst/>
          </a:prstGeom>
          <a:solidFill>
            <a:srgbClr val="A5DDD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bject 9"/>
          <p:cNvSpPr/>
          <p:nvPr/>
        </p:nvSpPr>
        <p:spPr>
          <a:xfrm>
            <a:off x="7321549" y="448575"/>
            <a:ext cx="4331987" cy="6409426"/>
          </a:xfrm>
          <a:custGeom>
            <a:avLst/>
            <a:gdLst/>
            <a:ahLst/>
            <a:cxnLst/>
            <a:rect l="l" t="t" r="r" b="b"/>
            <a:pathLst>
              <a:path w="1724025" h="2550795">
                <a:moveTo>
                  <a:pt x="1227201" y="0"/>
                </a:moveTo>
                <a:lnTo>
                  <a:pt x="942771" y="174409"/>
                </a:lnTo>
                <a:lnTo>
                  <a:pt x="1252994" y="353885"/>
                </a:lnTo>
                <a:lnTo>
                  <a:pt x="0" y="1082040"/>
                </a:lnTo>
                <a:lnTo>
                  <a:pt x="1723580" y="2071014"/>
                </a:lnTo>
                <a:lnTo>
                  <a:pt x="1723580" y="2550702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1" name="object 10"/>
          <p:cNvSpPr/>
          <p:nvPr/>
        </p:nvSpPr>
        <p:spPr>
          <a:xfrm>
            <a:off x="4217942" y="-8626"/>
            <a:ext cx="2265229" cy="646183"/>
          </a:xfrm>
          <a:custGeom>
            <a:avLst/>
            <a:gdLst/>
            <a:ahLst/>
            <a:cxnLst/>
            <a:rect l="l" t="t" r="r" b="b"/>
            <a:pathLst>
              <a:path w="1202054" h="342900">
                <a:moveTo>
                  <a:pt x="1201602" y="0"/>
                </a:moveTo>
                <a:lnTo>
                  <a:pt x="1195605" y="47457"/>
                </a:lnTo>
                <a:lnTo>
                  <a:pt x="1164673" y="116822"/>
                </a:lnTo>
                <a:lnTo>
                  <a:pt x="1139802" y="150076"/>
                </a:lnTo>
                <a:lnTo>
                  <a:pt x="1108658" y="181977"/>
                </a:lnTo>
                <a:lnTo>
                  <a:pt x="1071240" y="212224"/>
                </a:lnTo>
                <a:lnTo>
                  <a:pt x="1027545" y="240518"/>
                </a:lnTo>
                <a:lnTo>
                  <a:pt x="987210" y="261938"/>
                </a:lnTo>
                <a:lnTo>
                  <a:pt x="944457" y="280838"/>
                </a:lnTo>
                <a:lnTo>
                  <a:pt x="899587" y="297219"/>
                </a:lnTo>
                <a:lnTo>
                  <a:pt x="852900" y="311079"/>
                </a:lnTo>
                <a:lnTo>
                  <a:pt x="804698" y="322420"/>
                </a:lnTo>
                <a:lnTo>
                  <a:pt x="755280" y="331241"/>
                </a:lnTo>
                <a:lnTo>
                  <a:pt x="704946" y="337542"/>
                </a:lnTo>
                <a:lnTo>
                  <a:pt x="653997" y="341322"/>
                </a:lnTo>
                <a:lnTo>
                  <a:pt x="602734" y="342583"/>
                </a:lnTo>
                <a:lnTo>
                  <a:pt x="551456" y="341323"/>
                </a:lnTo>
                <a:lnTo>
                  <a:pt x="500464" y="337544"/>
                </a:lnTo>
                <a:lnTo>
                  <a:pt x="450059" y="331244"/>
                </a:lnTo>
                <a:lnTo>
                  <a:pt x="400540" y="322424"/>
                </a:lnTo>
                <a:lnTo>
                  <a:pt x="352208" y="311083"/>
                </a:lnTo>
                <a:lnTo>
                  <a:pt x="305364" y="297222"/>
                </a:lnTo>
                <a:lnTo>
                  <a:pt x="260308" y="280841"/>
                </a:lnTo>
                <a:lnTo>
                  <a:pt x="217340" y="261940"/>
                </a:lnTo>
                <a:lnTo>
                  <a:pt x="176760" y="240518"/>
                </a:lnTo>
                <a:lnTo>
                  <a:pt x="132747" y="212224"/>
                </a:lnTo>
                <a:lnTo>
                  <a:pt x="94988" y="181977"/>
                </a:lnTo>
                <a:lnTo>
                  <a:pt x="63485" y="150076"/>
                </a:lnTo>
                <a:lnTo>
                  <a:pt x="38240" y="116822"/>
                </a:lnTo>
                <a:lnTo>
                  <a:pt x="19254" y="82515"/>
                </a:lnTo>
                <a:lnTo>
                  <a:pt x="66" y="11948"/>
                </a:lnTo>
                <a:lnTo>
                  <a:pt x="0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2" name="object 11"/>
          <p:cNvSpPr/>
          <p:nvPr/>
        </p:nvSpPr>
        <p:spPr>
          <a:xfrm>
            <a:off x="4400667" y="-8626"/>
            <a:ext cx="1899057" cy="539682"/>
          </a:xfrm>
          <a:custGeom>
            <a:avLst/>
            <a:gdLst/>
            <a:ahLst/>
            <a:cxnLst/>
            <a:rect l="l" t="t" r="r" b="b"/>
            <a:pathLst>
              <a:path w="1007745" h="286384">
                <a:moveTo>
                  <a:pt x="1007667" y="0"/>
                </a:moveTo>
                <a:lnTo>
                  <a:pt x="1000927" y="45699"/>
                </a:lnTo>
                <a:lnTo>
                  <a:pt x="966314" y="112209"/>
                </a:lnTo>
                <a:lnTo>
                  <a:pt x="938501" y="143624"/>
                </a:lnTo>
                <a:lnTo>
                  <a:pt x="903680" y="173294"/>
                </a:lnTo>
                <a:lnTo>
                  <a:pt x="861849" y="200834"/>
                </a:lnTo>
                <a:lnTo>
                  <a:pt x="820989" y="222146"/>
                </a:lnTo>
                <a:lnTo>
                  <a:pt x="777281" y="240414"/>
                </a:lnTo>
                <a:lnTo>
                  <a:pt x="731161" y="255638"/>
                </a:lnTo>
                <a:lnTo>
                  <a:pt x="683064" y="267817"/>
                </a:lnTo>
                <a:lnTo>
                  <a:pt x="633426" y="276952"/>
                </a:lnTo>
                <a:lnTo>
                  <a:pt x="582683" y="283043"/>
                </a:lnTo>
                <a:lnTo>
                  <a:pt x="531268" y="286089"/>
                </a:lnTo>
                <a:lnTo>
                  <a:pt x="479619" y="286090"/>
                </a:lnTo>
                <a:lnTo>
                  <a:pt x="428170" y="283046"/>
                </a:lnTo>
                <a:lnTo>
                  <a:pt x="377357" y="276958"/>
                </a:lnTo>
                <a:lnTo>
                  <a:pt x="327616" y="267826"/>
                </a:lnTo>
                <a:lnTo>
                  <a:pt x="279381" y="255648"/>
                </a:lnTo>
                <a:lnTo>
                  <a:pt x="233088" y="240426"/>
                </a:lnTo>
                <a:lnTo>
                  <a:pt x="189173" y="222158"/>
                </a:lnTo>
                <a:lnTo>
                  <a:pt x="148071" y="200846"/>
                </a:lnTo>
                <a:lnTo>
                  <a:pt x="105931" y="173304"/>
                </a:lnTo>
                <a:lnTo>
                  <a:pt x="70777" y="143631"/>
                </a:lnTo>
                <a:lnTo>
                  <a:pt x="42611" y="112215"/>
                </a:lnTo>
                <a:lnTo>
                  <a:pt x="21436" y="79443"/>
                </a:lnTo>
                <a:lnTo>
                  <a:pt x="63" y="11380"/>
                </a:lnTo>
                <a:lnTo>
                  <a:pt x="0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6" name="object 15"/>
          <p:cNvSpPr/>
          <p:nvPr/>
        </p:nvSpPr>
        <p:spPr>
          <a:xfrm>
            <a:off x="283984" y="198017"/>
            <a:ext cx="125647" cy="72995"/>
          </a:xfrm>
          <a:custGeom>
            <a:avLst/>
            <a:gdLst/>
            <a:ahLst/>
            <a:cxnLst/>
            <a:rect l="l" t="t" r="r" b="b"/>
            <a:pathLst>
              <a:path w="66675" h="38734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7" name="object 16"/>
          <p:cNvSpPr/>
          <p:nvPr/>
        </p:nvSpPr>
        <p:spPr>
          <a:xfrm>
            <a:off x="826825" y="1318065"/>
            <a:ext cx="125647" cy="72995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8" name="object 17"/>
          <p:cNvSpPr/>
          <p:nvPr/>
        </p:nvSpPr>
        <p:spPr>
          <a:xfrm>
            <a:off x="214368" y="1483926"/>
            <a:ext cx="125647" cy="72995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9" name="object 18"/>
          <p:cNvSpPr/>
          <p:nvPr/>
        </p:nvSpPr>
        <p:spPr>
          <a:xfrm>
            <a:off x="139920" y="4956815"/>
            <a:ext cx="125647" cy="72995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0" name="object 19"/>
          <p:cNvSpPr/>
          <p:nvPr/>
        </p:nvSpPr>
        <p:spPr>
          <a:xfrm>
            <a:off x="1562623" y="6396208"/>
            <a:ext cx="125647" cy="72995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1" name="object 20"/>
          <p:cNvSpPr/>
          <p:nvPr/>
        </p:nvSpPr>
        <p:spPr>
          <a:xfrm>
            <a:off x="8466349" y="3823341"/>
            <a:ext cx="125647" cy="72995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3" name="object 22"/>
          <p:cNvSpPr/>
          <p:nvPr/>
        </p:nvSpPr>
        <p:spPr>
          <a:xfrm>
            <a:off x="2719198" y="2095732"/>
            <a:ext cx="125647" cy="72995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4" name="object 23"/>
          <p:cNvSpPr/>
          <p:nvPr/>
        </p:nvSpPr>
        <p:spPr>
          <a:xfrm>
            <a:off x="2003126" y="6844353"/>
            <a:ext cx="192658" cy="4787"/>
          </a:xfrm>
          <a:custGeom>
            <a:avLst/>
            <a:gdLst/>
            <a:ahLst/>
            <a:cxnLst/>
            <a:rect l="l" t="t" r="r" b="b"/>
            <a:pathLst>
              <a:path w="102235" h="2539">
                <a:moveTo>
                  <a:pt x="0" y="2427"/>
                </a:moveTo>
                <a:lnTo>
                  <a:pt x="24390" y="0"/>
                </a:lnTo>
                <a:lnTo>
                  <a:pt x="77810" y="0"/>
                </a:lnTo>
                <a:lnTo>
                  <a:pt x="102228" y="2427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5" name="object 24"/>
          <p:cNvSpPr/>
          <p:nvPr/>
        </p:nvSpPr>
        <p:spPr>
          <a:xfrm>
            <a:off x="930495" y="6348"/>
            <a:ext cx="1593915" cy="1324675"/>
          </a:xfrm>
          <a:custGeom>
            <a:avLst/>
            <a:gdLst/>
            <a:ahLst/>
            <a:cxnLst/>
            <a:rect l="l" t="t" r="r" b="b"/>
            <a:pathLst>
              <a:path w="845819" h="702944">
                <a:moveTo>
                  <a:pt x="417951" y="0"/>
                </a:moveTo>
                <a:lnTo>
                  <a:pt x="845286" y="237767"/>
                </a:lnTo>
                <a:lnTo>
                  <a:pt x="0" y="702917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6" name="object 25"/>
          <p:cNvSpPr/>
          <p:nvPr/>
        </p:nvSpPr>
        <p:spPr>
          <a:xfrm>
            <a:off x="-1" y="50303"/>
            <a:ext cx="4215744" cy="2405236"/>
          </a:xfrm>
          <a:custGeom>
            <a:avLst/>
            <a:gdLst/>
            <a:ahLst/>
            <a:cxnLst/>
            <a:rect l="l" t="t" r="r" b="b"/>
            <a:pathLst>
              <a:path w="2237105" h="1276350">
                <a:moveTo>
                  <a:pt x="2236924" y="0"/>
                </a:moveTo>
                <a:lnTo>
                  <a:pt x="0" y="1276102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7" name="object 26"/>
          <p:cNvSpPr/>
          <p:nvPr/>
        </p:nvSpPr>
        <p:spPr>
          <a:xfrm>
            <a:off x="-1" y="1726858"/>
            <a:ext cx="1173899" cy="368563"/>
          </a:xfrm>
          <a:custGeom>
            <a:avLst/>
            <a:gdLst/>
            <a:ahLst/>
            <a:cxnLst/>
            <a:rect l="l" t="t" r="r" b="b"/>
            <a:pathLst>
              <a:path w="622935" h="195580">
                <a:moveTo>
                  <a:pt x="622489" y="31318"/>
                </a:moveTo>
                <a:lnTo>
                  <a:pt x="344498" y="0"/>
                </a:lnTo>
                <a:lnTo>
                  <a:pt x="0" y="195472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8" name="object 27"/>
          <p:cNvSpPr/>
          <p:nvPr/>
        </p:nvSpPr>
        <p:spPr>
          <a:xfrm>
            <a:off x="797208" y="2449442"/>
            <a:ext cx="3789742" cy="4400025"/>
          </a:xfrm>
          <a:custGeom>
            <a:avLst/>
            <a:gdLst/>
            <a:ahLst/>
            <a:cxnLst/>
            <a:rect l="l" t="t" r="r" b="b"/>
            <a:pathLst>
              <a:path w="2011045" h="2334895">
                <a:moveTo>
                  <a:pt x="1963991" y="0"/>
                </a:moveTo>
                <a:lnTo>
                  <a:pt x="0" y="1198460"/>
                </a:lnTo>
                <a:lnTo>
                  <a:pt x="2010568" y="2334607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9" name="object 28"/>
          <p:cNvSpPr/>
          <p:nvPr/>
        </p:nvSpPr>
        <p:spPr>
          <a:xfrm>
            <a:off x="264623" y="5056782"/>
            <a:ext cx="1147573" cy="1792559"/>
          </a:xfrm>
          <a:custGeom>
            <a:avLst/>
            <a:gdLst/>
            <a:ahLst/>
            <a:cxnLst/>
            <a:rect l="l" t="t" r="r" b="b"/>
            <a:pathLst>
              <a:path w="608965" h="951229">
                <a:moveTo>
                  <a:pt x="608825" y="0"/>
                </a:moveTo>
                <a:lnTo>
                  <a:pt x="0" y="369874"/>
                </a:lnTo>
                <a:lnTo>
                  <a:pt x="0" y="951009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40" name="object 29"/>
          <p:cNvSpPr/>
          <p:nvPr/>
        </p:nvSpPr>
        <p:spPr>
          <a:xfrm>
            <a:off x="139920" y="2389311"/>
            <a:ext cx="2612731" cy="1155202"/>
          </a:xfrm>
          <a:custGeom>
            <a:avLst/>
            <a:gdLst/>
            <a:ahLst/>
            <a:cxnLst/>
            <a:rect l="l" t="t" r="r" b="b"/>
            <a:pathLst>
              <a:path w="957580" h="394969">
                <a:moveTo>
                  <a:pt x="957326" y="382104"/>
                </a:moveTo>
                <a:lnTo>
                  <a:pt x="676681" y="394728"/>
                </a:lnTo>
                <a:lnTo>
                  <a:pt x="0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41" name="object 30"/>
          <p:cNvSpPr/>
          <p:nvPr/>
        </p:nvSpPr>
        <p:spPr>
          <a:xfrm>
            <a:off x="408681" y="234123"/>
            <a:ext cx="1693238" cy="453525"/>
          </a:xfrm>
          <a:custGeom>
            <a:avLst/>
            <a:gdLst/>
            <a:ahLst/>
            <a:cxnLst/>
            <a:rect l="l" t="t" r="r" b="b"/>
            <a:pathLst>
              <a:path w="898525" h="240665">
                <a:moveTo>
                  <a:pt x="898220" y="240144"/>
                </a:moveTo>
                <a:lnTo>
                  <a:pt x="597014" y="59321"/>
                </a:lnTo>
                <a:lnTo>
                  <a:pt x="0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9980687" y="2567330"/>
            <a:ext cx="2208121" cy="1698552"/>
            <a:chOff x="5305456" y="792504"/>
            <a:chExt cx="1171750" cy="901345"/>
          </a:xfrm>
        </p:grpSpPr>
        <p:sp>
          <p:nvSpPr>
            <p:cNvPr id="42" name="object 31"/>
            <p:cNvSpPr/>
            <p:nvPr/>
          </p:nvSpPr>
          <p:spPr>
            <a:xfrm>
              <a:off x="5776680" y="792504"/>
              <a:ext cx="66675" cy="38735"/>
            </a:xfrm>
            <a:custGeom>
              <a:avLst/>
              <a:gdLst/>
              <a:ahLst/>
              <a:cxnLst/>
              <a:rect l="l" t="t" r="r" b="b"/>
              <a:pathLst>
                <a:path w="66675" h="3873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6"/>
                  </a:lnTo>
                  <a:lnTo>
                    <a:pt x="33189" y="38331"/>
                  </a:lnTo>
                  <a:lnTo>
                    <a:pt x="20732" y="36926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ln w="12699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ea"/>
              </a:endParaRPr>
            </a:p>
          </p:txBody>
        </p:sp>
        <p:sp>
          <p:nvSpPr>
            <p:cNvPr id="43" name="object 32"/>
            <p:cNvSpPr/>
            <p:nvPr/>
          </p:nvSpPr>
          <p:spPr>
            <a:xfrm>
              <a:off x="5305456" y="1060756"/>
              <a:ext cx="66675" cy="38735"/>
            </a:xfrm>
            <a:custGeom>
              <a:avLst/>
              <a:gdLst/>
              <a:ahLst/>
              <a:cxnLst/>
              <a:rect l="l" t="t" r="r" b="b"/>
              <a:pathLst>
                <a:path w="66675" h="3873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1"/>
                  </a:lnTo>
                  <a:lnTo>
                    <a:pt x="33189" y="38327"/>
                  </a:lnTo>
                  <a:lnTo>
                    <a:pt x="20732" y="36925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ln w="12699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ea"/>
              </a:endParaRPr>
            </a:p>
          </p:txBody>
        </p:sp>
        <p:sp>
          <p:nvSpPr>
            <p:cNvPr id="44" name="object 33"/>
            <p:cNvSpPr/>
            <p:nvPr/>
          </p:nvSpPr>
          <p:spPr>
            <a:xfrm>
              <a:off x="5593518" y="1655114"/>
              <a:ext cx="66675" cy="38735"/>
            </a:xfrm>
            <a:custGeom>
              <a:avLst/>
              <a:gdLst/>
              <a:ahLst/>
              <a:cxnLst/>
              <a:rect l="l" t="t" r="r" b="b"/>
              <a:pathLst>
                <a:path w="66675" h="3873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6"/>
                  </a:lnTo>
                  <a:lnTo>
                    <a:pt x="33189" y="38331"/>
                  </a:lnTo>
                  <a:lnTo>
                    <a:pt x="20732" y="36926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ln w="12699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ea"/>
              </a:endParaRPr>
            </a:p>
          </p:txBody>
        </p:sp>
        <p:sp>
          <p:nvSpPr>
            <p:cNvPr id="45" name="object 34"/>
            <p:cNvSpPr/>
            <p:nvPr/>
          </p:nvSpPr>
          <p:spPr>
            <a:xfrm>
              <a:off x="5648531" y="826683"/>
              <a:ext cx="828675" cy="835660"/>
            </a:xfrm>
            <a:custGeom>
              <a:avLst/>
              <a:gdLst/>
              <a:ahLst/>
              <a:cxnLst/>
              <a:rect l="l" t="t" r="r" b="b"/>
              <a:pathLst>
                <a:path w="828675" h="835660">
                  <a:moveTo>
                    <a:pt x="180060" y="0"/>
                  </a:moveTo>
                  <a:lnTo>
                    <a:pt x="828215" y="360630"/>
                  </a:lnTo>
                </a:path>
                <a:path w="828675" h="835660">
                  <a:moveTo>
                    <a:pt x="828215" y="379523"/>
                  </a:moveTo>
                  <a:lnTo>
                    <a:pt x="0" y="835291"/>
                  </a:lnTo>
                </a:path>
              </a:pathLst>
            </a:custGeom>
            <a:ln w="12700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ea"/>
              </a:endParaRPr>
            </a:p>
          </p:txBody>
        </p:sp>
        <p:sp>
          <p:nvSpPr>
            <p:cNvPr id="46" name="object 35"/>
            <p:cNvSpPr/>
            <p:nvPr/>
          </p:nvSpPr>
          <p:spPr>
            <a:xfrm>
              <a:off x="5371628" y="1079916"/>
              <a:ext cx="1105535" cy="364490"/>
            </a:xfrm>
            <a:custGeom>
              <a:avLst/>
              <a:gdLst/>
              <a:ahLst/>
              <a:cxnLst/>
              <a:rect l="l" t="t" r="r" b="b"/>
              <a:pathLst>
                <a:path w="1105534" h="364489">
                  <a:moveTo>
                    <a:pt x="1105118" y="364354"/>
                  </a:moveTo>
                  <a:lnTo>
                    <a:pt x="597014" y="59321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ea"/>
              </a:endParaRPr>
            </a:p>
          </p:txBody>
        </p:sp>
      </p:grpSp>
      <p:sp>
        <p:nvSpPr>
          <p:cNvPr id="48" name="object 37"/>
          <p:cNvSpPr/>
          <p:nvPr/>
        </p:nvSpPr>
        <p:spPr>
          <a:xfrm>
            <a:off x="1307265" y="5231391"/>
            <a:ext cx="416427" cy="253687"/>
          </a:xfrm>
          <a:custGeom>
            <a:avLst/>
            <a:gdLst/>
            <a:ahLst/>
            <a:cxnLst/>
            <a:rect l="l" t="t" r="r" b="b"/>
            <a:pathLst>
              <a:path w="220980" h="134619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49" name="object 38"/>
          <p:cNvSpPr/>
          <p:nvPr/>
        </p:nvSpPr>
        <p:spPr>
          <a:xfrm>
            <a:off x="1100824" y="5460954"/>
            <a:ext cx="256080" cy="148383"/>
          </a:xfrm>
          <a:custGeom>
            <a:avLst/>
            <a:gdLst/>
            <a:ahLst/>
            <a:cxnLst/>
            <a:rect l="l" t="t" r="r" b="b"/>
            <a:pathLst>
              <a:path w="135890" h="78739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0" name="object 39"/>
          <p:cNvSpPr/>
          <p:nvPr/>
        </p:nvSpPr>
        <p:spPr>
          <a:xfrm>
            <a:off x="1468961" y="5323138"/>
            <a:ext cx="416427" cy="253687"/>
          </a:xfrm>
          <a:custGeom>
            <a:avLst/>
            <a:gdLst/>
            <a:ahLst/>
            <a:cxnLst/>
            <a:rect l="l" t="t" r="r" b="b"/>
            <a:pathLst>
              <a:path w="220980" h="134619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1" name="object 40"/>
          <p:cNvSpPr/>
          <p:nvPr/>
        </p:nvSpPr>
        <p:spPr>
          <a:xfrm>
            <a:off x="1262520" y="5552705"/>
            <a:ext cx="256080" cy="148383"/>
          </a:xfrm>
          <a:custGeom>
            <a:avLst/>
            <a:gdLst/>
            <a:ahLst/>
            <a:cxnLst/>
            <a:rect l="l" t="t" r="r" b="b"/>
            <a:pathLst>
              <a:path w="135890" h="78739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2" name="object 41"/>
          <p:cNvSpPr/>
          <p:nvPr/>
        </p:nvSpPr>
        <p:spPr>
          <a:xfrm>
            <a:off x="1630658" y="5414892"/>
            <a:ext cx="416427" cy="253687"/>
          </a:xfrm>
          <a:custGeom>
            <a:avLst/>
            <a:gdLst/>
            <a:ahLst/>
            <a:cxnLst/>
            <a:rect l="l" t="t" r="r" b="b"/>
            <a:pathLst>
              <a:path w="220980" h="134619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3" name="object 42"/>
          <p:cNvSpPr/>
          <p:nvPr/>
        </p:nvSpPr>
        <p:spPr>
          <a:xfrm>
            <a:off x="1666404" y="5780965"/>
            <a:ext cx="1026712" cy="624643"/>
          </a:xfrm>
          <a:custGeom>
            <a:avLst/>
            <a:gdLst/>
            <a:ahLst/>
            <a:cxnLst/>
            <a:rect l="l" t="t" r="r" b="b"/>
            <a:pathLst>
              <a:path w="544830" h="331470">
                <a:moveTo>
                  <a:pt x="544220" y="0"/>
                </a:moveTo>
                <a:lnTo>
                  <a:pt x="0" y="331165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4" name="object 43"/>
          <p:cNvSpPr/>
          <p:nvPr/>
        </p:nvSpPr>
        <p:spPr>
          <a:xfrm>
            <a:off x="1424217" y="5644456"/>
            <a:ext cx="256080" cy="148383"/>
          </a:xfrm>
          <a:custGeom>
            <a:avLst/>
            <a:gdLst/>
            <a:ahLst/>
            <a:cxnLst/>
            <a:rect l="l" t="t" r="r" b="b"/>
            <a:pathLst>
              <a:path w="135890" h="78739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5" name="object 44"/>
          <p:cNvSpPr/>
          <p:nvPr/>
        </p:nvSpPr>
        <p:spPr>
          <a:xfrm>
            <a:off x="339063" y="1520038"/>
            <a:ext cx="1091331" cy="119663"/>
          </a:xfrm>
          <a:custGeom>
            <a:avLst/>
            <a:gdLst/>
            <a:ahLst/>
            <a:cxnLst/>
            <a:rect l="l" t="t" r="r" b="b"/>
            <a:pathLst>
              <a:path w="579119" h="63500">
                <a:moveTo>
                  <a:pt x="0" y="0"/>
                </a:moveTo>
                <a:lnTo>
                  <a:pt x="578840" y="63322"/>
                </a:lnTo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6" name="object 45"/>
          <p:cNvSpPr/>
          <p:nvPr/>
        </p:nvSpPr>
        <p:spPr>
          <a:xfrm>
            <a:off x="2101344" y="5927380"/>
            <a:ext cx="854397" cy="911836"/>
          </a:xfrm>
          <a:custGeom>
            <a:avLst/>
            <a:gdLst/>
            <a:ahLst/>
            <a:cxnLst/>
            <a:rect l="l" t="t" r="r" b="b"/>
            <a:pathLst>
              <a:path w="453389" h="483870">
                <a:moveTo>
                  <a:pt x="453123" y="0"/>
                </a:moveTo>
                <a:lnTo>
                  <a:pt x="0" y="293001"/>
                </a:lnTo>
                <a:lnTo>
                  <a:pt x="0" y="483298"/>
                </a:lnTo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9" name="object 48"/>
          <p:cNvSpPr/>
          <p:nvPr/>
        </p:nvSpPr>
        <p:spPr>
          <a:xfrm>
            <a:off x="2796787" y="3885843"/>
            <a:ext cx="5690338" cy="1952843"/>
          </a:xfrm>
          <a:custGeom>
            <a:avLst/>
            <a:gdLst/>
            <a:ahLst/>
            <a:cxnLst/>
            <a:rect l="l" t="t" r="r" b="b"/>
            <a:pathLst>
              <a:path w="2080260" h="554989">
                <a:moveTo>
                  <a:pt x="0" y="554939"/>
                </a:moveTo>
                <a:lnTo>
                  <a:pt x="254723" y="363347"/>
                </a:lnTo>
                <a:lnTo>
                  <a:pt x="1361668" y="363347"/>
                </a:lnTo>
                <a:lnTo>
                  <a:pt x="1518386" y="363347"/>
                </a:lnTo>
                <a:lnTo>
                  <a:pt x="2079701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0" name="object 49"/>
          <p:cNvSpPr/>
          <p:nvPr/>
        </p:nvSpPr>
        <p:spPr>
          <a:xfrm>
            <a:off x="264617" y="4834689"/>
            <a:ext cx="757470" cy="203428"/>
          </a:xfrm>
          <a:custGeom>
            <a:avLst/>
            <a:gdLst/>
            <a:ahLst/>
            <a:cxnLst/>
            <a:rect l="l" t="t" r="r" b="b"/>
            <a:pathLst>
              <a:path w="401955" h="107950">
                <a:moveTo>
                  <a:pt x="401688" y="0"/>
                </a:moveTo>
                <a:lnTo>
                  <a:pt x="214312" y="107772"/>
                </a:lnTo>
                <a:lnTo>
                  <a:pt x="0" y="83972"/>
                </a:lnTo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1" name="object 50"/>
          <p:cNvSpPr/>
          <p:nvPr/>
        </p:nvSpPr>
        <p:spPr>
          <a:xfrm>
            <a:off x="2664626" y="1181897"/>
            <a:ext cx="5744534" cy="649698"/>
          </a:xfrm>
          <a:custGeom>
            <a:avLst/>
            <a:gdLst/>
            <a:ahLst/>
            <a:cxnLst/>
            <a:rect l="l" t="t" r="r" b="b"/>
            <a:pathLst>
              <a:path w="3621404" h="409575">
                <a:moveTo>
                  <a:pt x="156095" y="369163"/>
                </a:moveTo>
                <a:lnTo>
                  <a:pt x="78041" y="266598"/>
                </a:lnTo>
                <a:lnTo>
                  <a:pt x="0" y="329031"/>
                </a:lnTo>
                <a:lnTo>
                  <a:pt x="84734" y="409308"/>
                </a:lnTo>
                <a:lnTo>
                  <a:pt x="156095" y="369163"/>
                </a:lnTo>
                <a:close/>
              </a:path>
              <a:path w="3621404" h="409575">
                <a:moveTo>
                  <a:pt x="3621316" y="62433"/>
                </a:moveTo>
                <a:lnTo>
                  <a:pt x="3543274" y="0"/>
                </a:lnTo>
                <a:lnTo>
                  <a:pt x="3465220" y="102565"/>
                </a:lnTo>
                <a:lnTo>
                  <a:pt x="3536581" y="142709"/>
                </a:lnTo>
                <a:lnTo>
                  <a:pt x="3621316" y="62433"/>
                </a:lnTo>
                <a:close/>
              </a:path>
            </a:pathLst>
          </a:custGeom>
          <a:solidFill>
            <a:srgbClr val="DF7777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2" name="object 51"/>
          <p:cNvSpPr/>
          <p:nvPr/>
        </p:nvSpPr>
        <p:spPr>
          <a:xfrm>
            <a:off x="2139879" y="729768"/>
            <a:ext cx="242755" cy="172245"/>
          </a:xfrm>
          <a:custGeom>
            <a:avLst/>
            <a:gdLst/>
            <a:ahLst/>
            <a:cxnLst/>
            <a:rect l="l" t="t" r="r" b="b"/>
            <a:pathLst>
              <a:path w="153034" h="108584">
                <a:moveTo>
                  <a:pt x="118313" y="0"/>
                </a:moveTo>
                <a:lnTo>
                  <a:pt x="0" y="50418"/>
                </a:lnTo>
                <a:lnTo>
                  <a:pt x="33299" y="108089"/>
                </a:lnTo>
                <a:lnTo>
                  <a:pt x="152412" y="59042"/>
                </a:lnTo>
                <a:lnTo>
                  <a:pt x="118313" y="0"/>
                </a:lnTo>
                <a:close/>
              </a:path>
            </a:pathLst>
          </a:custGeom>
          <a:solidFill>
            <a:srgbClr val="FFCA88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3" name="object 52"/>
          <p:cNvSpPr/>
          <p:nvPr/>
        </p:nvSpPr>
        <p:spPr>
          <a:xfrm>
            <a:off x="2943544" y="4608031"/>
            <a:ext cx="212537" cy="217573"/>
          </a:xfrm>
          <a:custGeom>
            <a:avLst/>
            <a:gdLst/>
            <a:ahLst/>
            <a:cxnLst/>
            <a:rect l="l" t="t" r="r" b="b"/>
            <a:pathLst>
              <a:path w="133984" h="137160">
                <a:moveTo>
                  <a:pt x="73621" y="0"/>
                </a:moveTo>
                <a:lnTo>
                  <a:pt x="0" y="105448"/>
                </a:lnTo>
                <a:lnTo>
                  <a:pt x="58800" y="136715"/>
                </a:lnTo>
                <a:lnTo>
                  <a:pt x="133819" y="32004"/>
                </a:lnTo>
                <a:lnTo>
                  <a:pt x="73621" y="0"/>
                </a:lnTo>
                <a:close/>
              </a:path>
            </a:pathLst>
          </a:custGeom>
          <a:solidFill>
            <a:srgbClr val="4F5EA1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4" name="object 53"/>
          <p:cNvSpPr/>
          <p:nvPr/>
        </p:nvSpPr>
        <p:spPr>
          <a:xfrm>
            <a:off x="1433668" y="4752492"/>
            <a:ext cx="2014566" cy="1023400"/>
          </a:xfrm>
          <a:custGeom>
            <a:avLst/>
            <a:gdLst/>
            <a:ahLst/>
            <a:cxnLst/>
            <a:rect l="l" t="t" r="r" b="b"/>
            <a:pathLst>
              <a:path w="1270000" h="645160">
                <a:moveTo>
                  <a:pt x="112153" y="18796"/>
                </a:moveTo>
                <a:lnTo>
                  <a:pt x="46609" y="0"/>
                </a:lnTo>
                <a:lnTo>
                  <a:pt x="0" y="110248"/>
                </a:lnTo>
                <a:lnTo>
                  <a:pt x="0" y="119468"/>
                </a:lnTo>
                <a:lnTo>
                  <a:pt x="60540" y="136817"/>
                </a:lnTo>
                <a:lnTo>
                  <a:pt x="112153" y="18796"/>
                </a:lnTo>
                <a:close/>
              </a:path>
              <a:path w="1270000" h="645160">
                <a:moveTo>
                  <a:pt x="1269415" y="619760"/>
                </a:moveTo>
                <a:lnTo>
                  <a:pt x="1233360" y="522693"/>
                </a:lnTo>
                <a:lnTo>
                  <a:pt x="1184960" y="548424"/>
                </a:lnTo>
                <a:lnTo>
                  <a:pt x="1222146" y="644893"/>
                </a:lnTo>
                <a:lnTo>
                  <a:pt x="1269415" y="619760"/>
                </a:lnTo>
                <a:close/>
              </a:path>
            </a:pathLst>
          </a:custGeom>
          <a:solidFill>
            <a:srgbClr val="FFCA88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5" name="object 54"/>
          <p:cNvSpPr/>
          <p:nvPr/>
        </p:nvSpPr>
        <p:spPr>
          <a:xfrm>
            <a:off x="10324216" y="1430893"/>
            <a:ext cx="216566" cy="178289"/>
          </a:xfrm>
          <a:custGeom>
            <a:avLst/>
            <a:gdLst/>
            <a:ahLst/>
            <a:cxnLst/>
            <a:rect l="l" t="t" r="r" b="b"/>
            <a:pathLst>
              <a:path w="136525" h="112394">
                <a:moveTo>
                  <a:pt x="16497" y="0"/>
                </a:moveTo>
                <a:lnTo>
                  <a:pt x="0" y="66154"/>
                </a:lnTo>
                <a:lnTo>
                  <a:pt x="120129" y="112077"/>
                </a:lnTo>
                <a:lnTo>
                  <a:pt x="136245" y="47459"/>
                </a:lnTo>
                <a:lnTo>
                  <a:pt x="16497" y="0"/>
                </a:lnTo>
                <a:close/>
              </a:path>
            </a:pathLst>
          </a:custGeom>
          <a:solidFill>
            <a:srgbClr val="CCD2F5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6" name="object 55"/>
          <p:cNvSpPr/>
          <p:nvPr/>
        </p:nvSpPr>
        <p:spPr>
          <a:xfrm>
            <a:off x="4665549" y="383353"/>
            <a:ext cx="242755" cy="173253"/>
          </a:xfrm>
          <a:custGeom>
            <a:avLst/>
            <a:gdLst/>
            <a:ahLst/>
            <a:cxnLst/>
            <a:rect l="l" t="t" r="r" b="b"/>
            <a:pathLst>
              <a:path w="153035" h="109219">
                <a:moveTo>
                  <a:pt x="118470" y="0"/>
                </a:moveTo>
                <a:lnTo>
                  <a:pt x="106236" y="0"/>
                </a:lnTo>
                <a:lnTo>
                  <a:pt x="0" y="52680"/>
                </a:lnTo>
                <a:lnTo>
                  <a:pt x="38138" y="109220"/>
                </a:lnTo>
                <a:lnTo>
                  <a:pt x="152641" y="50673"/>
                </a:lnTo>
                <a:lnTo>
                  <a:pt x="118470" y="0"/>
                </a:lnTo>
                <a:close/>
              </a:path>
            </a:pathLst>
          </a:custGeom>
          <a:solidFill>
            <a:srgbClr val="FFCA88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7" name="object 56"/>
          <p:cNvSpPr/>
          <p:nvPr/>
        </p:nvSpPr>
        <p:spPr>
          <a:xfrm>
            <a:off x="852511" y="972103"/>
            <a:ext cx="236712" cy="202464"/>
          </a:xfrm>
          <a:custGeom>
            <a:avLst/>
            <a:gdLst/>
            <a:ahLst/>
            <a:cxnLst/>
            <a:rect l="l" t="t" r="r" b="b"/>
            <a:pathLst>
              <a:path w="149225" h="127635">
                <a:moveTo>
                  <a:pt x="100977" y="0"/>
                </a:moveTo>
                <a:lnTo>
                  <a:pt x="0" y="79971"/>
                </a:lnTo>
                <a:lnTo>
                  <a:pt x="49047" y="127342"/>
                </a:lnTo>
                <a:lnTo>
                  <a:pt x="148882" y="46266"/>
                </a:lnTo>
                <a:lnTo>
                  <a:pt x="100977" y="0"/>
                </a:lnTo>
                <a:close/>
              </a:path>
            </a:pathLst>
          </a:custGeom>
          <a:solidFill>
            <a:srgbClr val="CCD2F5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8" name="object 57"/>
          <p:cNvSpPr/>
          <p:nvPr/>
        </p:nvSpPr>
        <p:spPr>
          <a:xfrm>
            <a:off x="9627610" y="332485"/>
            <a:ext cx="120874" cy="101736"/>
          </a:xfrm>
          <a:custGeom>
            <a:avLst/>
            <a:gdLst/>
            <a:ahLst/>
            <a:cxnLst/>
            <a:rect l="l" t="t" r="r" b="b"/>
            <a:pathLst>
              <a:path w="76200" h="64134">
                <a:moveTo>
                  <a:pt x="67392" y="0"/>
                </a:moveTo>
                <a:lnTo>
                  <a:pt x="0" y="0"/>
                </a:lnTo>
                <a:lnTo>
                  <a:pt x="7748" y="63845"/>
                </a:lnTo>
                <a:lnTo>
                  <a:pt x="75934" y="63845"/>
                </a:lnTo>
                <a:lnTo>
                  <a:pt x="67392" y="0"/>
                </a:lnTo>
                <a:close/>
              </a:path>
            </a:pathLst>
          </a:custGeom>
          <a:solidFill>
            <a:srgbClr val="4F5EA1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pic>
        <p:nvPicPr>
          <p:cNvPr id="69" name="object 5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44071" y="3125504"/>
            <a:ext cx="4212345" cy="3924672"/>
          </a:xfrm>
          <a:prstGeom prst="rect">
            <a:avLst/>
          </a:prstGeom>
        </p:spPr>
      </p:pic>
      <p:sp>
        <p:nvSpPr>
          <p:cNvPr id="76" name="한쪽 모서리가 둥근 사각형 75"/>
          <p:cNvSpPr/>
          <p:nvPr/>
        </p:nvSpPr>
        <p:spPr>
          <a:xfrm>
            <a:off x="1810543" y="2070580"/>
            <a:ext cx="5697943" cy="2135930"/>
          </a:xfrm>
          <a:prstGeom prst="round1Rect">
            <a:avLst/>
          </a:prstGeom>
          <a:solidFill>
            <a:srgbClr val="37B2A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009212" y="2496773"/>
            <a:ext cx="52712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빅프로젝트</a:t>
            </a:r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과제도출</a:t>
            </a:r>
            <a:endParaRPr lang="en-US" altLang="ko-KR" sz="4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DX</a:t>
            </a:r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솔루션 개요서</a:t>
            </a:r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양식</a:t>
            </a:r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3849" y="215054"/>
            <a:ext cx="1489476" cy="34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85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42F0C4-D8EA-4E92-AC64-031FCF652857}"/>
              </a:ext>
            </a:extLst>
          </p:cNvPr>
          <p:cNvSpPr txBox="1"/>
          <p:nvPr/>
        </p:nvSpPr>
        <p:spPr>
          <a:xfrm>
            <a:off x="134653" y="101758"/>
            <a:ext cx="1195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템플릿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544A028-1C31-4959-A713-66D74A22A3E9}"/>
              </a:ext>
            </a:extLst>
          </p:cNvPr>
          <p:cNvSpPr/>
          <p:nvPr/>
        </p:nvSpPr>
        <p:spPr>
          <a:xfrm>
            <a:off x="685800" y="1035198"/>
            <a:ext cx="1885950" cy="739217"/>
          </a:xfrm>
          <a:prstGeom prst="rect">
            <a:avLst/>
          </a:prstGeom>
          <a:solidFill>
            <a:srgbClr val="2579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DX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솔루션명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14070BE-DEB2-49CC-B358-75A3C7EA8E32}"/>
              </a:ext>
            </a:extLst>
          </p:cNvPr>
          <p:cNvSpPr/>
          <p:nvPr/>
        </p:nvSpPr>
        <p:spPr>
          <a:xfrm>
            <a:off x="685800" y="1870559"/>
            <a:ext cx="1885950" cy="1341577"/>
          </a:xfrm>
          <a:prstGeom prst="rect">
            <a:avLst/>
          </a:prstGeom>
          <a:solidFill>
            <a:srgbClr val="2579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기능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A07033C-67C4-4BF2-82C5-7C6C4BD25675}"/>
              </a:ext>
            </a:extLst>
          </p:cNvPr>
          <p:cNvSpPr/>
          <p:nvPr/>
        </p:nvSpPr>
        <p:spPr>
          <a:xfrm>
            <a:off x="685800" y="3291153"/>
            <a:ext cx="1885950" cy="1157785"/>
          </a:xfrm>
          <a:prstGeom prst="rect">
            <a:avLst/>
          </a:prstGeom>
          <a:solidFill>
            <a:srgbClr val="2579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 데이터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1E219BA-98AD-4A27-BABC-7CB51B22BD41}"/>
              </a:ext>
            </a:extLst>
          </p:cNvPr>
          <p:cNvSpPr/>
          <p:nvPr/>
        </p:nvSpPr>
        <p:spPr>
          <a:xfrm>
            <a:off x="685800" y="5430014"/>
            <a:ext cx="1885950" cy="739217"/>
          </a:xfrm>
          <a:prstGeom prst="rect">
            <a:avLst/>
          </a:prstGeom>
          <a:solidFill>
            <a:srgbClr val="2579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고객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 사용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?)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66C8C67-AEE6-45A4-83FD-94354D1E9A8D}"/>
              </a:ext>
            </a:extLst>
          </p:cNvPr>
          <p:cNvSpPr/>
          <p:nvPr/>
        </p:nvSpPr>
        <p:spPr>
          <a:xfrm>
            <a:off x="685800" y="4571316"/>
            <a:ext cx="1885950" cy="739217"/>
          </a:xfrm>
          <a:prstGeom prst="rect">
            <a:avLst/>
          </a:prstGeom>
          <a:solidFill>
            <a:srgbClr val="2579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타겟 기업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 사용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6B84E9A-2B9E-44F7-956B-1AAF1F16B302}"/>
              </a:ext>
            </a:extLst>
          </p:cNvPr>
          <p:cNvSpPr/>
          <p:nvPr/>
        </p:nvSpPr>
        <p:spPr>
          <a:xfrm>
            <a:off x="2838450" y="1035199"/>
            <a:ext cx="8505825" cy="739216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대형마트 물품별 가격 비교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재고 관리 솔루션 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25EDF94-BD7F-4952-9015-51A723AF5F19}"/>
              </a:ext>
            </a:extLst>
          </p:cNvPr>
          <p:cNvSpPr/>
          <p:nvPr/>
        </p:nvSpPr>
        <p:spPr>
          <a:xfrm>
            <a:off x="2838450" y="1870559"/>
            <a:ext cx="8505825" cy="1341578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월별 상품 증감률을 비교하여 저렴한 상품의 가격정보를 소비자에게 노출</a:t>
            </a: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빅데이터 기반의 수요예측으로 효율적인 재고 관리 및 배달 시스템</a:t>
            </a: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325D1AF-7717-429B-9CD5-2389CEC020D4}"/>
              </a:ext>
            </a:extLst>
          </p:cNvPr>
          <p:cNvSpPr/>
          <p:nvPr/>
        </p:nvSpPr>
        <p:spPr>
          <a:xfrm>
            <a:off x="2838450" y="3308281"/>
            <a:ext cx="8505825" cy="1103167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공공데이터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한국소비자원 가격동향 데이터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병원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(7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공공데이터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한국소비자원 생필품 할인 정보 데이터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공공데이터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한국소비자원 소비자 빅데이터 트렌드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공공데이터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한국소비자원 소비자 이슈 데이터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51BB494-4791-4904-BE3E-EF4760AA58B6}"/>
              </a:ext>
            </a:extLst>
          </p:cNvPr>
          <p:cNvSpPr/>
          <p:nvPr/>
        </p:nvSpPr>
        <p:spPr>
          <a:xfrm>
            <a:off x="2838450" y="5443883"/>
            <a:ext cx="2181225" cy="739217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생필품 이용고객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8F411E7-C96F-4640-B14B-E992518832FA}"/>
              </a:ext>
            </a:extLst>
          </p:cNvPr>
          <p:cNvSpPr/>
          <p:nvPr/>
        </p:nvSpPr>
        <p:spPr>
          <a:xfrm>
            <a:off x="5286375" y="5443883"/>
            <a:ext cx="6057900" cy="739217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저렴해진 물품에 대한 가격정보를 얻을 수 있다</a:t>
            </a: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그리고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할인하는 상품의 정보를 얻을 </a:t>
            </a:r>
            <a:r>
              <a:rPr lang="ko-KR" altLang="en-US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 있다 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5ADDCAE-F2EA-4379-B81C-3A3837A752A5}"/>
              </a:ext>
            </a:extLst>
          </p:cNvPr>
          <p:cNvSpPr/>
          <p:nvPr/>
        </p:nvSpPr>
        <p:spPr>
          <a:xfrm>
            <a:off x="2838450" y="4558057"/>
            <a:ext cx="2181225" cy="739217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대형마트 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535EF48-76C6-4F01-8137-DF0B043090D2}"/>
              </a:ext>
            </a:extLst>
          </p:cNvPr>
          <p:cNvSpPr/>
          <p:nvPr/>
        </p:nvSpPr>
        <p:spPr>
          <a:xfrm>
            <a:off x="5286375" y="4558057"/>
            <a:ext cx="6057900" cy="739217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소비자들의 부가적인 구매를 유도하고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남는 재고로 인한 손실을 줄여 매출을 올릴 수 있다</a:t>
            </a:r>
          </a:p>
        </p:txBody>
      </p:sp>
    </p:spTree>
    <p:extLst>
      <p:ext uri="{BB962C8B-B14F-4D97-AF65-F5344CB8AC3E}">
        <p14:creationId xmlns:p14="http://schemas.microsoft.com/office/powerpoint/2010/main" val="4224654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42F0C4-D8EA-4E92-AC64-031FCF652857}"/>
              </a:ext>
            </a:extLst>
          </p:cNvPr>
          <p:cNvSpPr txBox="1"/>
          <p:nvPr/>
        </p:nvSpPr>
        <p:spPr>
          <a:xfrm>
            <a:off x="134653" y="63658"/>
            <a:ext cx="1195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작성 방법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16DD22-D978-4CD9-8BBB-6580A7C208E8}"/>
              </a:ext>
            </a:extLst>
          </p:cNvPr>
          <p:cNvSpPr/>
          <p:nvPr/>
        </p:nvSpPr>
        <p:spPr>
          <a:xfrm>
            <a:off x="504825" y="1098015"/>
            <a:ext cx="1885950" cy="739217"/>
          </a:xfrm>
          <a:prstGeom prst="rect">
            <a:avLst/>
          </a:prstGeom>
          <a:solidFill>
            <a:srgbClr val="2579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DX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솔루션명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208777-5980-49F1-AF0E-B0BE57B1944A}"/>
              </a:ext>
            </a:extLst>
          </p:cNvPr>
          <p:cNvSpPr/>
          <p:nvPr/>
        </p:nvSpPr>
        <p:spPr>
          <a:xfrm>
            <a:off x="504825" y="1970225"/>
            <a:ext cx="1885950" cy="1341577"/>
          </a:xfrm>
          <a:prstGeom prst="rect">
            <a:avLst/>
          </a:prstGeom>
          <a:solidFill>
            <a:srgbClr val="2579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기능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8DF61E3-928C-4016-AA14-E847E344EE78}"/>
              </a:ext>
            </a:extLst>
          </p:cNvPr>
          <p:cNvSpPr/>
          <p:nvPr/>
        </p:nvSpPr>
        <p:spPr>
          <a:xfrm>
            <a:off x="504825" y="3390819"/>
            <a:ext cx="1885950" cy="1157785"/>
          </a:xfrm>
          <a:prstGeom prst="rect">
            <a:avLst/>
          </a:prstGeom>
          <a:solidFill>
            <a:srgbClr val="2579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 데이터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70D7DBF-D785-4B07-98CD-73217D60BD0F}"/>
              </a:ext>
            </a:extLst>
          </p:cNvPr>
          <p:cNvSpPr/>
          <p:nvPr/>
        </p:nvSpPr>
        <p:spPr>
          <a:xfrm>
            <a:off x="504825" y="5511315"/>
            <a:ext cx="1885950" cy="739217"/>
          </a:xfrm>
          <a:prstGeom prst="rect">
            <a:avLst/>
          </a:prstGeom>
          <a:solidFill>
            <a:srgbClr val="2579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고객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 사용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1B07A83-4F50-4875-8C8A-5C3849A07740}"/>
              </a:ext>
            </a:extLst>
          </p:cNvPr>
          <p:cNvSpPr/>
          <p:nvPr/>
        </p:nvSpPr>
        <p:spPr>
          <a:xfrm>
            <a:off x="504825" y="4680507"/>
            <a:ext cx="1885950" cy="739217"/>
          </a:xfrm>
          <a:prstGeom prst="rect">
            <a:avLst/>
          </a:prstGeom>
          <a:solidFill>
            <a:srgbClr val="2579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타겟 기업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 사용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49CA430-9D69-4C0E-8255-363E17FDAFB2}"/>
              </a:ext>
            </a:extLst>
          </p:cNvPr>
          <p:cNvSpPr/>
          <p:nvPr/>
        </p:nvSpPr>
        <p:spPr>
          <a:xfrm>
            <a:off x="2657475" y="1098016"/>
            <a:ext cx="8505825" cy="739216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59F662-F424-4F69-ABBC-3BADE8C6E309}"/>
              </a:ext>
            </a:extLst>
          </p:cNvPr>
          <p:cNvSpPr txBox="1"/>
          <p:nvPr/>
        </p:nvSpPr>
        <p:spPr>
          <a:xfrm>
            <a:off x="2752725" y="1178182"/>
            <a:ext cx="6279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의료소비자 위치기반 의료비 비급여대상 가격 비교 제공 솔루션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(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비급여 대상의 경우 병원이 가격을 임의로 지정 가능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86C40A-D985-4DBB-9EB8-F988E879420B}"/>
              </a:ext>
            </a:extLst>
          </p:cNvPr>
          <p:cNvSpPr/>
          <p:nvPr/>
        </p:nvSpPr>
        <p:spPr>
          <a:xfrm>
            <a:off x="2657475" y="1970225"/>
            <a:ext cx="8505825" cy="1341578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2D1B9B-2BF6-442A-944E-F374BDC8210B}"/>
              </a:ext>
            </a:extLst>
          </p:cNvPr>
          <p:cNvSpPr txBox="1"/>
          <p:nvPr/>
        </p:nvSpPr>
        <p:spPr>
          <a:xfrm>
            <a:off x="2752725" y="2066548"/>
            <a:ext cx="8515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의료소비자 위치기반 인근 병원의 비급여 가격 정보 제공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-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가까운 병원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낮은 가격순으로 정보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이해하기 쉬운 용어로 제공</a:t>
            </a:r>
            <a:r>
              <a:rPr lang="en-US" altLang="ko-KR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스카이조스터</a:t>
            </a:r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대상포진예방접종</a:t>
            </a:r>
            <a:r>
              <a:rPr lang="en-US" altLang="ko-KR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)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9144F1-9D38-4A33-ACD0-FDB021868700}"/>
              </a:ext>
            </a:extLst>
          </p:cNvPr>
          <p:cNvSpPr txBox="1"/>
          <p:nvPr/>
        </p:nvSpPr>
        <p:spPr>
          <a:xfrm>
            <a:off x="2752724" y="2627372"/>
            <a:ext cx="6279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가격 정보 수정 기능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(OCR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등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병원 등급 정보 제공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EDF27CE-3565-4758-8FC9-A273CAEA2A7A}"/>
              </a:ext>
            </a:extLst>
          </p:cNvPr>
          <p:cNvSpPr/>
          <p:nvPr/>
        </p:nvSpPr>
        <p:spPr>
          <a:xfrm>
            <a:off x="2657475" y="3390820"/>
            <a:ext cx="8505825" cy="1157784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8874BF-9136-4F69-A8A2-CA7C72A651A0}"/>
              </a:ext>
            </a:extLst>
          </p:cNvPr>
          <p:cNvSpPr txBox="1"/>
          <p:nvPr/>
        </p:nvSpPr>
        <p:spPr>
          <a:xfrm>
            <a:off x="2752725" y="3487220"/>
            <a:ext cx="765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병원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(7</a:t>
            </a:r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만여개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위치 데이터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비급여 항목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(600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여개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대한 </a:t>
            </a:r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병원별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가격 데이터 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병원평가정보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A3D1EA-FC90-4B93-9B5A-F05D72C83C34}"/>
              </a:ext>
            </a:extLst>
          </p:cNvPr>
          <p:cNvSpPr txBox="1"/>
          <p:nvPr/>
        </p:nvSpPr>
        <p:spPr>
          <a:xfrm>
            <a:off x="2752724" y="5604201"/>
            <a:ext cx="2181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건강 관리에 관심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많은 고객 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A486C2F-4087-44EA-A514-B193F4C9480A}"/>
              </a:ext>
            </a:extLst>
          </p:cNvPr>
          <p:cNvSpPr/>
          <p:nvPr/>
        </p:nvSpPr>
        <p:spPr>
          <a:xfrm>
            <a:off x="2657475" y="5525184"/>
            <a:ext cx="2181225" cy="739217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4E5CAC8-1DB3-4CCF-A16C-B831E502A9A7}"/>
              </a:ext>
            </a:extLst>
          </p:cNvPr>
          <p:cNvSpPr/>
          <p:nvPr/>
        </p:nvSpPr>
        <p:spPr>
          <a:xfrm>
            <a:off x="5105400" y="5525184"/>
            <a:ext cx="6057900" cy="739217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3EBE6B5-629F-4817-9204-D459D72B0732}"/>
              </a:ext>
            </a:extLst>
          </p:cNvPr>
          <p:cNvSpPr/>
          <p:nvPr/>
        </p:nvSpPr>
        <p:spPr>
          <a:xfrm>
            <a:off x="2657475" y="4667248"/>
            <a:ext cx="2181225" cy="739217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177150E-4D8C-4B2A-BF32-85AC2DC556FA}"/>
              </a:ext>
            </a:extLst>
          </p:cNvPr>
          <p:cNvSpPr/>
          <p:nvPr/>
        </p:nvSpPr>
        <p:spPr>
          <a:xfrm>
            <a:off x="5105400" y="4667248"/>
            <a:ext cx="6057900" cy="739217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2D81A1-2098-4F11-8F01-25FDB0C82325}"/>
              </a:ext>
            </a:extLst>
          </p:cNvPr>
          <p:cNvSpPr txBox="1"/>
          <p:nvPr/>
        </p:nvSpPr>
        <p:spPr>
          <a:xfrm>
            <a:off x="2752724" y="4848909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보험사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실손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96884F-D77B-4FE4-B845-F730750E6D46}"/>
              </a:ext>
            </a:extLst>
          </p:cNvPr>
          <p:cNvSpPr txBox="1"/>
          <p:nvPr/>
        </p:nvSpPr>
        <p:spPr>
          <a:xfrm>
            <a:off x="5105400" y="5604201"/>
            <a:ext cx="584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병원별로 가격이 상이 하기때문에 가장 싸면서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등급도 좋은 병원을 선택하고 싶어요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A8AC3C-B1C7-4382-B4A3-A03B83827402}"/>
              </a:ext>
            </a:extLst>
          </p:cNvPr>
          <p:cNvSpPr txBox="1"/>
          <p:nvPr/>
        </p:nvSpPr>
        <p:spPr>
          <a:xfrm>
            <a:off x="5105400" y="4754343"/>
            <a:ext cx="584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보험료 청구 비용의 부담을 줄이고 싶어요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 </a:t>
            </a: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가입 고객에게 서비스를 주고 싶어요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D39889E-2BA1-441E-9F92-7F5BDBA401A1}"/>
              </a:ext>
            </a:extLst>
          </p:cNvPr>
          <p:cNvSpPr/>
          <p:nvPr/>
        </p:nvSpPr>
        <p:spPr>
          <a:xfrm>
            <a:off x="4705350" y="3481429"/>
            <a:ext cx="676275" cy="67627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6A9CBA0-7739-4474-8276-E4157EBF465A}"/>
              </a:ext>
            </a:extLst>
          </p:cNvPr>
          <p:cNvSpPr/>
          <p:nvPr/>
        </p:nvSpPr>
        <p:spPr>
          <a:xfrm>
            <a:off x="4705350" y="2138047"/>
            <a:ext cx="676275" cy="67627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E382135-2610-431E-A1E8-51CC94570C2B}"/>
              </a:ext>
            </a:extLst>
          </p:cNvPr>
          <p:cNvSpPr/>
          <p:nvPr/>
        </p:nvSpPr>
        <p:spPr>
          <a:xfrm>
            <a:off x="4705348" y="5102350"/>
            <a:ext cx="676275" cy="67627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4</a:t>
            </a:r>
            <a:endParaRPr lang="ko-KR" altLang="en-US" sz="24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903B17E-7139-4113-8F54-8E8547804991}"/>
              </a:ext>
            </a:extLst>
          </p:cNvPr>
          <p:cNvSpPr/>
          <p:nvPr/>
        </p:nvSpPr>
        <p:spPr>
          <a:xfrm>
            <a:off x="4705349" y="1077238"/>
            <a:ext cx="676275" cy="67627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839A3D2-4F53-42D3-9112-C91CE5CFE920}"/>
              </a:ext>
            </a:extLst>
          </p:cNvPr>
          <p:cNvSpPr/>
          <p:nvPr/>
        </p:nvSpPr>
        <p:spPr>
          <a:xfrm>
            <a:off x="6019800" y="803145"/>
            <a:ext cx="5886449" cy="92333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</a:t>
            </a:r>
            <a:r>
              <a:rPr lang="ko-KR" altLang="en-US" dirty="0"/>
              <a:t>데이터셋과 </a:t>
            </a:r>
            <a:r>
              <a:rPr lang="en-US" altLang="ko-KR" dirty="0"/>
              <a:t>2.</a:t>
            </a:r>
            <a:r>
              <a:rPr lang="ko-KR" altLang="en-US" dirty="0"/>
              <a:t>기능을 기반으로 </a:t>
            </a:r>
            <a:r>
              <a:rPr lang="en-US" altLang="ko-KR" dirty="0"/>
              <a:t>DX</a:t>
            </a:r>
            <a:r>
              <a:rPr lang="ko-KR" altLang="en-US" dirty="0"/>
              <a:t>솔루션명을 </a:t>
            </a:r>
            <a:endParaRPr lang="en-US" altLang="ko-KR" dirty="0"/>
          </a:p>
          <a:p>
            <a:pPr algn="ctr"/>
            <a:r>
              <a:rPr lang="ko-KR" altLang="en-US" dirty="0"/>
              <a:t>정합니다</a:t>
            </a:r>
            <a:r>
              <a:rPr lang="en-US" altLang="ko-KR" dirty="0"/>
              <a:t>.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FD417C6-963A-46AD-A749-73A8C7F68CD1}"/>
              </a:ext>
            </a:extLst>
          </p:cNvPr>
          <p:cNvSpPr/>
          <p:nvPr/>
        </p:nvSpPr>
        <p:spPr>
          <a:xfrm>
            <a:off x="6000750" y="2108120"/>
            <a:ext cx="5886449" cy="92333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관심있는 오픈데이터</a:t>
            </a:r>
            <a:r>
              <a:rPr lang="en-US" altLang="ko-KR" dirty="0"/>
              <a:t>(</a:t>
            </a:r>
            <a:r>
              <a:rPr lang="ko-KR" altLang="en-US" dirty="0" err="1"/>
              <a:t>공공등</a:t>
            </a:r>
            <a:r>
              <a:rPr lang="en-US" altLang="ko-KR" dirty="0"/>
              <a:t>) </a:t>
            </a:r>
            <a:r>
              <a:rPr lang="ko-KR" altLang="en-US" dirty="0"/>
              <a:t>를 가지고</a:t>
            </a:r>
            <a:endParaRPr lang="en-US" altLang="ko-KR" dirty="0"/>
          </a:p>
          <a:p>
            <a:pPr algn="ctr"/>
            <a:r>
              <a:rPr lang="ko-KR" altLang="en-US" dirty="0"/>
              <a:t>어떤 기능을 제공할지 </a:t>
            </a:r>
            <a:r>
              <a:rPr lang="ko-KR" altLang="en-US" dirty="0" err="1"/>
              <a:t>아이디에이션합니다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기능을 추가하면서 공공데이터셋을 확인합니다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A29751E-BA5E-4066-890B-02EEDDCC7C24}"/>
              </a:ext>
            </a:extLst>
          </p:cNvPr>
          <p:cNvSpPr/>
          <p:nvPr/>
        </p:nvSpPr>
        <p:spPr>
          <a:xfrm>
            <a:off x="6000750" y="3425447"/>
            <a:ext cx="5886449" cy="92333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내가 관심있는 공공데이터 셋을 확인합니다</a:t>
            </a:r>
            <a:r>
              <a:rPr lang="en-US" altLang="ko-KR" dirty="0"/>
              <a:t>. 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64B66320-E4CF-431A-8A2D-516E8A33EDAD}"/>
              </a:ext>
            </a:extLst>
          </p:cNvPr>
          <p:cNvCxnSpPr>
            <a:cxnSpLocks/>
            <a:stCxn id="49" idx="2"/>
            <a:endCxn id="7" idx="2"/>
          </p:cNvCxnSpPr>
          <p:nvPr/>
        </p:nvCxnSpPr>
        <p:spPr>
          <a:xfrm rot="10800000" flipV="1">
            <a:off x="4705350" y="2476185"/>
            <a:ext cx="12700" cy="1343382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0BF73493-9F6A-4D3E-BA4B-D009CDCD514B}"/>
              </a:ext>
            </a:extLst>
          </p:cNvPr>
          <p:cNvSpPr/>
          <p:nvPr/>
        </p:nvSpPr>
        <p:spPr>
          <a:xfrm>
            <a:off x="6000750" y="4793993"/>
            <a:ext cx="5886449" cy="1210176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기능에 대해 관심이 있을 기업을 정의합니다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그리고 타겟 기업</a:t>
            </a:r>
            <a:r>
              <a:rPr lang="en-US" altLang="ko-KR" dirty="0"/>
              <a:t>(</a:t>
            </a:r>
            <a:r>
              <a:rPr lang="ko-KR" altLang="en-US" dirty="0"/>
              <a:t>기관</a:t>
            </a:r>
            <a:r>
              <a:rPr lang="en-US" altLang="ko-KR" dirty="0"/>
              <a:t>)</a:t>
            </a:r>
            <a:r>
              <a:rPr lang="ko-KR" altLang="en-US" dirty="0"/>
              <a:t>의 고객까지도 정의해봅니다</a:t>
            </a:r>
            <a:r>
              <a:rPr lang="en-US" altLang="ko-KR" dirty="0"/>
              <a:t>. 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DFFDEC5B-E324-4E29-BAB2-A44E089D5E7A}"/>
              </a:ext>
            </a:extLst>
          </p:cNvPr>
          <p:cNvCxnSpPr>
            <a:cxnSpLocks/>
            <a:stCxn id="49" idx="6"/>
            <a:endCxn id="7" idx="6"/>
          </p:cNvCxnSpPr>
          <p:nvPr/>
        </p:nvCxnSpPr>
        <p:spPr>
          <a:xfrm>
            <a:off x="5381625" y="2476185"/>
            <a:ext cx="12700" cy="1343382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161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654" y="101758"/>
            <a:ext cx="9261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DX </a:t>
            </a:r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솔루션 개요서 사례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E3C30D-E454-408E-86CF-C357644786D9}"/>
              </a:ext>
            </a:extLst>
          </p:cNvPr>
          <p:cNvSpPr/>
          <p:nvPr/>
        </p:nvSpPr>
        <p:spPr>
          <a:xfrm>
            <a:off x="685800" y="904874"/>
            <a:ext cx="1885950" cy="739217"/>
          </a:xfrm>
          <a:prstGeom prst="rect">
            <a:avLst/>
          </a:prstGeom>
          <a:solidFill>
            <a:srgbClr val="2579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DX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솔루션명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6A1E0D-F8B2-4026-815B-9236285D465A}"/>
              </a:ext>
            </a:extLst>
          </p:cNvPr>
          <p:cNvSpPr/>
          <p:nvPr/>
        </p:nvSpPr>
        <p:spPr>
          <a:xfrm>
            <a:off x="685800" y="2141675"/>
            <a:ext cx="1885950" cy="1341577"/>
          </a:xfrm>
          <a:prstGeom prst="rect">
            <a:avLst/>
          </a:prstGeom>
          <a:solidFill>
            <a:srgbClr val="2579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기능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DA59EE-B62E-48D2-BADD-80C00BCA96F4}"/>
              </a:ext>
            </a:extLst>
          </p:cNvPr>
          <p:cNvSpPr/>
          <p:nvPr/>
        </p:nvSpPr>
        <p:spPr>
          <a:xfrm>
            <a:off x="685800" y="3562269"/>
            <a:ext cx="1885950" cy="1157785"/>
          </a:xfrm>
          <a:prstGeom prst="rect">
            <a:avLst/>
          </a:prstGeom>
          <a:solidFill>
            <a:srgbClr val="2579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 데이터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152EAE-80A1-42BA-ABA4-C1DB84FE48B5}"/>
              </a:ext>
            </a:extLst>
          </p:cNvPr>
          <p:cNvSpPr/>
          <p:nvPr/>
        </p:nvSpPr>
        <p:spPr>
          <a:xfrm>
            <a:off x="685800" y="4842432"/>
            <a:ext cx="1885950" cy="739217"/>
          </a:xfrm>
          <a:prstGeom prst="rect">
            <a:avLst/>
          </a:prstGeom>
          <a:solidFill>
            <a:srgbClr val="2579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타겟 기업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 사용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A020E7-00C4-4714-81CD-3DE8D2BE3A00}"/>
              </a:ext>
            </a:extLst>
          </p:cNvPr>
          <p:cNvSpPr/>
          <p:nvPr/>
        </p:nvSpPr>
        <p:spPr>
          <a:xfrm>
            <a:off x="2838450" y="904875"/>
            <a:ext cx="8505825" cy="739216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5F274-B46F-447B-8D7C-73296F5BD252}"/>
              </a:ext>
            </a:extLst>
          </p:cNvPr>
          <p:cNvSpPr txBox="1"/>
          <p:nvPr/>
        </p:nvSpPr>
        <p:spPr>
          <a:xfrm>
            <a:off x="2933700" y="985041"/>
            <a:ext cx="6279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의료소비자 위치기반 의료비 비급여대상 가격 비교 제공 솔루션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비급여 대상의 경우 병원이 가격을 임의로 지정 가능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A5FB52-42DA-422B-B765-A5F85AA99935}"/>
              </a:ext>
            </a:extLst>
          </p:cNvPr>
          <p:cNvSpPr/>
          <p:nvPr/>
        </p:nvSpPr>
        <p:spPr>
          <a:xfrm>
            <a:off x="2838450" y="2141675"/>
            <a:ext cx="8505825" cy="1341578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2B5B0-B09D-42DC-A26B-34A4391529BE}"/>
              </a:ext>
            </a:extLst>
          </p:cNvPr>
          <p:cNvSpPr txBox="1"/>
          <p:nvPr/>
        </p:nvSpPr>
        <p:spPr>
          <a:xfrm>
            <a:off x="2933700" y="2237998"/>
            <a:ext cx="8515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의료소비자 위치기반 인근 병원의 비급여 가격 정보 제공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가까운 병원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낮은 가격순으로 정보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이해하기 쉬운 용어로 제공</a:t>
            </a: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1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스카이조스터</a:t>
            </a:r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1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대상포진예방접종</a:t>
            </a: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)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8F4172-7948-472C-8984-71CE7AB62083}"/>
              </a:ext>
            </a:extLst>
          </p:cNvPr>
          <p:cNvSpPr/>
          <p:nvPr/>
        </p:nvSpPr>
        <p:spPr>
          <a:xfrm>
            <a:off x="2886075" y="1656734"/>
            <a:ext cx="845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※ </a:t>
            </a:r>
            <a:r>
              <a:rPr lang="ko-KR" altLang="en-US" sz="1200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건강보험 대상에 해당되지 않아 병원에서 정하는 진료수가에 의해 환자본인이 진료비를 부담하여야 하는 항목</a:t>
            </a:r>
            <a:endParaRPr lang="en-US" altLang="ko-KR" sz="1200" dirty="0">
              <a:solidFill>
                <a:srgbClr val="33333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</a:t>
            </a:r>
            <a:r>
              <a:rPr lang="en-US" altLang="ko-KR" sz="1200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 </a:t>
            </a:r>
            <a:r>
              <a:rPr lang="ko-KR" altLang="en-US" sz="1200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독감예방접종</a:t>
            </a:r>
            <a:r>
              <a:rPr lang="en-US" altLang="ko-KR" sz="1200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쌍커플수술</a:t>
            </a:r>
            <a:r>
              <a:rPr lang="en-US" altLang="ko-KR" sz="1200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코성형수술</a:t>
            </a:r>
            <a:r>
              <a:rPr lang="en-US" altLang="ko-KR" sz="1200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링거등</a:t>
            </a:r>
            <a:r>
              <a:rPr lang="ko-KR" altLang="en-US" sz="1200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피로회복</a:t>
            </a:r>
            <a:r>
              <a:rPr lang="en-US" altLang="ko-KR" sz="1200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상급병실료</a:t>
            </a:r>
            <a:r>
              <a:rPr lang="en-US" altLang="ko-KR" sz="1200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도수치료</a:t>
            </a:r>
            <a:r>
              <a:rPr lang="en-US" altLang="ko-KR" sz="1200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건강용</a:t>
            </a:r>
            <a:r>
              <a:rPr lang="ko-KR" altLang="en-US" sz="1200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한약</a:t>
            </a:r>
            <a:r>
              <a:rPr lang="en-US" altLang="ko-KR" sz="1200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백내장수술 등</a:t>
            </a:r>
            <a:r>
              <a:rPr lang="en-US" altLang="ko-KR" sz="1200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200" dirty="0">
              <a:solidFill>
                <a:srgbClr val="33333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D85BCF-15F7-42B9-8AA4-AAA34972F0D0}"/>
              </a:ext>
            </a:extLst>
          </p:cNvPr>
          <p:cNvSpPr txBox="1"/>
          <p:nvPr/>
        </p:nvSpPr>
        <p:spPr>
          <a:xfrm>
            <a:off x="2933699" y="2798822"/>
            <a:ext cx="6279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가격 정보 수정 기능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(OCR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병원 등급 정보 제공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855933-8D26-40E3-80F2-7CE0077DFB58}"/>
              </a:ext>
            </a:extLst>
          </p:cNvPr>
          <p:cNvSpPr/>
          <p:nvPr/>
        </p:nvSpPr>
        <p:spPr>
          <a:xfrm>
            <a:off x="2838450" y="3562270"/>
            <a:ext cx="8505825" cy="1157784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2126B0-191F-4907-A788-D5D294994872}"/>
              </a:ext>
            </a:extLst>
          </p:cNvPr>
          <p:cNvSpPr txBox="1"/>
          <p:nvPr/>
        </p:nvSpPr>
        <p:spPr>
          <a:xfrm>
            <a:off x="2933700" y="3658670"/>
            <a:ext cx="765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</a:t>
            </a:r>
            <a:r>
              <a:rPr lang="en-US" altLang="ko-KR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병원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(7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만여개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위치 데이터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</a:t>
            </a:r>
            <a:r>
              <a:rPr lang="en-US" altLang="ko-KR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비급여 항목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(600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대한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병원별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가격 데이터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병원평가정보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77FB989-011F-4ED8-8AD6-C5DE8637460F}"/>
              </a:ext>
            </a:extLst>
          </p:cNvPr>
          <p:cNvSpPr/>
          <p:nvPr/>
        </p:nvSpPr>
        <p:spPr>
          <a:xfrm>
            <a:off x="2838450" y="4829173"/>
            <a:ext cx="2181225" cy="739217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CD4FAF-9864-49F4-BAB6-BCEE689836BF}"/>
              </a:ext>
            </a:extLst>
          </p:cNvPr>
          <p:cNvSpPr/>
          <p:nvPr/>
        </p:nvSpPr>
        <p:spPr>
          <a:xfrm>
            <a:off x="5286375" y="4829173"/>
            <a:ext cx="6057900" cy="739217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DF9C3B-BF58-456D-B6A8-3BB020666B3E}"/>
              </a:ext>
            </a:extLst>
          </p:cNvPr>
          <p:cNvSpPr txBox="1"/>
          <p:nvPr/>
        </p:nvSpPr>
        <p:spPr>
          <a:xfrm>
            <a:off x="2933699" y="5010834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보험사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실손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8A6641-4CD3-4965-B41A-467F7544EA0F}"/>
              </a:ext>
            </a:extLst>
          </p:cNvPr>
          <p:cNvSpPr txBox="1"/>
          <p:nvPr/>
        </p:nvSpPr>
        <p:spPr>
          <a:xfrm>
            <a:off x="5286375" y="4916268"/>
            <a:ext cx="584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보험료 청구 비용의 부담을 줄이고 싶어요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 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가입 고객에게 서비스를 주고 싶어요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E2747B3-217C-400F-A246-69F5136BCAC1}"/>
              </a:ext>
            </a:extLst>
          </p:cNvPr>
          <p:cNvSpPr/>
          <p:nvPr/>
        </p:nvSpPr>
        <p:spPr>
          <a:xfrm>
            <a:off x="685800" y="5701130"/>
            <a:ext cx="1885950" cy="739217"/>
          </a:xfrm>
          <a:prstGeom prst="rect">
            <a:avLst/>
          </a:prstGeom>
          <a:solidFill>
            <a:srgbClr val="2579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타겟기업의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고객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 사용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EF046A-F9DB-4EA1-81F6-99E1B9371F0F}"/>
              </a:ext>
            </a:extLst>
          </p:cNvPr>
          <p:cNvSpPr txBox="1"/>
          <p:nvPr/>
        </p:nvSpPr>
        <p:spPr>
          <a:xfrm>
            <a:off x="2933699" y="5794016"/>
            <a:ext cx="2181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실손 보험가입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고객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9488C2C-166B-46EF-AEFB-22DB2C9A982B}"/>
              </a:ext>
            </a:extLst>
          </p:cNvPr>
          <p:cNvSpPr/>
          <p:nvPr/>
        </p:nvSpPr>
        <p:spPr>
          <a:xfrm>
            <a:off x="2838450" y="5714999"/>
            <a:ext cx="2181225" cy="739217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5E41FC6-2029-4649-BFF8-A822DDE7D5AB}"/>
              </a:ext>
            </a:extLst>
          </p:cNvPr>
          <p:cNvSpPr/>
          <p:nvPr/>
        </p:nvSpPr>
        <p:spPr>
          <a:xfrm>
            <a:off x="5286375" y="5714999"/>
            <a:ext cx="6057900" cy="739217"/>
          </a:xfrm>
          <a:prstGeom prst="rect">
            <a:avLst/>
          </a:prstGeom>
          <a:noFill/>
          <a:ln>
            <a:solidFill>
              <a:srgbClr val="257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48ED34-C6EF-4D33-91C6-65A49A867EC7}"/>
              </a:ext>
            </a:extLst>
          </p:cNvPr>
          <p:cNvSpPr txBox="1"/>
          <p:nvPr/>
        </p:nvSpPr>
        <p:spPr>
          <a:xfrm>
            <a:off x="5286375" y="5794016"/>
            <a:ext cx="584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 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병원별로 가격이 상이 하기때문에 가장 싸면서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등급도 좋은 병원을 선택하고 싶어요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7212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22671</TotalTime>
  <Words>525</Words>
  <Application>Microsoft Office PowerPoint</Application>
  <PresentationFormat>와이드스크린</PresentationFormat>
  <Paragraphs>92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나눔고딕</vt:lpstr>
      <vt:lpstr>나눔스퀘어 Bold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User</cp:lastModifiedBy>
  <cp:revision>1025</cp:revision>
  <dcterms:created xsi:type="dcterms:W3CDTF">2022-06-20T07:31:24Z</dcterms:created>
  <dcterms:modified xsi:type="dcterms:W3CDTF">2022-11-28T07:17:24Z</dcterms:modified>
</cp:coreProperties>
</file>