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503" r:id="rId2"/>
    <p:sldId id="515" r:id="rId3"/>
    <p:sldId id="339" r:id="rId4"/>
    <p:sldId id="513" r:id="rId5"/>
    <p:sldId id="512" r:id="rId6"/>
    <p:sldId id="335" r:id="rId7"/>
    <p:sldId id="340" r:id="rId8"/>
    <p:sldId id="509" r:id="rId9"/>
    <p:sldId id="324" r:id="rId10"/>
    <p:sldId id="511" r:id="rId11"/>
    <p:sldId id="309" r:id="rId12"/>
    <p:sldId id="514" r:id="rId13"/>
    <p:sldId id="327" r:id="rId14"/>
    <p:sldId id="329" r:id="rId15"/>
    <p:sldId id="273" r:id="rId16"/>
    <p:sldId id="517" r:id="rId1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D2CAB3"/>
    <a:srgbClr val="C1B991"/>
    <a:srgbClr val="391D08"/>
    <a:srgbClr val="C39872"/>
    <a:srgbClr val="AD896C"/>
    <a:srgbClr val="FFCCFF"/>
    <a:srgbClr val="0000FF"/>
    <a:srgbClr val="DECDC3"/>
    <a:srgbClr val="DFCB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56" autoAdjust="0"/>
  </p:normalViewPr>
  <p:slideViewPr>
    <p:cSldViewPr>
      <p:cViewPr varScale="1">
        <p:scale>
          <a:sx n="57" d="100"/>
          <a:sy n="57" d="100"/>
        </p:scale>
        <p:origin x="56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75" d="100"/>
          <a:sy n="75" d="100"/>
        </p:scale>
        <p:origin x="2126" y="-94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4FA2261-3451-421A-A491-23EF6EA342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63BD73-9994-47BF-B06D-E3FEFA5BD45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098C6-FA40-4AD2-A1FB-9442F6FB102A}" type="datetime1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709050-48C9-4BD8-940B-C04E79DCAE1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AILS</a:t>
            </a:r>
            <a:r>
              <a:rPr lang="ko-KR" altLang="en-US"/>
              <a:t>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513E98-5BC9-4D3D-AAC5-68D8B066CF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3ECE2-F8B4-46E8-8B25-687144DA8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24951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0AFCD-9B9A-4493-AE0C-4DF92BE3357D}" type="datetime1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AILS</a:t>
            </a:r>
            <a:r>
              <a:rPr lang="ko-KR" altLang="en-US"/>
              <a:t>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0BC78-FFB5-49EB-8B8A-27FD9975C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44097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ㅁㄴㅇㅇㄴㄴㅁㅇㅁㅇ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B60AFCD-9B9A-4493-AE0C-4DF92BE3357D}" type="datetime1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ko-KR"/>
              <a:t>AILS</a:t>
            </a:r>
            <a:r>
              <a:rPr lang="ko-KR" altLang="en-US"/>
              <a:t>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F0BC78-FFB5-49EB-8B8A-27FD9975CFD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033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기사들이 너무 선관위에 부정적</a:t>
            </a:r>
            <a:r>
              <a:rPr lang="en-US" altLang="ko-KR" dirty="0"/>
              <a:t>(</a:t>
            </a:r>
            <a:r>
              <a:rPr lang="ko-KR" altLang="en-US" dirty="0"/>
              <a:t>선관위의 잘못이라는 식으로 서술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선관위의 잘못이다</a:t>
            </a:r>
            <a:r>
              <a:rPr lang="en-US" altLang="ko-KR" dirty="0"/>
              <a:t>X </a:t>
            </a:r>
            <a:r>
              <a:rPr lang="ko-KR" altLang="en-US" dirty="0"/>
              <a:t>파악하기 어려운 사소한 조항</a:t>
            </a:r>
            <a:r>
              <a:rPr lang="en-US" altLang="ko-KR" dirty="0"/>
              <a:t>, </a:t>
            </a:r>
            <a:r>
              <a:rPr lang="ko-KR" altLang="en-US" dirty="0"/>
              <a:t>위원회와 </a:t>
            </a:r>
            <a:r>
              <a:rPr lang="ko-KR" altLang="en-US" dirty="0" err="1"/>
              <a:t>후보자간의</a:t>
            </a:r>
            <a:r>
              <a:rPr lang="ko-KR" altLang="en-US" dirty="0"/>
              <a:t> 긴밀한 소통이 어렵다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사례</a:t>
            </a:r>
            <a:r>
              <a:rPr lang="en-US" altLang="ko-KR" dirty="0"/>
              <a:t>1 </a:t>
            </a:r>
            <a:r>
              <a:rPr lang="ko-KR" altLang="en-US" dirty="0"/>
              <a:t>선거 공보와 선거 벽보에 후보자의 출신 학교명을 졸업 후 바뀐 이름으로 기재하여 상대 </a:t>
            </a:r>
            <a:r>
              <a:rPr lang="ko-KR" altLang="en-US" dirty="0" err="1"/>
              <a:t>후보측에서</a:t>
            </a:r>
            <a:r>
              <a:rPr lang="ko-KR" altLang="en-US" dirty="0"/>
              <a:t> 고발 </a:t>
            </a:r>
            <a:endParaRPr lang="en-US" altLang="ko-KR" dirty="0"/>
          </a:p>
          <a:p>
            <a:r>
              <a:rPr lang="en-US" altLang="ko-KR" dirty="0"/>
              <a:t>	&gt;&gt; </a:t>
            </a:r>
            <a:r>
              <a:rPr lang="ko-KR" altLang="en-US" dirty="0"/>
              <a:t>사소하게 놓치는 부분을 파악하기 어려움</a:t>
            </a:r>
            <a:r>
              <a:rPr lang="en-US" altLang="ko-KR" dirty="0"/>
              <a:t>,</a:t>
            </a:r>
            <a:r>
              <a:rPr lang="ko-KR" altLang="en-US" dirty="0"/>
              <a:t> 선관위가 후보자의 출신학교까지 </a:t>
            </a:r>
            <a:r>
              <a:rPr lang="ko-KR" altLang="en-US" dirty="0" err="1"/>
              <a:t>파악해야하나</a:t>
            </a:r>
            <a:r>
              <a:rPr lang="en-US" altLang="ko-KR" dirty="0"/>
              <a:t>, </a:t>
            </a:r>
            <a:r>
              <a:rPr lang="ko-KR" altLang="en-US" dirty="0"/>
              <a:t>선관위도 억울할 것이다</a:t>
            </a:r>
            <a:endParaRPr lang="en-US" altLang="ko-KR" dirty="0"/>
          </a:p>
          <a:p>
            <a:r>
              <a:rPr lang="en-US" altLang="ko-KR" dirty="0"/>
              <a:t>	&gt;&gt; </a:t>
            </a:r>
            <a:r>
              <a:rPr lang="ko-KR" altLang="en-US" dirty="0"/>
              <a:t>질의 검수 중 놓치기 쉬운 부분을 한번 더 생각해보기 위해 관련 법령과 함께 추천해주었으면 좋겠다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사례</a:t>
            </a:r>
            <a:r>
              <a:rPr lang="en-US" altLang="ko-KR" dirty="0"/>
              <a:t>2 </a:t>
            </a:r>
            <a:r>
              <a:rPr lang="ko-KR" altLang="en-US" dirty="0"/>
              <a:t>위원회 측에서 개정된 법령을 빠르게 파악하지 못해 오해가 </a:t>
            </a:r>
            <a:r>
              <a:rPr lang="ko-KR" altLang="en-US" dirty="0" err="1"/>
              <a:t>빚어짐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	&gt;&gt; </a:t>
            </a:r>
            <a:r>
              <a:rPr lang="ko-KR" altLang="en-US" dirty="0"/>
              <a:t>바뀐 법령이 후보자에게 제공할 정보에 영향을 미치는지를 파악하기 힘듦 </a:t>
            </a:r>
            <a:endParaRPr lang="en-US" altLang="ko-KR" dirty="0"/>
          </a:p>
          <a:p>
            <a:r>
              <a:rPr lang="en-US" altLang="ko-KR" dirty="0"/>
              <a:t>	&gt;&gt; </a:t>
            </a:r>
            <a:r>
              <a:rPr lang="ko-KR" altLang="en-US" dirty="0"/>
              <a:t>법령 개정에 민감한 부서에서 진행중인 업무에 최근 개정된 법령이 영향을 줄 경우 자동으로 알려줄 수 있다면 좋겠다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사례</a:t>
            </a:r>
            <a:r>
              <a:rPr lang="en-US" altLang="ko-KR" dirty="0"/>
              <a:t>3 </a:t>
            </a:r>
            <a:r>
              <a:rPr lang="ko-KR" altLang="en-US" dirty="0"/>
              <a:t>법령 해석 방향에 따른 오해로 선관위와 후보자 모두 억울한 상황이 발생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공직선거법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106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항에 따르면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선거운동을 할 수 있는 장소는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다수인이 왕래하는 공개된 장소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여야 한다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Q)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창원축구센터에서 선거운동이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가능하느냐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창원축구센터 내부에서 선거운동이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가능하느냐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A) 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통상 선거운동은 경기장 앞에서 하므로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다수인이 왕래하는 공개된 장소에서 정당 또는 후보자에 대한 지지 호소가 가능하다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한국프로축구연맹과 대한축구협회 규정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경기장 내 선거운동을 금한다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파악할 수 있었다면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&gt;&gt;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선거관련 법령 외의 규정들도 한번에 파악할 수 있다면 해당 법령을 전달할 때 오해의 여지를 줄일 수 있겠다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B0E946-C3BA-401D-B781-792D20B04F47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2022-12-29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AILS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F0BC78-FFB5-49EB-8B8A-27FD9975CFD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9750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기사들이 너무 선관위에 부정적</a:t>
            </a:r>
            <a:r>
              <a:rPr lang="en-US" altLang="ko-KR" dirty="0"/>
              <a:t>(</a:t>
            </a:r>
            <a:r>
              <a:rPr lang="ko-KR" altLang="en-US" dirty="0"/>
              <a:t>선관위의 잘못이라는 식으로 서술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선관위의 잘못이다</a:t>
            </a:r>
            <a:r>
              <a:rPr lang="en-US" altLang="ko-KR" dirty="0"/>
              <a:t>X </a:t>
            </a:r>
            <a:r>
              <a:rPr lang="ko-KR" altLang="en-US" dirty="0"/>
              <a:t>파악하기 어려운 사소한 조항</a:t>
            </a:r>
            <a:r>
              <a:rPr lang="en-US" altLang="ko-KR" dirty="0"/>
              <a:t>, </a:t>
            </a:r>
            <a:r>
              <a:rPr lang="ko-KR" altLang="en-US" dirty="0"/>
              <a:t>위원회와 </a:t>
            </a:r>
            <a:r>
              <a:rPr lang="ko-KR" altLang="en-US" dirty="0" err="1"/>
              <a:t>후보자간의</a:t>
            </a:r>
            <a:r>
              <a:rPr lang="ko-KR" altLang="en-US" dirty="0"/>
              <a:t> 긴밀한 소통이 어렵다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사례</a:t>
            </a:r>
            <a:r>
              <a:rPr lang="en-US" altLang="ko-KR" dirty="0"/>
              <a:t>1 </a:t>
            </a:r>
            <a:r>
              <a:rPr lang="ko-KR" altLang="en-US" dirty="0"/>
              <a:t>선거 공보와 선거 벽보에 후보자의 출신 학교명을 졸업 후 바뀐 이름으로 기재하여 상대 </a:t>
            </a:r>
            <a:r>
              <a:rPr lang="ko-KR" altLang="en-US" dirty="0" err="1"/>
              <a:t>후보측에서</a:t>
            </a:r>
            <a:r>
              <a:rPr lang="ko-KR" altLang="en-US" dirty="0"/>
              <a:t> 고발 </a:t>
            </a:r>
            <a:endParaRPr lang="en-US" altLang="ko-KR" dirty="0"/>
          </a:p>
          <a:p>
            <a:r>
              <a:rPr lang="en-US" altLang="ko-KR" dirty="0"/>
              <a:t>	&gt;&gt; </a:t>
            </a:r>
            <a:r>
              <a:rPr lang="ko-KR" altLang="en-US" dirty="0"/>
              <a:t>사소하게 놓치는 부분을 파악하기 어려움</a:t>
            </a:r>
            <a:r>
              <a:rPr lang="en-US" altLang="ko-KR" dirty="0"/>
              <a:t>,</a:t>
            </a:r>
            <a:r>
              <a:rPr lang="ko-KR" altLang="en-US" dirty="0"/>
              <a:t> 선관위가 후보자의 출신학교까지 </a:t>
            </a:r>
            <a:r>
              <a:rPr lang="ko-KR" altLang="en-US" dirty="0" err="1"/>
              <a:t>파악해야하나</a:t>
            </a:r>
            <a:r>
              <a:rPr lang="en-US" altLang="ko-KR" dirty="0"/>
              <a:t>, </a:t>
            </a:r>
            <a:r>
              <a:rPr lang="ko-KR" altLang="en-US" dirty="0"/>
              <a:t>선관위도 억울할 것이다</a:t>
            </a:r>
            <a:endParaRPr lang="en-US" altLang="ko-KR" dirty="0"/>
          </a:p>
          <a:p>
            <a:r>
              <a:rPr lang="en-US" altLang="ko-KR" dirty="0"/>
              <a:t>	&gt;&gt; </a:t>
            </a:r>
            <a:r>
              <a:rPr lang="ko-KR" altLang="en-US" dirty="0"/>
              <a:t>질의 검수 중 놓치기 쉬운 부분을 한번 더 생각해보기 위해 관련 법령과 함께 추천해주었으면 좋겠다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사례</a:t>
            </a:r>
            <a:r>
              <a:rPr lang="en-US" altLang="ko-KR" dirty="0"/>
              <a:t>2 </a:t>
            </a:r>
            <a:r>
              <a:rPr lang="ko-KR" altLang="en-US" dirty="0"/>
              <a:t>위원회 측에서 개정된 법령을 빠르게 파악하지 못해 오해가 </a:t>
            </a:r>
            <a:r>
              <a:rPr lang="ko-KR" altLang="en-US" dirty="0" err="1"/>
              <a:t>빚어짐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	&gt;&gt; </a:t>
            </a:r>
            <a:r>
              <a:rPr lang="ko-KR" altLang="en-US" dirty="0"/>
              <a:t>바뀐 법령이 후보자에게 제공할 정보에 영향을 미치는지를 파악하기 힘듦 </a:t>
            </a:r>
            <a:endParaRPr lang="en-US" altLang="ko-KR" dirty="0"/>
          </a:p>
          <a:p>
            <a:r>
              <a:rPr lang="en-US" altLang="ko-KR" dirty="0"/>
              <a:t>	&gt;&gt; </a:t>
            </a:r>
            <a:r>
              <a:rPr lang="ko-KR" altLang="en-US" dirty="0"/>
              <a:t>법령 개정에 민감한 부서에서 진행중인 업무에 최근 개정된 법령이 영향을 줄 경우 자동으로 알려줄 수 있다면 좋겠다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사례</a:t>
            </a:r>
            <a:r>
              <a:rPr lang="en-US" altLang="ko-KR" dirty="0"/>
              <a:t>3 </a:t>
            </a:r>
            <a:r>
              <a:rPr lang="ko-KR" altLang="en-US" dirty="0"/>
              <a:t>법령 해석 방향에 따른 오해로 선관위와 후보자 모두 억울한 상황이 발생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공직선거법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106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항에 따르면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선거운동을 할 수 있는 장소는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다수인이 왕래하는 공개된 장소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여야 한다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Q)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창원축구센터에서 선거운동이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가능하느냐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창원축구센터 내부에서 선거운동이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가능하느냐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A) 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통상 선거운동은 경기장 앞에서 하므로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다수인이 왕래하는 공개된 장소에서 정당 또는 후보자에 대한 지지 호소가 가능하다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한국프로축구연맹과 대한축구협회 규정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경기장 내 선거운동을 금한다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파악할 수 있었다면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&gt;&gt;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선거관련 법령 외의 규정들도 한번에 파악할 수 있다면 해당 법령을 전달할 때 오해의 여지를 줄일 수 있겠다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B0E946-C3BA-401D-B781-792D20B04F47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2022-12-29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AILS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F0BC78-FFB5-49EB-8B8A-27FD9975CFD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9927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기사들이 너무 선관위에 부정적</a:t>
            </a:r>
            <a:r>
              <a:rPr lang="en-US" altLang="ko-KR" dirty="0"/>
              <a:t>(</a:t>
            </a:r>
            <a:r>
              <a:rPr lang="ko-KR" altLang="en-US" dirty="0"/>
              <a:t>선관위의 잘못이라는 식으로 서술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선관위의 잘못이다</a:t>
            </a:r>
            <a:r>
              <a:rPr lang="en-US" altLang="ko-KR" dirty="0"/>
              <a:t>X </a:t>
            </a:r>
            <a:r>
              <a:rPr lang="ko-KR" altLang="en-US" dirty="0"/>
              <a:t>파악하기 어려운 사소한 조항</a:t>
            </a:r>
            <a:r>
              <a:rPr lang="en-US" altLang="ko-KR" dirty="0"/>
              <a:t>, </a:t>
            </a:r>
            <a:r>
              <a:rPr lang="ko-KR" altLang="en-US" dirty="0"/>
              <a:t>위원회와 </a:t>
            </a:r>
            <a:r>
              <a:rPr lang="ko-KR" altLang="en-US" dirty="0" err="1"/>
              <a:t>후보자간의</a:t>
            </a:r>
            <a:r>
              <a:rPr lang="ko-KR" altLang="en-US" dirty="0"/>
              <a:t> 긴밀한 소통이 어렵다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사례</a:t>
            </a:r>
            <a:r>
              <a:rPr lang="en-US" altLang="ko-KR" dirty="0"/>
              <a:t>1 </a:t>
            </a:r>
            <a:r>
              <a:rPr lang="ko-KR" altLang="en-US" dirty="0"/>
              <a:t>선거 공보와 선거 벽보에 후보자의 출신 학교명을 졸업 후 바뀐 이름으로 기재하여 상대 </a:t>
            </a:r>
            <a:r>
              <a:rPr lang="ko-KR" altLang="en-US" dirty="0" err="1"/>
              <a:t>후보측에서</a:t>
            </a:r>
            <a:r>
              <a:rPr lang="ko-KR" altLang="en-US" dirty="0"/>
              <a:t> 고발 </a:t>
            </a:r>
            <a:endParaRPr lang="en-US" altLang="ko-KR" dirty="0"/>
          </a:p>
          <a:p>
            <a:r>
              <a:rPr lang="en-US" altLang="ko-KR" dirty="0"/>
              <a:t>	&gt;&gt; </a:t>
            </a:r>
            <a:r>
              <a:rPr lang="ko-KR" altLang="en-US" dirty="0"/>
              <a:t>사소하게 놓치는 부분을 파악하기 어려움</a:t>
            </a:r>
            <a:r>
              <a:rPr lang="en-US" altLang="ko-KR" dirty="0"/>
              <a:t>,</a:t>
            </a:r>
            <a:r>
              <a:rPr lang="ko-KR" altLang="en-US" dirty="0"/>
              <a:t> 선관위가 후보자의 출신학교까지 </a:t>
            </a:r>
            <a:r>
              <a:rPr lang="ko-KR" altLang="en-US" dirty="0" err="1"/>
              <a:t>파악해야하나</a:t>
            </a:r>
            <a:r>
              <a:rPr lang="en-US" altLang="ko-KR" dirty="0"/>
              <a:t>, </a:t>
            </a:r>
            <a:r>
              <a:rPr lang="ko-KR" altLang="en-US" dirty="0"/>
              <a:t>선관위도 억울할 것이다</a:t>
            </a:r>
            <a:endParaRPr lang="en-US" altLang="ko-KR" dirty="0"/>
          </a:p>
          <a:p>
            <a:r>
              <a:rPr lang="en-US" altLang="ko-KR" dirty="0"/>
              <a:t>	&gt;&gt; </a:t>
            </a:r>
            <a:r>
              <a:rPr lang="ko-KR" altLang="en-US" dirty="0"/>
              <a:t>질의 검수 중 놓치기 쉬운 부분을 한번 더 생각해보기 위해 관련 법령과 함께 추천해주었으면 좋겠다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사례</a:t>
            </a:r>
            <a:r>
              <a:rPr lang="en-US" altLang="ko-KR" dirty="0"/>
              <a:t>2 </a:t>
            </a:r>
            <a:r>
              <a:rPr lang="ko-KR" altLang="en-US" dirty="0"/>
              <a:t>위원회 측에서 개정된 법령을 빠르게 파악하지 못해 오해가 </a:t>
            </a:r>
            <a:r>
              <a:rPr lang="ko-KR" altLang="en-US" dirty="0" err="1"/>
              <a:t>빚어짐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	&gt;&gt; </a:t>
            </a:r>
            <a:r>
              <a:rPr lang="ko-KR" altLang="en-US" dirty="0"/>
              <a:t>바뀐 법령이 후보자에게 제공할 정보에 영향을 미치는지를 파악하기 힘듦 </a:t>
            </a:r>
            <a:endParaRPr lang="en-US" altLang="ko-KR" dirty="0"/>
          </a:p>
          <a:p>
            <a:r>
              <a:rPr lang="en-US" altLang="ko-KR" dirty="0"/>
              <a:t>	&gt;&gt; </a:t>
            </a:r>
            <a:r>
              <a:rPr lang="ko-KR" altLang="en-US" dirty="0"/>
              <a:t>법령 개정에 민감한 부서에서 진행중인 업무에 최근 개정된 법령이 영향을 줄 경우 자동으로 알려줄 수 있다면 좋겠다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사례</a:t>
            </a:r>
            <a:r>
              <a:rPr lang="en-US" altLang="ko-KR" dirty="0"/>
              <a:t>3 </a:t>
            </a:r>
            <a:r>
              <a:rPr lang="ko-KR" altLang="en-US" dirty="0"/>
              <a:t>법령 해석 방향에 따른 오해로 선관위와 후보자 모두 억울한 상황이 발생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공직선거법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106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항에 따르면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선거운동을 할 수 있는 장소는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다수인이 왕래하는 공개된 장소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여야 한다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Q)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창원축구센터에서 선거운동이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가능하느냐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창원축구센터 내부에서 선거운동이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가능하느냐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A) 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통상 선거운동은 경기장 앞에서 하므로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다수인이 왕래하는 공개된 장소에서 정당 또는 후보자에 대한 지지 호소가 가능하다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한국프로축구연맹과 대한축구협회 규정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경기장 내 선거운동을 금한다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파악할 수 있었다면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&gt;&gt;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선거관련 법령 외의 규정들도 한번에 파악할 수 있다면 해당 법령을 전달할 때 오해의 여지를 줄일 수 있겠다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B0E946-C3BA-401D-B781-792D20B04F47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2022-12-29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AILS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F0BC78-FFB5-49EB-8B8A-27FD9975CFD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0613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B60AFCD-9B9A-4493-AE0C-4DF92BE3357D}" type="datetime1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ko-KR"/>
              <a:t>AILS</a:t>
            </a:r>
            <a:r>
              <a:rPr lang="ko-KR" altLang="en-US"/>
              <a:t>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F0BC78-FFB5-49EB-8B8A-27FD9975CFD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562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B60AFCD-9B9A-4493-AE0C-4DF92BE3357D}" type="datetime1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ko-KR"/>
              <a:t>AILS</a:t>
            </a:r>
            <a:r>
              <a:rPr lang="ko-KR" altLang="en-US"/>
              <a:t>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F0BC78-FFB5-49EB-8B8A-27FD9975CFD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214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B60AFCD-9B9A-4493-AE0C-4DF92BE3357D}" type="datetime1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ko-KR"/>
              <a:t>AILS</a:t>
            </a:r>
            <a:r>
              <a:rPr lang="ko-KR" altLang="en-US"/>
              <a:t>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F0BC78-FFB5-49EB-8B8A-27FD9975CFD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328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A9120-2FE5-469E-AF46-DFEAA55C8F8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386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91CEAB6-FF6D-4E87-8C66-F770945535CE}" type="datetime1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ko-KR"/>
              <a:t>AILS</a:t>
            </a:r>
            <a:r>
              <a:rPr lang="ko-KR" altLang="en-US"/>
              <a:t>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F0BC78-FFB5-49EB-8B8A-27FD9975CFD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047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600" y="9496437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defRPr>
            </a:lvl1pPr>
          </a:lstStyle>
          <a:p>
            <a:fld id="{B1393E5F-521B-4CAD-9D3A-AE923D912D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529D82F0-55DB-48E2-9D93-0C129365926B}"/>
              </a:ext>
            </a:extLst>
          </p:cNvPr>
          <p:cNvSpPr txBox="1"/>
          <p:nvPr userDrawn="1"/>
        </p:nvSpPr>
        <p:spPr>
          <a:xfrm>
            <a:off x="15544800" y="780990"/>
            <a:ext cx="178242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2000" dirty="0">
                <a:solidFill>
                  <a:srgbClr val="00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Pretendard" pitchFamily="34" charset="0"/>
              </a:rPr>
              <a:t>백발백중</a:t>
            </a:r>
            <a:endParaRPr lang="en-US" sz="28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1E031C7-838D-47AD-AF01-0F2EFD239FB4}"/>
              </a:ext>
            </a:extLst>
          </p:cNvPr>
          <p:cNvCxnSpPr>
            <a:cxnSpLocks/>
          </p:cNvCxnSpPr>
          <p:nvPr userDrawn="1"/>
        </p:nvCxnSpPr>
        <p:spPr>
          <a:xfrm>
            <a:off x="914400" y="666810"/>
            <a:ext cx="1645200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13E3FCA-EAE9-41DD-BE88-9F5F50E11EF3}"/>
              </a:ext>
            </a:extLst>
          </p:cNvPr>
          <p:cNvCxnSpPr>
            <a:cxnSpLocks/>
          </p:cNvCxnSpPr>
          <p:nvPr userDrawn="1"/>
        </p:nvCxnSpPr>
        <p:spPr>
          <a:xfrm>
            <a:off x="914400" y="1258581"/>
            <a:ext cx="1645200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23B9AF3-1EBD-420D-B5FB-46EEA84CE8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2" r="2739"/>
          <a:stretch/>
        </p:blipFill>
        <p:spPr>
          <a:xfrm>
            <a:off x="960780" y="9380510"/>
            <a:ext cx="2057400" cy="48105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A9ABA7F-2538-4366-9293-0AA5D345B2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/>
          <a:stretch/>
        </p:blipFill>
        <p:spPr>
          <a:xfrm>
            <a:off x="983640" y="9389568"/>
            <a:ext cx="668100" cy="462936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4F081AF-35B2-451D-B0C7-E360D4A01EB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6306800" y="9062778"/>
            <a:ext cx="990600" cy="881322"/>
            <a:chOff x="6122896" y="3128682"/>
            <a:chExt cx="4242671" cy="3774639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8C768B51-9D87-49D5-80AF-B7AA24AB0827}"/>
                </a:ext>
              </a:extLst>
            </p:cNvPr>
            <p:cNvCxnSpPr/>
            <p:nvPr/>
          </p:nvCxnSpPr>
          <p:spPr>
            <a:xfrm flipV="1">
              <a:off x="6517344" y="4903321"/>
              <a:ext cx="540000" cy="1"/>
            </a:xfrm>
            <a:prstGeom prst="line">
              <a:avLst/>
            </a:prstGeom>
            <a:ln w="76200">
              <a:solidFill>
                <a:srgbClr val="B1E0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4AFAD7C-C874-4B00-B77A-4F815098FDAF}"/>
                </a:ext>
              </a:extLst>
            </p:cNvPr>
            <p:cNvCxnSpPr/>
            <p:nvPr/>
          </p:nvCxnSpPr>
          <p:spPr>
            <a:xfrm flipV="1">
              <a:off x="9430871" y="4904082"/>
              <a:ext cx="540000" cy="1"/>
            </a:xfrm>
            <a:prstGeom prst="line">
              <a:avLst/>
            </a:prstGeom>
            <a:ln w="76200">
              <a:solidFill>
                <a:srgbClr val="B1E0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8624076-ACFD-4745-88E6-99224EE77891}"/>
                </a:ext>
              </a:extLst>
            </p:cNvPr>
            <p:cNvCxnSpPr/>
            <p:nvPr/>
          </p:nvCxnSpPr>
          <p:spPr>
            <a:xfrm flipV="1">
              <a:off x="9430871" y="4281882"/>
              <a:ext cx="540000" cy="1"/>
            </a:xfrm>
            <a:prstGeom prst="line">
              <a:avLst/>
            </a:prstGeom>
            <a:ln w="76200">
              <a:solidFill>
                <a:srgbClr val="B1E0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37E38FC-9258-4E9A-9C0A-96DB82CB5B76}"/>
                </a:ext>
              </a:extLst>
            </p:cNvPr>
            <p:cNvCxnSpPr/>
            <p:nvPr/>
          </p:nvCxnSpPr>
          <p:spPr>
            <a:xfrm flipV="1">
              <a:off x="6508383" y="4281882"/>
              <a:ext cx="540000" cy="1"/>
            </a:xfrm>
            <a:prstGeom prst="line">
              <a:avLst/>
            </a:prstGeom>
            <a:ln w="76200">
              <a:solidFill>
                <a:srgbClr val="B1E0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D8E75E6A-AE29-4012-8649-E19EF0F2B0DB}"/>
                </a:ext>
              </a:extLst>
            </p:cNvPr>
            <p:cNvSpPr/>
            <p:nvPr/>
          </p:nvSpPr>
          <p:spPr>
            <a:xfrm>
              <a:off x="7028330" y="3382747"/>
              <a:ext cx="2420471" cy="242047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66CB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A3D62AB8-8C28-4A9E-A988-7678ABBDA99F}"/>
                </a:ext>
              </a:extLst>
            </p:cNvPr>
            <p:cNvCxnSpPr>
              <a:stCxn id="15" idx="6"/>
            </p:cNvCxnSpPr>
            <p:nvPr/>
          </p:nvCxnSpPr>
          <p:spPr>
            <a:xfrm flipV="1">
              <a:off x="9448801" y="4592982"/>
              <a:ext cx="905434" cy="1"/>
            </a:xfrm>
            <a:prstGeom prst="line">
              <a:avLst/>
            </a:prstGeom>
            <a:ln w="76200">
              <a:solidFill>
                <a:srgbClr val="66CB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67CC954-A72F-486D-A9AC-7D8ED700B327}"/>
                </a:ext>
              </a:extLst>
            </p:cNvPr>
            <p:cNvCxnSpPr/>
            <p:nvPr/>
          </p:nvCxnSpPr>
          <p:spPr>
            <a:xfrm flipV="1">
              <a:off x="6122896" y="4592982"/>
              <a:ext cx="905434" cy="1"/>
            </a:xfrm>
            <a:prstGeom prst="line">
              <a:avLst/>
            </a:prstGeom>
            <a:ln w="76200">
              <a:solidFill>
                <a:srgbClr val="66CB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BC34C90-4C7A-43EB-AD66-AA95AD3C96A7}"/>
                </a:ext>
              </a:extLst>
            </p:cNvPr>
            <p:cNvSpPr/>
            <p:nvPr/>
          </p:nvSpPr>
          <p:spPr>
            <a:xfrm>
              <a:off x="7904548" y="3128682"/>
              <a:ext cx="629852" cy="547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433F5FC-D9A9-4039-9B6D-CC6C2ED3FF71}"/>
                </a:ext>
              </a:extLst>
            </p:cNvPr>
            <p:cNvSpPr/>
            <p:nvPr/>
          </p:nvSpPr>
          <p:spPr>
            <a:xfrm>
              <a:off x="7923639" y="5497794"/>
              <a:ext cx="629852" cy="547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A7144A-64D8-43F1-9803-C3E9742D3C95}"/>
                </a:ext>
              </a:extLst>
            </p:cNvPr>
            <p:cNvSpPr txBox="1"/>
            <p:nvPr/>
          </p:nvSpPr>
          <p:spPr>
            <a:xfrm>
              <a:off x="7428333" y="4110539"/>
              <a:ext cx="2284515" cy="988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spc="900" dirty="0"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AI</a:t>
              </a:r>
              <a:endParaRPr lang="ko-KR" altLang="en-US" sz="900" spc="900" dirty="0"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04FCD63-0F8F-4CCA-B24D-B3833D8066B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475458" y="5839900"/>
              <a:ext cx="3890109" cy="1063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spc="900" dirty="0"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AILS</a:t>
              </a:r>
              <a:endParaRPr lang="ko-KR" altLang="en-US" sz="1100" spc="900" dirty="0"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Object 34">
            <a:extLst>
              <a:ext uri="{FF2B5EF4-FFF2-40B4-BE49-F238E27FC236}">
                <a16:creationId xmlns:a16="http://schemas.microsoft.com/office/drawing/2014/main" id="{9D415FB8-8D1B-465E-A16D-F2F619C7B32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6" y="7551216"/>
            <a:ext cx="18281754" cy="2757542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F094E639-770E-4B43-BB36-327B72D9831C}"/>
              </a:ext>
            </a:extLst>
          </p:cNvPr>
          <p:cNvGrpSpPr/>
          <p:nvPr/>
        </p:nvGrpSpPr>
        <p:grpSpPr>
          <a:xfrm>
            <a:off x="1762697" y="3414844"/>
            <a:ext cx="14745387" cy="2484674"/>
            <a:chOff x="1762697" y="3414844"/>
            <a:chExt cx="14745387" cy="2484674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22917F74-EF7C-42ED-A68C-4C1508F71DE4}"/>
                </a:ext>
              </a:extLst>
            </p:cNvPr>
            <p:cNvSpPr/>
            <p:nvPr/>
          </p:nvSpPr>
          <p:spPr>
            <a:xfrm>
              <a:off x="1762697" y="3414844"/>
              <a:ext cx="14745387" cy="2484674"/>
            </a:xfrm>
            <a:prstGeom prst="roundRect">
              <a:avLst/>
            </a:prstGeom>
            <a:solidFill>
              <a:srgbClr val="FFFFFF"/>
            </a:solidFill>
            <a:ln w="1143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pic>
          <p:nvPicPr>
            <p:cNvPr id="54" name="Picture 4" descr="https://cdn-icons-png.flaticon.com/512/49/49116.png">
              <a:extLst>
                <a:ext uri="{FF2B5EF4-FFF2-40B4-BE49-F238E27FC236}">
                  <a16:creationId xmlns:a16="http://schemas.microsoft.com/office/drawing/2014/main" id="{1D6D3684-5159-45E3-8277-8930C412AD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96957" y="3745467"/>
              <a:ext cx="1744591" cy="1739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Object 56">
            <a:extLst>
              <a:ext uri="{FF2B5EF4-FFF2-40B4-BE49-F238E27FC236}">
                <a16:creationId xmlns:a16="http://schemas.microsoft.com/office/drawing/2014/main" id="{0EEB90C9-5861-435F-8241-E1B15E0089F1}"/>
              </a:ext>
            </a:extLst>
          </p:cNvPr>
          <p:cNvSpPr txBox="1"/>
          <p:nvPr/>
        </p:nvSpPr>
        <p:spPr>
          <a:xfrm>
            <a:off x="1142371" y="8705215"/>
            <a:ext cx="15986042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7200" b="1" dirty="0">
                <a:latin typeface="굴림" panose="020B0600000101010101" pitchFamily="50" charset="-127"/>
                <a:ea typeface="굴림" panose="020B0600000101010101" pitchFamily="50" charset="-127"/>
              </a:rPr>
              <a:t>AI </a:t>
            </a:r>
            <a:r>
              <a:rPr lang="ko-KR" altLang="en-US" sz="7200" b="1" dirty="0">
                <a:latin typeface="굴림" panose="020B0600000101010101" pitchFamily="50" charset="-127"/>
                <a:ea typeface="굴림" panose="020B0600000101010101" pitchFamily="50" charset="-127"/>
              </a:rPr>
              <a:t>법률</a:t>
            </a:r>
            <a:r>
              <a:rPr lang="en-US" altLang="ko-KR" sz="7200" b="1" dirty="0">
                <a:latin typeface="굴림" panose="020B0600000101010101" pitchFamily="50" charset="-127"/>
                <a:ea typeface="굴림" panose="020B0600000101010101" pitchFamily="50" charset="-127"/>
              </a:rPr>
              <a:t> 114</a:t>
            </a:r>
            <a:endParaRPr lang="ko-KR" altLang="en-US" sz="72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0" name="Picture 2" descr="중앙선거관리위원회 로고">
            <a:extLst>
              <a:ext uri="{FF2B5EF4-FFF2-40B4-BE49-F238E27FC236}">
                <a16:creationId xmlns:a16="http://schemas.microsoft.com/office/drawing/2014/main" id="{6C3BFB40-ED73-4EA6-9D62-6278D38A1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5239" y="9293366"/>
            <a:ext cx="4082612" cy="82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8B2191B5-EFE0-4ABF-BE8B-618E68215C15}"/>
              </a:ext>
            </a:extLst>
          </p:cNvPr>
          <p:cNvGrpSpPr/>
          <p:nvPr/>
        </p:nvGrpSpPr>
        <p:grpSpPr>
          <a:xfrm>
            <a:off x="2913587" y="626116"/>
            <a:ext cx="15115781" cy="7502100"/>
            <a:chOff x="2929784" y="702602"/>
            <a:chExt cx="15115781" cy="750210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ABC2D56-DD46-472D-A0C4-87BCA4AB8D21}"/>
                </a:ext>
              </a:extLst>
            </p:cNvPr>
            <p:cNvGrpSpPr/>
            <p:nvPr/>
          </p:nvGrpSpPr>
          <p:grpSpPr>
            <a:xfrm>
              <a:off x="4570482" y="702602"/>
              <a:ext cx="13475083" cy="7502100"/>
              <a:chOff x="4554284" y="708947"/>
              <a:chExt cx="13475083" cy="7502100"/>
            </a:xfrm>
          </p:grpSpPr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E888CF4B-4C23-4892-ABDF-D03C30076B6E}"/>
                  </a:ext>
                </a:extLst>
              </p:cNvPr>
              <p:cNvCxnSpPr>
                <a:cxnSpLocks/>
                <a:stCxn id="11" idx="1"/>
                <a:endCxn id="9" idx="3"/>
              </p:cNvCxnSpPr>
              <p:nvPr/>
            </p:nvCxnSpPr>
            <p:spPr>
              <a:xfrm>
                <a:off x="9144000" y="708947"/>
                <a:ext cx="0" cy="7502100"/>
              </a:xfrm>
              <a:prstGeom prst="line">
                <a:avLst/>
              </a:prstGeom>
              <a:ln w="222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2" name="그룹 1002">
                <a:extLst>
                  <a:ext uri="{FF2B5EF4-FFF2-40B4-BE49-F238E27FC236}">
                    <a16:creationId xmlns:a16="http://schemas.microsoft.com/office/drawing/2014/main" id="{58FE7AB2-BE45-4F4D-9F1D-E2A1479FC69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70714" y="1002576"/>
                <a:ext cx="8312459" cy="6914841"/>
                <a:chOff x="552804" y="916702"/>
                <a:chExt cx="9142585" cy="7605394"/>
              </a:xfrm>
            </p:grpSpPr>
            <p:pic>
              <p:nvPicPr>
                <p:cNvPr id="3" name="Object 7">
                  <a:extLst>
                    <a:ext uri="{FF2B5EF4-FFF2-40B4-BE49-F238E27FC236}">
                      <a16:creationId xmlns:a16="http://schemas.microsoft.com/office/drawing/2014/main" id="{696CFD00-963A-4ECF-A692-1806D2D475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360318" y="916702"/>
                  <a:ext cx="7605424" cy="7605394"/>
                </a:xfrm>
                <a:prstGeom prst="rect">
                  <a:avLst/>
                </a:prstGeom>
              </p:spPr>
            </p:pic>
            <p:grpSp>
              <p:nvGrpSpPr>
                <p:cNvPr id="4" name="그룹 1004">
                  <a:extLst>
                    <a:ext uri="{FF2B5EF4-FFF2-40B4-BE49-F238E27FC236}">
                      <a16:creationId xmlns:a16="http://schemas.microsoft.com/office/drawing/2014/main" id="{C363976C-C949-4CF8-BB01-34A2922ED4EA}"/>
                    </a:ext>
                  </a:extLst>
                </p:cNvPr>
                <p:cNvGrpSpPr/>
                <p:nvPr/>
              </p:nvGrpSpPr>
              <p:grpSpPr>
                <a:xfrm>
                  <a:off x="552804" y="4830146"/>
                  <a:ext cx="1486097" cy="249274"/>
                  <a:chOff x="552804" y="4830146"/>
                  <a:chExt cx="1486097" cy="249274"/>
                </a:xfrm>
              </p:grpSpPr>
              <p:pic>
                <p:nvPicPr>
                  <p:cNvPr id="14" name="Object 10">
                    <a:extLst>
                      <a:ext uri="{FF2B5EF4-FFF2-40B4-BE49-F238E27FC236}">
                        <a16:creationId xmlns:a16="http://schemas.microsoft.com/office/drawing/2014/main" id="{B60349A6-1280-4803-8C9B-D0D7CC5FFB2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/>
                  <a:stretch>
                    <a:fillRect/>
                  </a:stretch>
                </p:blipFill>
                <p:spPr>
                  <a:xfrm rot="-10800000">
                    <a:off x="-170071" y="4746871"/>
                    <a:ext cx="2972193" cy="498547"/>
                  </a:xfrm>
                  <a:prstGeom prst="rect">
                    <a:avLst/>
                  </a:prstGeom>
                </p:spPr>
              </p:pic>
              <p:pic>
                <p:nvPicPr>
                  <p:cNvPr id="15" name="Object 11">
                    <a:extLst>
                      <a:ext uri="{FF2B5EF4-FFF2-40B4-BE49-F238E27FC236}">
                        <a16:creationId xmlns:a16="http://schemas.microsoft.com/office/drawing/2014/main" id="{5D920A4E-CE2B-4D20-9A8E-C695F83DDAE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/>
                  <a:stretch>
                    <a:fillRect/>
                  </a:stretch>
                </p:blipFill>
                <p:spPr>
                  <a:xfrm rot="-10800000">
                    <a:off x="552804" y="4830146"/>
                    <a:ext cx="1486097" cy="24927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" name="그룹 1005">
                  <a:extLst>
                    <a:ext uri="{FF2B5EF4-FFF2-40B4-BE49-F238E27FC236}">
                      <a16:creationId xmlns:a16="http://schemas.microsoft.com/office/drawing/2014/main" id="{6C244C04-AA4E-4C70-81E5-7FEE0822FA0F}"/>
                    </a:ext>
                  </a:extLst>
                </p:cNvPr>
                <p:cNvGrpSpPr/>
                <p:nvPr/>
              </p:nvGrpSpPr>
              <p:grpSpPr>
                <a:xfrm>
                  <a:off x="8209292" y="4830146"/>
                  <a:ext cx="1486097" cy="249274"/>
                  <a:chOff x="8209292" y="4830146"/>
                  <a:chExt cx="1486097" cy="249274"/>
                </a:xfrm>
              </p:grpSpPr>
              <p:pic>
                <p:nvPicPr>
                  <p:cNvPr id="12" name="Object 14">
                    <a:extLst>
                      <a:ext uri="{FF2B5EF4-FFF2-40B4-BE49-F238E27FC236}">
                        <a16:creationId xmlns:a16="http://schemas.microsoft.com/office/drawing/2014/main" id="{52C169F9-8AB2-4BBD-92D5-0DBE6C085A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/>
                  <a:stretch>
                    <a:fillRect/>
                  </a:stretch>
                </p:blipFill>
                <p:spPr>
                  <a:xfrm rot="-10800000">
                    <a:off x="7486417" y="4746871"/>
                    <a:ext cx="2972193" cy="498547"/>
                  </a:xfrm>
                  <a:prstGeom prst="rect">
                    <a:avLst/>
                  </a:prstGeom>
                </p:spPr>
              </p:pic>
              <p:pic>
                <p:nvPicPr>
                  <p:cNvPr id="13" name="Object 15">
                    <a:extLst>
                      <a:ext uri="{FF2B5EF4-FFF2-40B4-BE49-F238E27FC236}">
                        <a16:creationId xmlns:a16="http://schemas.microsoft.com/office/drawing/2014/main" id="{5DEAEC74-E408-4C86-AA89-45FB4F32D3C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/>
                  <a:stretch>
                    <a:fillRect/>
                  </a:stretch>
                </p:blipFill>
                <p:spPr>
                  <a:xfrm rot="-10800000">
                    <a:off x="8209292" y="4830146"/>
                    <a:ext cx="1486097" cy="24927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" name="그룹 1006">
                  <a:extLst>
                    <a:ext uri="{FF2B5EF4-FFF2-40B4-BE49-F238E27FC236}">
                      <a16:creationId xmlns:a16="http://schemas.microsoft.com/office/drawing/2014/main" id="{0886E4BA-57F4-4B90-8AFD-D61F5D12A151}"/>
                    </a:ext>
                  </a:extLst>
                </p:cNvPr>
                <p:cNvGrpSpPr/>
                <p:nvPr/>
              </p:nvGrpSpPr>
              <p:grpSpPr>
                <a:xfrm>
                  <a:off x="4527657" y="1084314"/>
                  <a:ext cx="1230400" cy="249274"/>
                  <a:chOff x="4527657" y="1084314"/>
                  <a:chExt cx="1230400" cy="249274"/>
                </a:xfrm>
              </p:grpSpPr>
              <p:pic>
                <p:nvPicPr>
                  <p:cNvPr id="10" name="Object 18">
                    <a:extLst>
                      <a:ext uri="{FF2B5EF4-FFF2-40B4-BE49-F238E27FC236}">
                        <a16:creationId xmlns:a16="http://schemas.microsoft.com/office/drawing/2014/main" id="{4FA3E188-A437-426C-B8D1-13FD4330D2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 rot="5400000">
                    <a:off x="3932630" y="1001039"/>
                    <a:ext cx="2460801" cy="498547"/>
                  </a:xfrm>
                  <a:prstGeom prst="rect">
                    <a:avLst/>
                  </a:prstGeom>
                </p:spPr>
              </p:pic>
              <p:pic>
                <p:nvPicPr>
                  <p:cNvPr id="11" name="Object 19">
                    <a:extLst>
                      <a:ext uri="{FF2B5EF4-FFF2-40B4-BE49-F238E27FC236}">
                        <a16:creationId xmlns:a16="http://schemas.microsoft.com/office/drawing/2014/main" id="{2C626428-76C4-4BDC-9557-65467D7422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 rot="5400000">
                    <a:off x="4527657" y="1084314"/>
                    <a:ext cx="1230400" cy="24927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" name="그룹 1007">
                  <a:extLst>
                    <a:ext uri="{FF2B5EF4-FFF2-40B4-BE49-F238E27FC236}">
                      <a16:creationId xmlns:a16="http://schemas.microsoft.com/office/drawing/2014/main" id="{81A6CCE3-1CA0-44A9-8B4C-D0A9A85A2FB5}"/>
                    </a:ext>
                  </a:extLst>
                </p:cNvPr>
                <p:cNvGrpSpPr/>
                <p:nvPr/>
              </p:nvGrpSpPr>
              <p:grpSpPr>
                <a:xfrm>
                  <a:off x="4527657" y="8105210"/>
                  <a:ext cx="1230400" cy="249274"/>
                  <a:chOff x="4527657" y="8105210"/>
                  <a:chExt cx="1230400" cy="249274"/>
                </a:xfrm>
              </p:grpSpPr>
              <p:pic>
                <p:nvPicPr>
                  <p:cNvPr id="8" name="Object 22">
                    <a:extLst>
                      <a:ext uri="{FF2B5EF4-FFF2-40B4-BE49-F238E27FC236}">
                        <a16:creationId xmlns:a16="http://schemas.microsoft.com/office/drawing/2014/main" id="{478BE4E7-A2F7-4F20-A358-5A76C3D4E4D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 rot="5400000">
                    <a:off x="3932630" y="8021935"/>
                    <a:ext cx="2460801" cy="498547"/>
                  </a:xfrm>
                  <a:prstGeom prst="rect">
                    <a:avLst/>
                  </a:prstGeom>
                </p:spPr>
              </p:pic>
              <p:pic>
                <p:nvPicPr>
                  <p:cNvPr id="9" name="Object 23">
                    <a:extLst>
                      <a:ext uri="{FF2B5EF4-FFF2-40B4-BE49-F238E27FC236}">
                        <a16:creationId xmlns:a16="http://schemas.microsoft.com/office/drawing/2014/main" id="{56511145-F40B-458A-B8A7-FCECB8BB09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 rot="5400000">
                    <a:off x="4527657" y="8105210"/>
                    <a:ext cx="1230400" cy="249274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0" name="그룹 1011">
                <a:extLst>
                  <a:ext uri="{FF2B5EF4-FFF2-40B4-BE49-F238E27FC236}">
                    <a16:creationId xmlns:a16="http://schemas.microsoft.com/office/drawing/2014/main" id="{41293C05-5C8F-4EAD-86B2-54320BB0153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554284" y="6192068"/>
                <a:ext cx="6056607" cy="844691"/>
                <a:chOff x="605234" y="7287548"/>
                <a:chExt cx="5473960" cy="763431"/>
              </a:xfrm>
            </p:grpSpPr>
            <p:pic>
              <p:nvPicPr>
                <p:cNvPr id="21" name="Object 38">
                  <a:extLst>
                    <a:ext uri="{FF2B5EF4-FFF2-40B4-BE49-F238E27FC236}">
                      <a16:creationId xmlns:a16="http://schemas.microsoft.com/office/drawing/2014/main" id="{37B8457A-8855-40AC-9D1C-EDC5BC007B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 rot="21060000">
                  <a:off x="605234" y="7287548"/>
                  <a:ext cx="5473960" cy="763431"/>
                </a:xfrm>
                <a:prstGeom prst="rect">
                  <a:avLst/>
                </a:prstGeom>
              </p:spPr>
            </p:pic>
          </p:grp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8E6F1094-1C60-43CE-B079-17BE064B9BF0}"/>
                  </a:ext>
                </a:extLst>
              </p:cNvPr>
              <p:cNvCxnSpPr>
                <a:cxnSpLocks/>
                <a:endCxn id="13" idx="1"/>
              </p:cNvCxnSpPr>
              <p:nvPr/>
            </p:nvCxnSpPr>
            <p:spPr>
              <a:xfrm flipV="1">
                <a:off x="5428476" y="4674010"/>
                <a:ext cx="7854696" cy="67610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37CD1812-E666-47C9-8B66-B31F8EFFCB11}"/>
                  </a:ext>
                </a:extLst>
              </p:cNvPr>
              <p:cNvPicPr preferRelativeResize="0">
                <a:picLocks noChangeAspect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0193070" y="4699815"/>
                <a:ext cx="1305000" cy="1305000"/>
              </a:xfrm>
              <a:prstGeom prst="rect">
                <a:avLst/>
              </a:prstGeom>
            </p:spPr>
          </p:pic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6AAF6931-D825-4782-BC69-7FAEF31EAF18}"/>
                  </a:ext>
                </a:extLst>
              </p:cNvPr>
              <p:cNvPicPr preferRelativeResize="0">
                <a:picLocks noChangeAspect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733144" y="4574540"/>
                <a:ext cx="1305000" cy="1305000"/>
              </a:xfrm>
              <a:prstGeom prst="rect">
                <a:avLst/>
              </a:prstGeom>
            </p:spPr>
          </p:pic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DD7BDF25-484B-4868-B5BD-E002A0B2913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043621" y="4974767"/>
                <a:ext cx="577875" cy="577875"/>
                <a:chOff x="8054328" y="1884187"/>
                <a:chExt cx="2037030" cy="2037030"/>
              </a:xfrm>
            </p:grpSpPr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84A9F8AD-6F39-449A-AA44-387C476D586A}"/>
                    </a:ext>
                  </a:extLst>
                </p:cNvPr>
                <p:cNvSpPr/>
                <p:nvPr/>
              </p:nvSpPr>
              <p:spPr>
                <a:xfrm>
                  <a:off x="8054328" y="1916292"/>
                  <a:ext cx="1996704" cy="19397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pic>
              <p:nvPicPr>
                <p:cNvPr id="36" name="Picture 2" descr="파일:Korean Voting Stamp.svg - 위키백과, 우리 모두의 백과사전">
                  <a:extLst>
                    <a:ext uri="{FF2B5EF4-FFF2-40B4-BE49-F238E27FC236}">
                      <a16:creationId xmlns:a16="http://schemas.microsoft.com/office/drawing/2014/main" id="{19D6363F-F6B9-4E5A-956C-60FD8478A5E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54328" y="1884187"/>
                  <a:ext cx="2037030" cy="203703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ECB18AF7-F03C-40C4-80E4-5239741376A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0488506" y="5093391"/>
                <a:ext cx="577875" cy="577875"/>
                <a:chOff x="8054328" y="1884187"/>
                <a:chExt cx="2037030" cy="2037030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67D67DF-5F2F-4285-8019-82F4CB57F633}"/>
                    </a:ext>
                  </a:extLst>
                </p:cNvPr>
                <p:cNvSpPr/>
                <p:nvPr/>
              </p:nvSpPr>
              <p:spPr>
                <a:xfrm>
                  <a:off x="8054328" y="1916292"/>
                  <a:ext cx="1996704" cy="19397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pic>
              <p:nvPicPr>
                <p:cNvPr id="44" name="Picture 2" descr="파일:Korean Voting Stamp.svg - 위키백과, 우리 모두의 백과사전">
                  <a:extLst>
                    <a:ext uri="{FF2B5EF4-FFF2-40B4-BE49-F238E27FC236}">
                      <a16:creationId xmlns:a16="http://schemas.microsoft.com/office/drawing/2014/main" id="{6C1F03F8-9763-42B7-B15E-DBC8284D049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54328" y="1884187"/>
                  <a:ext cx="2037030" cy="203703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F3D1D5E6-0D22-48D7-AD96-6F9F766C0F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9769" b="91517" l="7190" r="90523">
                            <a14:foregroundMark x1="7516" y1="40103" x2="7516" y2="40103"/>
                            <a14:foregroundMark x1="39542" y1="49100" x2="39542" y2="49100"/>
                            <a14:foregroundMark x1="46078" y1="40360" x2="34314" y2="52699"/>
                            <a14:foregroundMark x1="34314" y1="52699" x2="33987" y2="53728"/>
                            <a14:foregroundMark x1="58824" y1="41902" x2="42484" y2="62725"/>
                            <a14:foregroundMark x1="26797" y1="40103" x2="53922" y2="40360"/>
                            <a14:foregroundMark x1="53922" y1="40360" x2="69281" y2="38560"/>
                            <a14:foregroundMark x1="47712" y1="10026" x2="47712" y2="10026"/>
                            <a14:foregroundMark x1="90523" y1="33162" x2="90523" y2="33162"/>
                            <a14:foregroundMark x1="87255" y1="50386" x2="87255" y2="50386"/>
                            <a14:foregroundMark x1="50000" y1="43188" x2="50000" y2="43188"/>
                            <a14:foregroundMark x1="42810" y1="36761" x2="71242" y2="36761"/>
                            <a14:foregroundMark x1="58170" y1="31362" x2="52288" y2="59640"/>
                            <a14:foregroundMark x1="52288" y1="59640" x2="52288" y2="59640"/>
                            <a14:foregroundMark x1="77778" y1="49614" x2="82353" y2="54499"/>
                            <a14:foregroundMark x1="36928" y1="37018" x2="68301" y2="32134"/>
                            <a14:foregroundMark x1="53268" y1="34190" x2="33007" y2="44473"/>
                            <a14:foregroundMark x1="33007" y1="44473" x2="37908" y2="58355"/>
                            <a14:foregroundMark x1="37908" y1="58355" x2="41503" y2="58869"/>
                            <a14:foregroundMark x1="45425" y1="31620" x2="27451" y2="42159"/>
                            <a14:foregroundMark x1="27451" y1="42159" x2="26797" y2="55784"/>
                            <a14:foregroundMark x1="26797" y1="55784" x2="44444" y2="56041"/>
                            <a14:foregroundMark x1="44444" y1="56041" x2="67974" y2="48072"/>
                            <a14:foregroundMark x1="70261" y1="42674" x2="50980" y2="64781"/>
                            <a14:foregroundMark x1="50980" y1="64781" x2="50980" y2="64781"/>
                            <a14:foregroundMark x1="46078" y1="45501" x2="63399" y2="56041"/>
                            <a14:foregroundMark x1="35948" y1="34961" x2="42157" y2="28021"/>
                            <a14:foregroundMark x1="38235" y1="36761" x2="29085" y2="47815"/>
                            <a14:foregroundMark x1="29085" y1="47815" x2="29739" y2="52956"/>
                            <a14:foregroundMark x1="41830" y1="84319" x2="33987" y2="91517"/>
                            <a14:foregroundMark x1="51307" y1="88175" x2="51961" y2="91260"/>
                            <a14:foregroundMark x1="45425" y1="71465" x2="44771" y2="80463"/>
                            <a14:foregroundMark x1="43137" y1="70694" x2="41830" y2="80206"/>
                            <a14:foregroundMark x1="62745" y1="70180" x2="64706" y2="72751"/>
                            <a14:foregroundMark x1="70915" y1="70180" x2="70915" y2="72494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4960061" y="2987338"/>
                <a:ext cx="3069306" cy="3901830"/>
              </a:xfrm>
              <a:prstGeom prst="rect">
                <a:avLst/>
              </a:prstGeom>
            </p:spPr>
          </p:pic>
        </p:grpSp>
        <p:sp>
          <p:nvSpPr>
            <p:cNvPr id="22" name="Object 41">
              <a:extLst>
                <a:ext uri="{FF2B5EF4-FFF2-40B4-BE49-F238E27FC236}">
                  <a16:creationId xmlns:a16="http://schemas.microsoft.com/office/drawing/2014/main" id="{29CF23B6-A28F-48C9-88D5-0F0475DEE3DB}"/>
                </a:ext>
              </a:extLst>
            </p:cNvPr>
            <p:cNvSpPr txBox="1">
              <a:spLocks noChangeAspect="1"/>
            </p:cNvSpPr>
            <p:nvPr/>
          </p:nvSpPr>
          <p:spPr>
            <a:xfrm rot="-540000">
              <a:off x="2929784" y="6242212"/>
              <a:ext cx="9305606" cy="7386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4200" i="1" kern="0" spc="-150" dirty="0">
                  <a:solidFill>
                    <a:srgbClr val="FFFFFF"/>
                  </a:solidFill>
                  <a:latin typeface="TTTogether" pitchFamily="34" charset="0"/>
                  <a:cs typeface="TTTogether" pitchFamily="34" charset="0"/>
                </a:rPr>
                <a:t>AI 법률 통합 검색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5698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4">
            <a:extLst>
              <a:ext uri="{FF2B5EF4-FFF2-40B4-BE49-F238E27FC236}">
                <a16:creationId xmlns:a16="http://schemas.microsoft.com/office/drawing/2014/main" id="{B0537EB1-3F3E-43E9-9A19-C79CBA74099C}"/>
              </a:ext>
            </a:extLst>
          </p:cNvPr>
          <p:cNvSpPr txBox="1"/>
          <p:nvPr/>
        </p:nvSpPr>
        <p:spPr>
          <a:xfrm>
            <a:off x="990600" y="647700"/>
            <a:ext cx="38100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45"/>
            <a:r>
              <a:rPr lang="en-US" sz="3600" b="1" kern="0" spc="-100" dirty="0">
                <a:latin typeface="나눔고딕OTF" panose="020D0604000000000000" pitchFamily="34" charset="-127"/>
                <a:ea typeface="나눔고딕OTF" panose="020D0604000000000000" pitchFamily="34" charset="-127"/>
                <a:cs typeface="Pretendard" pitchFamily="34" charset="0"/>
              </a:rPr>
              <a:t>01 </a:t>
            </a:r>
            <a:r>
              <a:rPr lang="ko-KR" altLang="en-US" sz="3600" b="1" kern="0" spc="-100" dirty="0">
                <a:latin typeface="나눔고딕OTF" panose="020D0604000000000000" pitchFamily="34" charset="-127"/>
                <a:ea typeface="나눔고딕OTF" panose="020D0604000000000000" pitchFamily="34" charset="-127"/>
                <a:cs typeface="Pretendard" pitchFamily="34" charset="0"/>
              </a:rPr>
              <a:t>배경 및 필요성</a:t>
            </a:r>
            <a:endParaRPr lang="en-US" sz="1001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43B0DAC-C4D5-4FA2-AEF5-F61E750ADAA7}"/>
              </a:ext>
            </a:extLst>
          </p:cNvPr>
          <p:cNvGrpSpPr/>
          <p:nvPr/>
        </p:nvGrpSpPr>
        <p:grpSpPr>
          <a:xfrm>
            <a:off x="3429000" y="2552700"/>
            <a:ext cx="10363200" cy="990600"/>
            <a:chOff x="3429000" y="2552700"/>
            <a:chExt cx="10363200" cy="9906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2006C6F5-0FBB-42DF-AA1F-5098E871D4BB}"/>
                </a:ext>
              </a:extLst>
            </p:cNvPr>
            <p:cNvSpPr/>
            <p:nvPr/>
          </p:nvSpPr>
          <p:spPr>
            <a:xfrm>
              <a:off x="3429000" y="2552700"/>
              <a:ext cx="10363200" cy="990600"/>
            </a:xfrm>
            <a:prstGeom prst="roundRect">
              <a:avLst/>
            </a:prstGeom>
            <a:solidFill>
              <a:srgbClr val="D2CAB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33400" algn="just"/>
              <a:endParaRPr lang="ko-KR" altLang="en-US" sz="7200" b="1" dirty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3500027-9E85-4B39-AB65-60D721EC5E9A}"/>
                </a:ext>
              </a:extLst>
            </p:cNvPr>
            <p:cNvCxnSpPr>
              <a:cxnSpLocks/>
            </p:cNvCxnSpPr>
            <p:nvPr/>
          </p:nvCxnSpPr>
          <p:spPr>
            <a:xfrm>
              <a:off x="4648200" y="2552700"/>
              <a:ext cx="0" cy="990600"/>
            </a:xfrm>
            <a:prstGeom prst="line">
              <a:avLst/>
            </a:prstGeom>
            <a:ln w="571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88D201B-E6F7-43CE-87BD-9AA3FC1E8D79}"/>
              </a:ext>
            </a:extLst>
          </p:cNvPr>
          <p:cNvGrpSpPr/>
          <p:nvPr/>
        </p:nvGrpSpPr>
        <p:grpSpPr>
          <a:xfrm>
            <a:off x="3429000" y="4106142"/>
            <a:ext cx="10363200" cy="990600"/>
            <a:chOff x="3429000" y="2552700"/>
            <a:chExt cx="10363200" cy="99060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FDD70A0A-F802-4FE5-8B1F-C7AB8465D3B9}"/>
                </a:ext>
              </a:extLst>
            </p:cNvPr>
            <p:cNvSpPr/>
            <p:nvPr/>
          </p:nvSpPr>
          <p:spPr>
            <a:xfrm>
              <a:off x="3429000" y="2552700"/>
              <a:ext cx="10363200" cy="990600"/>
            </a:xfrm>
            <a:prstGeom prst="roundRect">
              <a:avLst/>
            </a:prstGeom>
            <a:solidFill>
              <a:srgbClr val="D2CAB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33400" algn="just"/>
              <a:endParaRPr lang="ko-KR" altLang="en-US" sz="7200" b="1" dirty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91A5FAE-C3EF-4631-9431-380123D2008A}"/>
                </a:ext>
              </a:extLst>
            </p:cNvPr>
            <p:cNvCxnSpPr>
              <a:cxnSpLocks/>
            </p:cNvCxnSpPr>
            <p:nvPr/>
          </p:nvCxnSpPr>
          <p:spPr>
            <a:xfrm>
              <a:off x="4648200" y="2552700"/>
              <a:ext cx="0" cy="990600"/>
            </a:xfrm>
            <a:prstGeom prst="line">
              <a:avLst/>
            </a:prstGeom>
            <a:ln w="571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0462248-8598-4ECD-81A2-FB4CB1D072AE}"/>
              </a:ext>
            </a:extLst>
          </p:cNvPr>
          <p:cNvGrpSpPr/>
          <p:nvPr/>
        </p:nvGrpSpPr>
        <p:grpSpPr>
          <a:xfrm>
            <a:off x="3415145" y="5579053"/>
            <a:ext cx="10363200" cy="990600"/>
            <a:chOff x="3429000" y="2552700"/>
            <a:chExt cx="10363200" cy="990600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C20D4D39-2AFB-427D-8CD9-56070A439A94}"/>
                </a:ext>
              </a:extLst>
            </p:cNvPr>
            <p:cNvSpPr/>
            <p:nvPr/>
          </p:nvSpPr>
          <p:spPr>
            <a:xfrm>
              <a:off x="3429000" y="2552700"/>
              <a:ext cx="10363200" cy="990600"/>
            </a:xfrm>
            <a:prstGeom prst="roundRect">
              <a:avLst/>
            </a:prstGeom>
            <a:solidFill>
              <a:srgbClr val="D2CAB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33400" algn="just"/>
              <a:endParaRPr lang="ko-KR" altLang="en-US" sz="7200" b="1" dirty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3B1C34C3-8C61-4E8B-967C-9F44D390FCCB}"/>
                </a:ext>
              </a:extLst>
            </p:cNvPr>
            <p:cNvCxnSpPr>
              <a:cxnSpLocks/>
            </p:cNvCxnSpPr>
            <p:nvPr/>
          </p:nvCxnSpPr>
          <p:spPr>
            <a:xfrm>
              <a:off x="4648200" y="2552700"/>
              <a:ext cx="0" cy="990600"/>
            </a:xfrm>
            <a:prstGeom prst="line">
              <a:avLst/>
            </a:prstGeom>
            <a:ln w="571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E7DF704-64C7-4B35-BA05-A59C6FC4D99F}"/>
              </a:ext>
            </a:extLst>
          </p:cNvPr>
          <p:cNvGrpSpPr/>
          <p:nvPr/>
        </p:nvGrpSpPr>
        <p:grpSpPr>
          <a:xfrm>
            <a:off x="3415145" y="7051964"/>
            <a:ext cx="10363200" cy="990600"/>
            <a:chOff x="3429000" y="2552700"/>
            <a:chExt cx="10363200" cy="990600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36E53CC1-D206-47EA-9813-3A702663583A}"/>
                </a:ext>
              </a:extLst>
            </p:cNvPr>
            <p:cNvSpPr/>
            <p:nvPr/>
          </p:nvSpPr>
          <p:spPr>
            <a:xfrm>
              <a:off x="3429000" y="2552700"/>
              <a:ext cx="10363200" cy="990600"/>
            </a:xfrm>
            <a:prstGeom prst="roundRect">
              <a:avLst/>
            </a:prstGeom>
            <a:solidFill>
              <a:srgbClr val="D2CAB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33400" algn="just"/>
              <a:endParaRPr lang="ko-KR" altLang="en-US" sz="7200" b="1" dirty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050BA2A-A935-4F2C-986A-677291FE2856}"/>
                </a:ext>
              </a:extLst>
            </p:cNvPr>
            <p:cNvCxnSpPr>
              <a:cxnSpLocks/>
            </p:cNvCxnSpPr>
            <p:nvPr/>
          </p:nvCxnSpPr>
          <p:spPr>
            <a:xfrm>
              <a:off x="4648200" y="2552700"/>
              <a:ext cx="0" cy="990600"/>
            </a:xfrm>
            <a:prstGeom prst="line">
              <a:avLst/>
            </a:prstGeom>
            <a:ln w="571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E23F4A6-D728-43B8-BE8F-EDC886587205}"/>
              </a:ext>
            </a:extLst>
          </p:cNvPr>
          <p:cNvSpPr txBox="1"/>
          <p:nvPr/>
        </p:nvSpPr>
        <p:spPr>
          <a:xfrm>
            <a:off x="3547743" y="2593555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백</a:t>
            </a:r>
            <a:endParaRPr lang="ko-KR" altLang="en-US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9FFD02-C613-41CD-9064-F56373B04623}"/>
              </a:ext>
            </a:extLst>
          </p:cNvPr>
          <p:cNvSpPr txBox="1"/>
          <p:nvPr/>
        </p:nvSpPr>
        <p:spPr>
          <a:xfrm>
            <a:off x="3560567" y="4136517"/>
            <a:ext cx="9284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발</a:t>
            </a:r>
            <a:endParaRPr lang="ko-KR" altLang="en-US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D5201A-B332-4715-A141-DFDC8B8C41C2}"/>
              </a:ext>
            </a:extLst>
          </p:cNvPr>
          <p:cNvSpPr txBox="1"/>
          <p:nvPr/>
        </p:nvSpPr>
        <p:spPr>
          <a:xfrm>
            <a:off x="3547743" y="5644971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백</a:t>
            </a:r>
            <a:endParaRPr lang="ko-KR" altLang="en-US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28C5ED-71D1-4F60-A986-574AAAFD5C2A}"/>
              </a:ext>
            </a:extLst>
          </p:cNvPr>
          <p:cNvSpPr txBox="1"/>
          <p:nvPr/>
        </p:nvSpPr>
        <p:spPr>
          <a:xfrm>
            <a:off x="3560567" y="7051964"/>
            <a:ext cx="9284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중</a:t>
            </a:r>
            <a:endParaRPr lang="ko-KR" altLang="en-US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2D0AD1A-80C9-41D1-AF86-005618E2FBF6}"/>
              </a:ext>
            </a:extLst>
          </p:cNvPr>
          <p:cNvSpPr txBox="1"/>
          <p:nvPr/>
        </p:nvSpPr>
        <p:spPr>
          <a:xfrm>
            <a:off x="6611938" y="2701633"/>
            <a:ext cx="5070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백개를</a:t>
            </a:r>
            <a:r>
              <a:rPr lang="ko-KR" altLang="en-US" sz="4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질문하더라도</a:t>
            </a:r>
            <a:endParaRPr lang="ko-KR" altLang="en-US" sz="2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391A56-5B4E-47E6-8E64-71B47A65B680}"/>
              </a:ext>
            </a:extLst>
          </p:cNvPr>
          <p:cNvSpPr txBox="1"/>
          <p:nvPr/>
        </p:nvSpPr>
        <p:spPr>
          <a:xfrm>
            <a:off x="6611938" y="4247499"/>
            <a:ext cx="5070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발빠르게 답변해주고</a:t>
            </a:r>
            <a:endParaRPr lang="ko-KR" altLang="en-US" sz="2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714918-32D6-4818-80CF-B3BCC9BD678D}"/>
              </a:ext>
            </a:extLst>
          </p:cNvPr>
          <p:cNvSpPr txBox="1"/>
          <p:nvPr/>
        </p:nvSpPr>
        <p:spPr>
          <a:xfrm>
            <a:off x="6400798" y="5701572"/>
            <a:ext cx="5808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백년뒤에도</a:t>
            </a:r>
            <a:r>
              <a:rPr lang="ko-KR" altLang="en-US" sz="4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활용가능한</a:t>
            </a:r>
            <a:endParaRPr lang="ko-KR" altLang="en-US" sz="2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DABC5A-ECF7-41E9-BD26-FB961346549D}"/>
              </a:ext>
            </a:extLst>
          </p:cNvPr>
          <p:cNvSpPr txBox="1"/>
          <p:nvPr/>
        </p:nvSpPr>
        <p:spPr>
          <a:xfrm>
            <a:off x="7372840" y="7193321"/>
            <a:ext cx="3864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중앙검색시스템</a:t>
            </a:r>
            <a:endParaRPr lang="ko-KR" altLang="en-US" sz="2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AAA37C-D31A-42C2-A0D0-7816A912BD33}"/>
              </a:ext>
            </a:extLst>
          </p:cNvPr>
          <p:cNvSpPr txBox="1"/>
          <p:nvPr/>
        </p:nvSpPr>
        <p:spPr>
          <a:xfrm>
            <a:off x="1219200" y="1411200"/>
            <a:ext cx="2564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④ 필요성 </a:t>
            </a:r>
          </a:p>
        </p:txBody>
      </p:sp>
      <p:sp>
        <p:nvSpPr>
          <p:cNvPr id="41" name="슬라이드 번호 개체 틀 9">
            <a:extLst>
              <a:ext uri="{FF2B5EF4-FFF2-40B4-BE49-F238E27FC236}">
                <a16:creationId xmlns:a16="http://schemas.microsoft.com/office/drawing/2014/main" id="{551909D2-EB17-438D-B4BF-B8949CA3E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3600" y="9496437"/>
            <a:ext cx="2133600" cy="365125"/>
          </a:xfrm>
        </p:spPr>
        <p:txBody>
          <a:bodyPr/>
          <a:lstStyle/>
          <a:p>
            <a:fld id="{B1393E5F-521B-4CAD-9D3A-AE923D912DC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89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4">
            <a:extLst>
              <a:ext uri="{FF2B5EF4-FFF2-40B4-BE49-F238E27FC236}">
                <a16:creationId xmlns:a16="http://schemas.microsoft.com/office/drawing/2014/main" id="{0BBE02AF-99B6-4944-AF54-93F5E4F8997F}"/>
              </a:ext>
            </a:extLst>
          </p:cNvPr>
          <p:cNvSpPr txBox="1"/>
          <p:nvPr/>
        </p:nvSpPr>
        <p:spPr>
          <a:xfrm>
            <a:off x="990600" y="647700"/>
            <a:ext cx="28194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b="1" kern="0" spc="-100" dirty="0">
                <a:latin typeface="나눔고딕OTF" panose="020D0604000000000000" pitchFamily="34" charset="-127"/>
                <a:ea typeface="나눔고딕OTF" panose="020D0604000000000000" pitchFamily="34" charset="-127"/>
                <a:cs typeface="Pretendard" pitchFamily="34" charset="0"/>
              </a:rPr>
              <a:t>02 </a:t>
            </a:r>
            <a:r>
              <a:rPr lang="ko-KR" altLang="en-US" sz="3600" b="1" kern="0" spc="-100" dirty="0">
                <a:latin typeface="나눔고딕OTF" panose="020D0604000000000000" pitchFamily="34" charset="-127"/>
                <a:ea typeface="나눔고딕OTF" panose="020D0604000000000000" pitchFamily="34" charset="-127"/>
                <a:cs typeface="Pretendard" pitchFamily="34" charset="0"/>
              </a:rPr>
              <a:t>제안 사항</a:t>
            </a:r>
            <a:endParaRPr lang="en-US" sz="10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A8C082D-5FEB-4D9D-B93A-648FF4D079E8}"/>
              </a:ext>
            </a:extLst>
          </p:cNvPr>
          <p:cNvSpPr/>
          <p:nvPr/>
        </p:nvSpPr>
        <p:spPr>
          <a:xfrm>
            <a:off x="1659899" y="2234639"/>
            <a:ext cx="14982829" cy="1073019"/>
          </a:xfrm>
          <a:prstGeom prst="roundRect">
            <a:avLst/>
          </a:prstGeom>
          <a:solidFill>
            <a:srgbClr val="C1B991"/>
          </a:solidFill>
          <a:ln>
            <a:solidFill>
              <a:srgbClr val="C1B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b="1" dirty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백발백중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E574059-7A3E-450C-8C0E-487232E985AC}"/>
              </a:ext>
            </a:extLst>
          </p:cNvPr>
          <p:cNvSpPr/>
          <p:nvPr/>
        </p:nvSpPr>
        <p:spPr>
          <a:xfrm>
            <a:off x="1676400" y="4424910"/>
            <a:ext cx="4300200" cy="4484425"/>
          </a:xfrm>
          <a:prstGeom prst="roundRect">
            <a:avLst>
              <a:gd name="adj" fmla="val 17710"/>
            </a:avLst>
          </a:prstGeom>
          <a:solidFill>
            <a:srgbClr val="C1B991"/>
          </a:solidFill>
          <a:ln>
            <a:solidFill>
              <a:srgbClr val="C1B99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44000" bIns="468000" rtlCol="0" anchor="b"/>
          <a:lstStyle/>
          <a:p>
            <a:pPr marL="365125" lvl="6" indent="-365125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법령 데이터</a:t>
            </a:r>
            <a:endParaRPr lang="en-US" altLang="ko-KR" sz="2800" dirty="0">
              <a:solidFill>
                <a:schemeClr val="bg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marL="365125" lvl="6" indent="-365125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단어  문장 문서 음성  </a:t>
            </a:r>
          </a:p>
          <a:p>
            <a:pPr marL="365125" lvl="6" indent="-92075"/>
            <a:r>
              <a:rPr lang="ko-KR" altLang="en-US" sz="2800" dirty="0">
                <a:solidFill>
                  <a:schemeClr val="bg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통합 법령 검색 시스템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1F0A8A1-6BE0-4A94-8CF5-D904416BE457}"/>
              </a:ext>
            </a:extLst>
          </p:cNvPr>
          <p:cNvSpPr/>
          <p:nvPr/>
        </p:nvSpPr>
        <p:spPr>
          <a:xfrm>
            <a:off x="7002958" y="4374330"/>
            <a:ext cx="4300200" cy="4484425"/>
          </a:xfrm>
          <a:prstGeom prst="roundRect">
            <a:avLst>
              <a:gd name="adj" fmla="val 15702"/>
            </a:avLst>
          </a:prstGeom>
          <a:solidFill>
            <a:srgbClr val="C1B991"/>
          </a:solidFill>
          <a:ln>
            <a:solidFill>
              <a:srgbClr val="C1B99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44000" bIns="468000" rtlCol="0" anchor="b"/>
          <a:lstStyle/>
          <a:p>
            <a:pPr marL="365125" lvl="6" indent="-365125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상담 </a:t>
            </a:r>
            <a:r>
              <a:rPr lang="en-US" altLang="ko-KR" sz="2800" dirty="0">
                <a:solidFill>
                  <a:schemeClr val="bg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DB</a:t>
            </a:r>
          </a:p>
          <a:p>
            <a:pPr marL="365125" lvl="6" indent="-365125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선거관리위원회 맞춤 상담 시스템 제공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3B5CEC2-1192-4AFE-9F7E-9BE4877337B8}"/>
              </a:ext>
            </a:extLst>
          </p:cNvPr>
          <p:cNvSpPr/>
          <p:nvPr/>
        </p:nvSpPr>
        <p:spPr>
          <a:xfrm>
            <a:off x="12356626" y="4392875"/>
            <a:ext cx="4300200" cy="4484425"/>
          </a:xfrm>
          <a:prstGeom prst="roundRect">
            <a:avLst>
              <a:gd name="adj" fmla="val 15702"/>
            </a:avLst>
          </a:prstGeom>
          <a:solidFill>
            <a:srgbClr val="C1B991"/>
          </a:solidFill>
          <a:ln>
            <a:solidFill>
              <a:srgbClr val="C1B99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44000" bIns="468000" rtlCol="0" anchor="b"/>
          <a:lstStyle/>
          <a:p>
            <a:pPr marL="365125" lvl="6" indent="-365125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법령 데이터 동기화</a:t>
            </a:r>
          </a:p>
          <a:p>
            <a:pPr marL="365125" lvl="6" indent="-365125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기존 상담자에게 변동 사항을 자동으로 안내 </a:t>
            </a:r>
          </a:p>
        </p:txBody>
      </p:sp>
      <p:sp>
        <p:nvSpPr>
          <p:cNvPr id="22" name="사각형: 둥근 위쪽 모서리 21">
            <a:extLst>
              <a:ext uri="{FF2B5EF4-FFF2-40B4-BE49-F238E27FC236}">
                <a16:creationId xmlns:a16="http://schemas.microsoft.com/office/drawing/2014/main" id="{4AC6F7D9-EBDD-4F69-8E14-70E9E77D2F58}"/>
              </a:ext>
            </a:extLst>
          </p:cNvPr>
          <p:cNvSpPr/>
          <p:nvPr/>
        </p:nvSpPr>
        <p:spPr>
          <a:xfrm>
            <a:off x="1657290" y="4380031"/>
            <a:ext cx="4319310" cy="2312142"/>
          </a:xfrm>
          <a:prstGeom prst="round2SameRect">
            <a:avLst>
              <a:gd name="adj1" fmla="val 29020"/>
              <a:gd name="adj2" fmla="val 0"/>
            </a:avLst>
          </a:prstGeom>
          <a:solidFill>
            <a:schemeClr val="bg1"/>
          </a:solidFill>
          <a:ln>
            <a:solidFill>
              <a:srgbClr val="C1B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0EF219-C6C7-4640-8D77-3FCD1453FE8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29" b="24532"/>
          <a:stretch/>
        </p:blipFill>
        <p:spPr>
          <a:xfrm>
            <a:off x="2993790" y="4808316"/>
            <a:ext cx="1708878" cy="938827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33F7A17-5601-461E-8493-173C469C0664}"/>
              </a:ext>
            </a:extLst>
          </p:cNvPr>
          <p:cNvSpPr/>
          <p:nvPr/>
        </p:nvSpPr>
        <p:spPr>
          <a:xfrm>
            <a:off x="1865476" y="5947662"/>
            <a:ext cx="3883827" cy="515911"/>
          </a:xfrm>
          <a:prstGeom prst="roundRect">
            <a:avLst/>
          </a:prstGeom>
          <a:solidFill>
            <a:schemeClr val="bg1"/>
          </a:solidFill>
          <a:ln>
            <a:solidFill>
              <a:srgbClr val="C1B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스마트 </a:t>
            </a:r>
            <a:r>
              <a:rPr lang="en-US" altLang="ko-KR" sz="2800" b="1" dirty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AI </a:t>
            </a:r>
            <a:r>
              <a:rPr lang="ko-KR" altLang="en-US" sz="2800" b="1" dirty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법률 검색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4939E6F-0D49-4AFF-987A-C4BDAD5FF2AE}"/>
              </a:ext>
            </a:extLst>
          </p:cNvPr>
          <p:cNvSpPr>
            <a:spLocks noChangeAspect="1"/>
          </p:cNvSpPr>
          <p:nvPr/>
        </p:nvSpPr>
        <p:spPr>
          <a:xfrm>
            <a:off x="3360000" y="3681931"/>
            <a:ext cx="900000" cy="900000"/>
          </a:xfrm>
          <a:prstGeom prst="ellipse">
            <a:avLst/>
          </a:prstGeom>
          <a:solidFill>
            <a:srgbClr val="C1B991"/>
          </a:solidFill>
          <a:ln>
            <a:solidFill>
              <a:srgbClr val="C1B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1</a:t>
            </a:r>
            <a:endParaRPr lang="ko-KR" altLang="en-US" sz="44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41" name="사각형: 둥근 위쪽 모서리 40">
            <a:extLst>
              <a:ext uri="{FF2B5EF4-FFF2-40B4-BE49-F238E27FC236}">
                <a16:creationId xmlns:a16="http://schemas.microsoft.com/office/drawing/2014/main" id="{9B737E3D-A2C3-4641-B87C-BBE1B5D73626}"/>
              </a:ext>
            </a:extLst>
          </p:cNvPr>
          <p:cNvSpPr/>
          <p:nvPr/>
        </p:nvSpPr>
        <p:spPr>
          <a:xfrm>
            <a:off x="7010400" y="4374330"/>
            <a:ext cx="4292758" cy="2310274"/>
          </a:xfrm>
          <a:prstGeom prst="round2SameRect">
            <a:avLst>
              <a:gd name="adj1" fmla="val 29020"/>
              <a:gd name="adj2" fmla="val 0"/>
            </a:avLst>
          </a:prstGeom>
          <a:solidFill>
            <a:schemeClr val="bg1"/>
          </a:solidFill>
          <a:ln>
            <a:solidFill>
              <a:srgbClr val="C1B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3F22C29-E67C-43F9-9E19-32BF4CF3B241}"/>
              </a:ext>
            </a:extLst>
          </p:cNvPr>
          <p:cNvSpPr/>
          <p:nvPr/>
        </p:nvSpPr>
        <p:spPr>
          <a:xfrm>
            <a:off x="7362358" y="5943167"/>
            <a:ext cx="3581399" cy="520406"/>
          </a:xfrm>
          <a:prstGeom prst="roundRect">
            <a:avLst/>
          </a:prstGeom>
          <a:solidFill>
            <a:schemeClr val="bg1"/>
          </a:solidFill>
          <a:ln>
            <a:solidFill>
              <a:srgbClr val="C1B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커스텀 상담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5BD6074-7046-43C1-AF7A-CF1E7464F160}"/>
              </a:ext>
            </a:extLst>
          </p:cNvPr>
          <p:cNvSpPr/>
          <p:nvPr/>
        </p:nvSpPr>
        <p:spPr>
          <a:xfrm>
            <a:off x="8730818" y="3679011"/>
            <a:ext cx="900000" cy="900000"/>
          </a:xfrm>
          <a:prstGeom prst="ellipse">
            <a:avLst/>
          </a:prstGeom>
          <a:solidFill>
            <a:srgbClr val="C1B991"/>
          </a:solidFill>
          <a:ln>
            <a:solidFill>
              <a:srgbClr val="C1B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2</a:t>
            </a:r>
            <a:endParaRPr lang="ko-KR" altLang="en-US" sz="44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D01715F-EBFE-484B-8AA8-AF9C739C29E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3" b="7701"/>
          <a:stretch/>
        </p:blipFill>
        <p:spPr>
          <a:xfrm>
            <a:off x="8530493" y="4658753"/>
            <a:ext cx="1300651" cy="1119020"/>
          </a:xfrm>
          <a:prstGeom prst="rect">
            <a:avLst/>
          </a:prstGeom>
        </p:spPr>
      </p:pic>
      <p:sp>
        <p:nvSpPr>
          <p:cNvPr id="42" name="사각형: 둥근 위쪽 모서리 41">
            <a:extLst>
              <a:ext uri="{FF2B5EF4-FFF2-40B4-BE49-F238E27FC236}">
                <a16:creationId xmlns:a16="http://schemas.microsoft.com/office/drawing/2014/main" id="{FE2AC8D1-9D35-474B-BE09-B04AFA38EB4B}"/>
              </a:ext>
            </a:extLst>
          </p:cNvPr>
          <p:cNvSpPr/>
          <p:nvPr/>
        </p:nvSpPr>
        <p:spPr>
          <a:xfrm>
            <a:off x="12364760" y="4374330"/>
            <a:ext cx="4292758" cy="2310274"/>
          </a:xfrm>
          <a:prstGeom prst="round2SameRect">
            <a:avLst>
              <a:gd name="adj1" fmla="val 29020"/>
              <a:gd name="adj2" fmla="val 0"/>
            </a:avLst>
          </a:prstGeom>
          <a:solidFill>
            <a:schemeClr val="bg1"/>
          </a:solidFill>
          <a:ln>
            <a:solidFill>
              <a:srgbClr val="C1B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A821983-A101-4ED5-8A5E-8E235FEFEAB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39" t="26713" b="32353"/>
          <a:stretch/>
        </p:blipFill>
        <p:spPr>
          <a:xfrm>
            <a:off x="14082498" y="4791546"/>
            <a:ext cx="1386102" cy="796209"/>
          </a:xfrm>
          <a:prstGeom prst="rect">
            <a:avLst/>
          </a:prstGeom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340DAA1F-8B54-40C6-BC8A-074036E1400A}"/>
              </a:ext>
            </a:extLst>
          </p:cNvPr>
          <p:cNvSpPr/>
          <p:nvPr/>
        </p:nvSpPr>
        <p:spPr>
          <a:xfrm>
            <a:off x="12725530" y="5959108"/>
            <a:ext cx="3581399" cy="504465"/>
          </a:xfrm>
          <a:prstGeom prst="roundRect">
            <a:avLst/>
          </a:prstGeom>
          <a:solidFill>
            <a:schemeClr val="bg1"/>
          </a:solidFill>
          <a:ln>
            <a:solidFill>
              <a:srgbClr val="C1B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개정 법령</a:t>
            </a:r>
            <a:r>
              <a:rPr lang="en-US" altLang="ko-KR" sz="2800" b="1" dirty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자동 알림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9E905809-3644-4096-A462-74D27768AF3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04" t="69529" r="34164" b="6648"/>
          <a:stretch/>
        </p:blipFill>
        <p:spPr>
          <a:xfrm>
            <a:off x="13530784" y="4974592"/>
            <a:ext cx="580884" cy="504465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2E3CF87C-5B04-47BD-9602-2A58EFDD6EFC}"/>
              </a:ext>
            </a:extLst>
          </p:cNvPr>
          <p:cNvSpPr>
            <a:spLocks noChangeAspect="1"/>
          </p:cNvSpPr>
          <p:nvPr/>
        </p:nvSpPr>
        <p:spPr>
          <a:xfrm>
            <a:off x="14066229" y="3681931"/>
            <a:ext cx="900000" cy="900000"/>
          </a:xfrm>
          <a:prstGeom prst="ellipse">
            <a:avLst/>
          </a:prstGeom>
          <a:solidFill>
            <a:srgbClr val="C1B991"/>
          </a:solidFill>
          <a:ln>
            <a:solidFill>
              <a:srgbClr val="C1B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3</a:t>
            </a:r>
            <a:endParaRPr lang="ko-KR" altLang="en-US" sz="44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C295D9-74EC-4FE4-8312-59D8E877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1B8943-D93F-41E8-ABAA-9B8585310E10}"/>
              </a:ext>
            </a:extLst>
          </p:cNvPr>
          <p:cNvSpPr txBox="1"/>
          <p:nvPr/>
        </p:nvSpPr>
        <p:spPr>
          <a:xfrm>
            <a:off x="1219200" y="1411200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① 솔루션 주요기능</a:t>
            </a:r>
          </a:p>
        </p:txBody>
      </p:sp>
    </p:spTree>
    <p:extLst>
      <p:ext uri="{BB962C8B-B14F-4D97-AF65-F5344CB8AC3E}">
        <p14:creationId xmlns:p14="http://schemas.microsoft.com/office/powerpoint/2010/main" val="169927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29" grpId="0" animBg="1"/>
      <p:bldP spid="38" grpId="0" animBg="1"/>
      <p:bldP spid="22" grpId="0" animBg="1"/>
      <p:bldP spid="33" grpId="0" animBg="1"/>
      <p:bldP spid="3" grpId="0" animBg="1"/>
      <p:bldP spid="41" grpId="0" animBg="1"/>
      <p:bldP spid="34" grpId="0" animBg="1"/>
      <p:bldP spid="16" grpId="0" animBg="1"/>
      <p:bldP spid="42" grpId="0" animBg="1"/>
      <p:bldP spid="37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44EF575-8DB6-49F3-933C-8353E9120CE6}"/>
              </a:ext>
            </a:extLst>
          </p:cNvPr>
          <p:cNvSpPr/>
          <p:nvPr/>
        </p:nvSpPr>
        <p:spPr>
          <a:xfrm>
            <a:off x="6996778" y="3495196"/>
            <a:ext cx="3569382" cy="5106426"/>
          </a:xfrm>
          <a:prstGeom prst="roundRect">
            <a:avLst>
              <a:gd name="adj" fmla="val 13837"/>
            </a:avLst>
          </a:prstGeom>
          <a:solidFill>
            <a:srgbClr val="988D56"/>
          </a:solidFill>
          <a:ln>
            <a:solidFill>
              <a:srgbClr val="988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36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프로세스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DCD5FC69-9787-4C02-B5AC-0C3ACBFBD2E2}"/>
              </a:ext>
            </a:extLst>
          </p:cNvPr>
          <p:cNvSpPr/>
          <p:nvPr/>
        </p:nvSpPr>
        <p:spPr>
          <a:xfrm>
            <a:off x="1339092" y="3467100"/>
            <a:ext cx="4941815" cy="5134522"/>
          </a:xfrm>
          <a:prstGeom prst="roundRect">
            <a:avLst>
              <a:gd name="adj" fmla="val 12186"/>
            </a:avLst>
          </a:prstGeom>
          <a:solidFill>
            <a:srgbClr val="C1B991"/>
          </a:solidFill>
          <a:ln>
            <a:solidFill>
              <a:srgbClr val="C1B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US" altLang="ko-KR" sz="36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INPUT</a:t>
            </a:r>
            <a:endParaRPr lang="ko-KR" altLang="en-US" sz="36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51" name="Object 14">
            <a:extLst>
              <a:ext uri="{FF2B5EF4-FFF2-40B4-BE49-F238E27FC236}">
                <a16:creationId xmlns:a16="http://schemas.microsoft.com/office/drawing/2014/main" id="{22B95DEB-0841-4337-ABD6-77E5F0374B66}"/>
              </a:ext>
            </a:extLst>
          </p:cNvPr>
          <p:cNvSpPr txBox="1"/>
          <p:nvPr/>
        </p:nvSpPr>
        <p:spPr>
          <a:xfrm>
            <a:off x="990600" y="647700"/>
            <a:ext cx="28194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b="1" kern="0" spc="-100" dirty="0">
                <a:latin typeface="나눔고딕OTF" panose="020D0604000000000000" pitchFamily="34" charset="-127"/>
                <a:ea typeface="나눔고딕OTF" panose="020D0604000000000000" pitchFamily="34" charset="-127"/>
                <a:cs typeface="Pretendard" pitchFamily="34" charset="0"/>
              </a:rPr>
              <a:t>02 </a:t>
            </a:r>
            <a:r>
              <a:rPr lang="ko-KR" altLang="en-US" sz="3600" b="1" kern="0" spc="-100" dirty="0">
                <a:latin typeface="나눔고딕OTF" panose="020D0604000000000000" pitchFamily="34" charset="-127"/>
                <a:ea typeface="나눔고딕OTF" panose="020D0604000000000000" pitchFamily="34" charset="-127"/>
                <a:cs typeface="Pretendard" pitchFamily="34" charset="0"/>
              </a:rPr>
              <a:t>제안 사항</a:t>
            </a:r>
            <a:endParaRPr lang="en-US" sz="10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E0F3F0-A9BB-4D95-8C76-7A1276CBD27F}"/>
              </a:ext>
            </a:extLst>
          </p:cNvPr>
          <p:cNvSpPr txBox="1"/>
          <p:nvPr/>
        </p:nvSpPr>
        <p:spPr>
          <a:xfrm>
            <a:off x="1219200" y="1411200"/>
            <a:ext cx="6206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① 솔루션 주요기능 </a:t>
            </a:r>
            <a:r>
              <a:rPr lang="en-US" altLang="ko-KR" sz="28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- AI</a:t>
            </a:r>
            <a:r>
              <a:rPr lang="ko-KR" altLang="en-US" sz="28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검색 기능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BEE7F9BB-CB2D-4021-BD7A-FE6D250F674A}"/>
              </a:ext>
            </a:extLst>
          </p:cNvPr>
          <p:cNvSpPr/>
          <p:nvPr/>
        </p:nvSpPr>
        <p:spPr>
          <a:xfrm>
            <a:off x="1825110" y="4371317"/>
            <a:ext cx="1854999" cy="1854999"/>
          </a:xfrm>
          <a:prstGeom prst="ellipse">
            <a:avLst/>
          </a:prstGeom>
          <a:solidFill>
            <a:schemeClr val="bg1"/>
          </a:solidFill>
          <a:ln>
            <a:solidFill>
              <a:srgbClr val="C1B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b="1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키워드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0EB748E-06E1-4BF8-B36F-D39FEB81FC3E}"/>
              </a:ext>
            </a:extLst>
          </p:cNvPr>
          <p:cNvSpPr/>
          <p:nvPr/>
        </p:nvSpPr>
        <p:spPr>
          <a:xfrm>
            <a:off x="4024978" y="4371316"/>
            <a:ext cx="1854999" cy="1854999"/>
          </a:xfrm>
          <a:prstGeom prst="ellipse">
            <a:avLst/>
          </a:prstGeom>
          <a:solidFill>
            <a:schemeClr val="bg1"/>
          </a:solidFill>
          <a:ln>
            <a:solidFill>
              <a:srgbClr val="C1B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b="1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문서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E9BB899-70FF-427B-A37F-8101FE3237E3}"/>
              </a:ext>
            </a:extLst>
          </p:cNvPr>
          <p:cNvSpPr/>
          <p:nvPr/>
        </p:nvSpPr>
        <p:spPr>
          <a:xfrm>
            <a:off x="1825110" y="6375962"/>
            <a:ext cx="1854999" cy="1854999"/>
          </a:xfrm>
          <a:prstGeom prst="ellipse">
            <a:avLst/>
          </a:prstGeom>
          <a:solidFill>
            <a:schemeClr val="bg1"/>
          </a:solidFill>
          <a:ln>
            <a:solidFill>
              <a:srgbClr val="C1B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b="1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문장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6FEA34F5-31CB-43F5-8E5B-F5C9AE91199F}"/>
              </a:ext>
            </a:extLst>
          </p:cNvPr>
          <p:cNvSpPr/>
          <p:nvPr/>
        </p:nvSpPr>
        <p:spPr>
          <a:xfrm>
            <a:off x="4024978" y="6375962"/>
            <a:ext cx="1854999" cy="1854999"/>
          </a:xfrm>
          <a:prstGeom prst="ellipse">
            <a:avLst/>
          </a:prstGeom>
          <a:solidFill>
            <a:schemeClr val="bg1"/>
          </a:solidFill>
          <a:ln>
            <a:solidFill>
              <a:srgbClr val="C1B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b="1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음성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F5A7C29B-2EF2-4E89-AA55-875628A935C5}"/>
              </a:ext>
            </a:extLst>
          </p:cNvPr>
          <p:cNvSpPr/>
          <p:nvPr/>
        </p:nvSpPr>
        <p:spPr>
          <a:xfrm>
            <a:off x="12034983" y="3343821"/>
            <a:ext cx="4844416" cy="5257801"/>
          </a:xfrm>
          <a:prstGeom prst="roundRect">
            <a:avLst/>
          </a:prstGeom>
          <a:solidFill>
            <a:srgbClr val="C1B991"/>
          </a:solidFill>
          <a:ln>
            <a:solidFill>
              <a:srgbClr val="C1B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36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OUTPUT</a:t>
            </a:r>
            <a:endParaRPr lang="ko-KR" altLang="en-US" sz="36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1DE355C-9E6A-4AD4-ABFA-A14DB155C63B}"/>
              </a:ext>
            </a:extLst>
          </p:cNvPr>
          <p:cNvSpPr/>
          <p:nvPr/>
        </p:nvSpPr>
        <p:spPr>
          <a:xfrm>
            <a:off x="7328122" y="4788114"/>
            <a:ext cx="1349973" cy="1349973"/>
          </a:xfrm>
          <a:prstGeom prst="ellipse">
            <a:avLst/>
          </a:prstGeom>
          <a:solidFill>
            <a:schemeClr val="bg1"/>
          </a:solidFill>
          <a:ln>
            <a:solidFill>
              <a:srgbClr val="C1B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STT</a:t>
            </a:r>
            <a:endParaRPr lang="ko-KR" altLang="en-US" sz="2400" b="1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1A6AE85-5B27-451E-A2FD-16079A677CBD}"/>
              </a:ext>
            </a:extLst>
          </p:cNvPr>
          <p:cNvSpPr/>
          <p:nvPr/>
        </p:nvSpPr>
        <p:spPr>
          <a:xfrm>
            <a:off x="8931073" y="6355596"/>
            <a:ext cx="1349973" cy="1349973"/>
          </a:xfrm>
          <a:prstGeom prst="ellipse">
            <a:avLst/>
          </a:prstGeom>
          <a:solidFill>
            <a:schemeClr val="bg1"/>
          </a:solidFill>
          <a:ln>
            <a:solidFill>
              <a:srgbClr val="C1B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2964893-A812-40B6-9B71-417766A7E282}"/>
              </a:ext>
            </a:extLst>
          </p:cNvPr>
          <p:cNvSpPr/>
          <p:nvPr/>
        </p:nvSpPr>
        <p:spPr>
          <a:xfrm>
            <a:off x="7343478" y="6327499"/>
            <a:ext cx="1349973" cy="1349973"/>
          </a:xfrm>
          <a:prstGeom prst="ellipse">
            <a:avLst/>
          </a:prstGeom>
          <a:solidFill>
            <a:schemeClr val="bg1"/>
          </a:solidFill>
          <a:ln>
            <a:solidFill>
              <a:srgbClr val="C1B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TTS</a:t>
            </a:r>
            <a:endParaRPr lang="ko-KR" altLang="en-US" sz="2400" b="1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CDAE7ED-561B-48E8-8A03-DD18FBA7A6AD}"/>
              </a:ext>
            </a:extLst>
          </p:cNvPr>
          <p:cNvSpPr/>
          <p:nvPr/>
        </p:nvSpPr>
        <p:spPr>
          <a:xfrm>
            <a:off x="8926591" y="4788114"/>
            <a:ext cx="1349973" cy="1349973"/>
          </a:xfrm>
          <a:prstGeom prst="ellipse">
            <a:avLst/>
          </a:prstGeom>
          <a:solidFill>
            <a:schemeClr val="bg1"/>
          </a:solidFill>
          <a:ln>
            <a:solidFill>
              <a:srgbClr val="C1B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OCR</a:t>
            </a:r>
            <a:endParaRPr lang="ko-KR" altLang="en-US" sz="2400" b="1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E951466E-8F8C-46E0-893E-97C6381ED1C5}"/>
              </a:ext>
            </a:extLst>
          </p:cNvPr>
          <p:cNvSpPr/>
          <p:nvPr/>
        </p:nvSpPr>
        <p:spPr>
          <a:xfrm>
            <a:off x="6404019" y="5614867"/>
            <a:ext cx="440359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64BDCF33-2235-434A-A73B-D9DA9220D5E2}"/>
              </a:ext>
            </a:extLst>
          </p:cNvPr>
          <p:cNvSpPr/>
          <p:nvPr/>
        </p:nvSpPr>
        <p:spPr>
          <a:xfrm>
            <a:off x="10744129" y="5703095"/>
            <a:ext cx="1112885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B283D0E-78EB-4EA8-9677-1EF29097F199}"/>
              </a:ext>
            </a:extLst>
          </p:cNvPr>
          <p:cNvSpPr/>
          <p:nvPr/>
        </p:nvSpPr>
        <p:spPr>
          <a:xfrm>
            <a:off x="10600192" y="4848283"/>
            <a:ext cx="1400757" cy="594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유사도검사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42886E-BEFB-4361-8004-673836ED2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9283" y="4453477"/>
            <a:ext cx="4195816" cy="35718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564BFF3-EACB-48D2-97B7-ECE84A49F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63185" y="6927384"/>
            <a:ext cx="594646" cy="5946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72E0CBE-5F37-4B23-9C38-303CC9604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7194" y="6838115"/>
            <a:ext cx="773184" cy="7731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AB8D0DD-ECF8-4F06-8C5D-2178E152BA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7608" y="4848916"/>
            <a:ext cx="685800" cy="6858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02AC528-7C98-44A0-BDB1-2264C41AE3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7677" y="4911782"/>
            <a:ext cx="609600" cy="609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9C0124-0DE3-4A93-BA68-70CA6724D07F}"/>
              </a:ext>
            </a:extLst>
          </p:cNvPr>
          <p:cNvSpPr txBox="1"/>
          <p:nvPr/>
        </p:nvSpPr>
        <p:spPr>
          <a:xfrm>
            <a:off x="8384126" y="6691033"/>
            <a:ext cx="2434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오탈자</a:t>
            </a:r>
            <a:endParaRPr lang="en-US" altLang="ko-KR" sz="24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algn="ctr"/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교정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0DB5CC2-BBD9-4D6D-8353-15BA1290AD21}"/>
              </a:ext>
            </a:extLst>
          </p:cNvPr>
          <p:cNvSpPr/>
          <p:nvPr/>
        </p:nvSpPr>
        <p:spPr>
          <a:xfrm>
            <a:off x="1339091" y="2085106"/>
            <a:ext cx="15540307" cy="8485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/>
              <a:t>다양해진 입력매체에 발 맞춘 검색시스템의 이용편의 </a:t>
            </a:r>
            <a:r>
              <a:rPr lang="ko-KR" altLang="en-US" sz="2800" dirty="0"/>
              <a:t>개선</a:t>
            </a:r>
          </a:p>
        </p:txBody>
      </p:sp>
    </p:spTree>
    <p:extLst>
      <p:ext uri="{BB962C8B-B14F-4D97-AF65-F5344CB8AC3E}">
        <p14:creationId xmlns:p14="http://schemas.microsoft.com/office/powerpoint/2010/main" val="832609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4">
            <a:extLst>
              <a:ext uri="{FF2B5EF4-FFF2-40B4-BE49-F238E27FC236}">
                <a16:creationId xmlns:a16="http://schemas.microsoft.com/office/drawing/2014/main" id="{08867A44-2A13-48B1-92BC-61D51BC80E0D}"/>
              </a:ext>
            </a:extLst>
          </p:cNvPr>
          <p:cNvSpPr txBox="1"/>
          <p:nvPr/>
        </p:nvSpPr>
        <p:spPr>
          <a:xfrm>
            <a:off x="990600" y="647700"/>
            <a:ext cx="28194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b="1" kern="0" spc="-100" dirty="0">
                <a:latin typeface="나눔고딕OTF" panose="020D0604000000000000" pitchFamily="34" charset="-127"/>
                <a:ea typeface="나눔고딕OTF" panose="020D0604000000000000" pitchFamily="34" charset="-127"/>
                <a:cs typeface="Pretendard" pitchFamily="34" charset="0"/>
              </a:rPr>
              <a:t>02 </a:t>
            </a:r>
            <a:r>
              <a:rPr lang="ko-KR" altLang="en-US" sz="3600" b="1" kern="0" spc="-100" dirty="0">
                <a:latin typeface="나눔고딕OTF" panose="020D0604000000000000" pitchFamily="34" charset="-127"/>
                <a:ea typeface="나눔고딕OTF" panose="020D0604000000000000" pitchFamily="34" charset="-127"/>
                <a:cs typeface="Pretendard" pitchFamily="34" charset="0"/>
              </a:rPr>
              <a:t>제안 사항</a:t>
            </a:r>
            <a:endParaRPr lang="en-US" sz="10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41C4A8-CD54-4DB9-A2D2-00F6DFBBC543}"/>
              </a:ext>
            </a:extLst>
          </p:cNvPr>
          <p:cNvSpPr txBox="1"/>
          <p:nvPr/>
        </p:nvSpPr>
        <p:spPr>
          <a:xfrm>
            <a:off x="1219200" y="140970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① 솔루션 주요기능 </a:t>
            </a:r>
            <a:r>
              <a:rPr lang="en-US" altLang="ko-KR" sz="28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-</a:t>
            </a:r>
            <a:r>
              <a:rPr lang="ko-KR" altLang="en-US" sz="28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2800" b="1" dirty="0"/>
              <a:t>커스텀 상담</a:t>
            </a:r>
          </a:p>
        </p:txBody>
      </p:sp>
      <p:sp>
        <p:nvSpPr>
          <p:cNvPr id="51" name="슬라이드 번호 개체 틀 2">
            <a:extLst>
              <a:ext uri="{FF2B5EF4-FFF2-40B4-BE49-F238E27FC236}">
                <a16:creationId xmlns:a16="http://schemas.microsoft.com/office/drawing/2014/main" id="{A42307AB-DB69-4CBA-8F01-BC9383113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3600" y="9496437"/>
            <a:ext cx="2133600" cy="365125"/>
          </a:xfrm>
        </p:spPr>
        <p:txBody>
          <a:bodyPr/>
          <a:lstStyle/>
          <a:p>
            <a:fld id="{B1393E5F-521B-4CAD-9D3A-AE923D912DCE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0630B5F-B66C-4430-A885-F478CD3390F7}"/>
              </a:ext>
            </a:extLst>
          </p:cNvPr>
          <p:cNvGrpSpPr/>
          <p:nvPr/>
        </p:nvGrpSpPr>
        <p:grpSpPr>
          <a:xfrm>
            <a:off x="10178439" y="5341002"/>
            <a:ext cx="1242358" cy="838804"/>
            <a:chOff x="9981869" y="5341002"/>
            <a:chExt cx="1242358" cy="838804"/>
          </a:xfrm>
        </p:grpSpPr>
        <p:sp>
          <p:nvSpPr>
            <p:cNvPr id="18" name="화살표: 오각형 17">
              <a:extLst>
                <a:ext uri="{FF2B5EF4-FFF2-40B4-BE49-F238E27FC236}">
                  <a16:creationId xmlns:a16="http://schemas.microsoft.com/office/drawing/2014/main" id="{D84D4537-9A76-46C4-82F8-71BDC5F7BF61}"/>
                </a:ext>
              </a:extLst>
            </p:cNvPr>
            <p:cNvSpPr/>
            <p:nvPr/>
          </p:nvSpPr>
          <p:spPr>
            <a:xfrm>
              <a:off x="9981869" y="5555133"/>
              <a:ext cx="1242358" cy="365125"/>
            </a:xfrm>
            <a:prstGeom prst="homePlate">
              <a:avLst>
                <a:gd name="adj" fmla="val 6449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8" name="L 도형 7">
              <a:extLst>
                <a:ext uri="{FF2B5EF4-FFF2-40B4-BE49-F238E27FC236}">
                  <a16:creationId xmlns:a16="http://schemas.microsoft.com/office/drawing/2014/main" id="{6EFA803A-921E-4DF8-BE12-F23B88FA8F50}"/>
                </a:ext>
              </a:extLst>
            </p:cNvPr>
            <p:cNvSpPr/>
            <p:nvPr/>
          </p:nvSpPr>
          <p:spPr>
            <a:xfrm rot="13533901">
              <a:off x="10288490" y="5341002"/>
              <a:ext cx="838804" cy="838804"/>
            </a:xfrm>
            <a:prstGeom prst="corner">
              <a:avLst>
                <a:gd name="adj1" fmla="val 30997"/>
                <a:gd name="adj2" fmla="val 33293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EC40992E-0DFC-4C53-849B-B513C371E710}"/>
              </a:ext>
            </a:extLst>
          </p:cNvPr>
          <p:cNvSpPr/>
          <p:nvPr/>
        </p:nvSpPr>
        <p:spPr>
          <a:xfrm>
            <a:off x="12039600" y="3091227"/>
            <a:ext cx="5240362" cy="5240362"/>
          </a:xfrm>
          <a:prstGeom prst="ellipse">
            <a:avLst/>
          </a:prstGeom>
          <a:solidFill>
            <a:srgbClr val="D2CAB3"/>
          </a:solidFill>
          <a:ln>
            <a:solidFill>
              <a:srgbClr val="AEA0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>
                <a:solidFill>
                  <a:srgbClr val="675C3D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선관위 맞춤</a:t>
            </a:r>
            <a:endParaRPr lang="en-US" altLang="ko-KR" sz="4800" b="1" dirty="0">
              <a:solidFill>
                <a:srgbClr val="675C3D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algn="ctr"/>
            <a:r>
              <a:rPr lang="ko-KR" altLang="en-US" sz="4800" b="1" dirty="0">
                <a:solidFill>
                  <a:srgbClr val="675C3D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상담 제공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846C7CF-4BCE-4B05-9F0F-136F5872D583}"/>
              </a:ext>
            </a:extLst>
          </p:cNvPr>
          <p:cNvGrpSpPr/>
          <p:nvPr/>
        </p:nvGrpSpPr>
        <p:grpSpPr>
          <a:xfrm>
            <a:off x="1066800" y="4122886"/>
            <a:ext cx="8492836" cy="3363499"/>
            <a:chOff x="955964" y="3757761"/>
            <a:chExt cx="9885234" cy="3914944"/>
          </a:xfrm>
        </p:grpSpPr>
        <p:sp>
          <p:nvSpPr>
            <p:cNvPr id="6" name="순서도: 수행의 시작/종료 5">
              <a:extLst>
                <a:ext uri="{FF2B5EF4-FFF2-40B4-BE49-F238E27FC236}">
                  <a16:creationId xmlns:a16="http://schemas.microsoft.com/office/drawing/2014/main" id="{277512C4-6F80-4E16-9A59-4F707C0BA74C}"/>
                </a:ext>
              </a:extLst>
            </p:cNvPr>
            <p:cNvSpPr/>
            <p:nvPr/>
          </p:nvSpPr>
          <p:spPr>
            <a:xfrm>
              <a:off x="955964" y="3757761"/>
              <a:ext cx="9885234" cy="3914944"/>
            </a:xfrm>
            <a:prstGeom prst="flowChartTerminator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3FCD619-5DF2-4FB4-A911-A733DB16F3F5}"/>
                </a:ext>
              </a:extLst>
            </p:cNvPr>
            <p:cNvGrpSpPr/>
            <p:nvPr/>
          </p:nvGrpSpPr>
          <p:grpSpPr>
            <a:xfrm>
              <a:off x="1517665" y="4143022"/>
              <a:ext cx="3206735" cy="3144422"/>
              <a:chOff x="1517665" y="4143022"/>
              <a:chExt cx="3206735" cy="3144422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820010FE-0F66-4193-A110-1CC4DC7B5593}"/>
                  </a:ext>
                </a:extLst>
              </p:cNvPr>
              <p:cNvSpPr/>
              <p:nvPr/>
            </p:nvSpPr>
            <p:spPr>
              <a:xfrm>
                <a:off x="1579978" y="4143022"/>
                <a:ext cx="3144422" cy="314442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OTF" panose="020D0604000000000000" pitchFamily="34" charset="-127"/>
                  <a:ea typeface="나눔고딕OTF" panose="020D0604000000000000" pitchFamily="34" charset="-12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A203B8-9A55-423B-8239-85CF80C719D2}"/>
                  </a:ext>
                </a:extLst>
              </p:cNvPr>
              <p:cNvSpPr txBox="1"/>
              <p:nvPr/>
            </p:nvSpPr>
            <p:spPr>
              <a:xfrm>
                <a:off x="1517665" y="5248253"/>
                <a:ext cx="3144422" cy="967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b="1" dirty="0">
                    <a:latin typeface="나눔고딕OTF" panose="020D0604000000000000" pitchFamily="34" charset="-127"/>
                    <a:ea typeface="나눔고딕OTF" panose="020D0604000000000000" pitchFamily="34" charset="-127"/>
                  </a:rPr>
                  <a:t>선거관리위원회</a:t>
                </a:r>
                <a:endParaRPr lang="en-US" altLang="ko-KR" sz="2400" b="1" dirty="0">
                  <a:latin typeface="나눔고딕OTF" panose="020D0604000000000000" pitchFamily="34" charset="-127"/>
                  <a:ea typeface="나눔고딕OTF" panose="020D0604000000000000" pitchFamily="34" charset="-127"/>
                </a:endParaRPr>
              </a:p>
              <a:p>
                <a:pPr algn="ctr"/>
                <a:r>
                  <a:rPr lang="ko-KR" altLang="en-US" sz="2400" b="1" dirty="0">
                    <a:latin typeface="나눔고딕OTF" panose="020D0604000000000000" pitchFamily="34" charset="-127"/>
                    <a:ea typeface="나눔고딕OTF" panose="020D0604000000000000" pitchFamily="34" charset="-127"/>
                  </a:rPr>
                  <a:t>질의응답 데이터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3DD1FFD-5CBC-4AB9-81E6-8F13E9DE3DC7}"/>
                </a:ext>
              </a:extLst>
            </p:cNvPr>
            <p:cNvGrpSpPr/>
            <p:nvPr/>
          </p:nvGrpSpPr>
          <p:grpSpPr>
            <a:xfrm>
              <a:off x="7010400" y="4143022"/>
              <a:ext cx="3144422" cy="3144422"/>
              <a:chOff x="7010400" y="4143022"/>
              <a:chExt cx="3144422" cy="3144422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C6BF7EE2-EB95-4F4E-BD14-9E7751ABFC27}"/>
                  </a:ext>
                </a:extLst>
              </p:cNvPr>
              <p:cNvSpPr/>
              <p:nvPr/>
            </p:nvSpPr>
            <p:spPr>
              <a:xfrm>
                <a:off x="7010400" y="4143022"/>
                <a:ext cx="3144422" cy="314442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OTF" panose="020D0604000000000000" pitchFamily="34" charset="-127"/>
                  <a:ea typeface="나눔고딕OTF" panose="020D0604000000000000" pitchFamily="34" charset="-127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6547858-3028-48C7-B4A7-937D85167C74}"/>
                  </a:ext>
                </a:extLst>
              </p:cNvPr>
              <p:cNvSpPr txBox="1"/>
              <p:nvPr/>
            </p:nvSpPr>
            <p:spPr>
              <a:xfrm>
                <a:off x="7075712" y="5221820"/>
                <a:ext cx="2975589" cy="967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b="1" dirty="0">
                    <a:latin typeface="나눔고딕OTF" panose="020D0604000000000000" pitchFamily="34" charset="-127"/>
                    <a:ea typeface="나눔고딕OTF" panose="020D0604000000000000" pitchFamily="34" charset="-127"/>
                  </a:rPr>
                  <a:t>선거</a:t>
                </a:r>
                <a:r>
                  <a:rPr lang="en-US" altLang="ko-KR" sz="2400" b="1" dirty="0">
                    <a:latin typeface="나눔고딕OTF" panose="020D0604000000000000" pitchFamily="34" charset="-127"/>
                    <a:ea typeface="나눔고딕OTF" panose="020D0604000000000000" pitchFamily="34" charset="-127"/>
                  </a:rPr>
                  <a:t>, </a:t>
                </a:r>
                <a:r>
                  <a:rPr lang="ko-KR" altLang="en-US" sz="2400" b="1" dirty="0">
                    <a:latin typeface="나눔고딕OTF" panose="020D0604000000000000" pitchFamily="34" charset="-127"/>
                    <a:ea typeface="나눔고딕OTF" panose="020D0604000000000000" pitchFamily="34" charset="-127"/>
                  </a:rPr>
                  <a:t>투표 관련</a:t>
                </a:r>
                <a:endParaRPr lang="en-US" altLang="ko-KR" sz="2400" b="1" dirty="0">
                  <a:latin typeface="나눔고딕OTF" panose="020D0604000000000000" pitchFamily="34" charset="-127"/>
                  <a:ea typeface="나눔고딕OTF" panose="020D0604000000000000" pitchFamily="34" charset="-127"/>
                </a:endParaRPr>
              </a:p>
              <a:p>
                <a:pPr algn="ctr"/>
                <a:r>
                  <a:rPr lang="ko-KR" altLang="en-US" sz="2400" b="1" dirty="0">
                    <a:latin typeface="나눔고딕OTF" panose="020D0604000000000000" pitchFamily="34" charset="-127"/>
                    <a:ea typeface="나눔고딕OTF" panose="020D0604000000000000" pitchFamily="34" charset="-127"/>
                  </a:rPr>
                  <a:t>법령 데이터</a:t>
                </a:r>
              </a:p>
            </p:txBody>
          </p:sp>
        </p:grpSp>
        <p:sp>
          <p:nvSpPr>
            <p:cNvPr id="11" name="십자형 10">
              <a:extLst>
                <a:ext uri="{FF2B5EF4-FFF2-40B4-BE49-F238E27FC236}">
                  <a16:creationId xmlns:a16="http://schemas.microsoft.com/office/drawing/2014/main" id="{A999219D-5ADB-49DB-AC1C-030EF856EB09}"/>
                </a:ext>
              </a:extLst>
            </p:cNvPr>
            <p:cNvSpPr/>
            <p:nvPr/>
          </p:nvSpPr>
          <p:spPr>
            <a:xfrm>
              <a:off x="5564358" y="5272498"/>
              <a:ext cx="668446" cy="668446"/>
            </a:xfrm>
            <a:prstGeom prst="plus">
              <a:avLst>
                <a:gd name="adj" fmla="val 4355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022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C148B17-EBCE-40AD-9593-159078364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3600" y="9496437"/>
            <a:ext cx="2133600" cy="365125"/>
          </a:xfrm>
        </p:spPr>
        <p:txBody>
          <a:bodyPr/>
          <a:lstStyle/>
          <a:p>
            <a:fld id="{B1393E5F-521B-4CAD-9D3A-AE923D912DC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Object 14">
            <a:extLst>
              <a:ext uri="{FF2B5EF4-FFF2-40B4-BE49-F238E27FC236}">
                <a16:creationId xmlns:a16="http://schemas.microsoft.com/office/drawing/2014/main" id="{4D6FDCF2-47B5-43FF-8FB0-13B166801EA8}"/>
              </a:ext>
            </a:extLst>
          </p:cNvPr>
          <p:cNvSpPr txBox="1"/>
          <p:nvPr/>
        </p:nvSpPr>
        <p:spPr>
          <a:xfrm>
            <a:off x="990600" y="647700"/>
            <a:ext cx="28194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b="1" kern="0" spc="-100" dirty="0">
                <a:latin typeface="나눔고딕OTF" panose="020D0604000000000000" pitchFamily="34" charset="-127"/>
                <a:ea typeface="나눔고딕OTF" panose="020D0604000000000000" pitchFamily="34" charset="-127"/>
                <a:cs typeface="Pretendard" pitchFamily="34" charset="0"/>
              </a:rPr>
              <a:t>02 </a:t>
            </a:r>
            <a:r>
              <a:rPr lang="ko-KR" altLang="en-US" sz="3600" b="1" kern="0" spc="-100" dirty="0">
                <a:latin typeface="나눔고딕OTF" panose="020D0604000000000000" pitchFamily="34" charset="-127"/>
                <a:ea typeface="나눔고딕OTF" panose="020D0604000000000000" pitchFamily="34" charset="-127"/>
                <a:cs typeface="Pretendard" pitchFamily="34" charset="0"/>
              </a:rPr>
              <a:t>제안 사항</a:t>
            </a:r>
            <a:endParaRPr lang="en-US" sz="10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966099-550F-45E2-BB4B-DEDCC8170A25}"/>
              </a:ext>
            </a:extLst>
          </p:cNvPr>
          <p:cNvSpPr txBox="1"/>
          <p:nvPr/>
        </p:nvSpPr>
        <p:spPr>
          <a:xfrm>
            <a:off x="1219200" y="1411200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① 솔루션 주요기능 </a:t>
            </a:r>
            <a:r>
              <a:rPr lang="en-US" altLang="ko-KR" sz="28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-</a:t>
            </a:r>
            <a:r>
              <a:rPr lang="ko-KR" altLang="en-US" sz="28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28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개정 법령 자동 알림</a:t>
            </a:r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FAE1A261-897D-4017-82F5-7E0E97A1AF3E}"/>
              </a:ext>
            </a:extLst>
          </p:cNvPr>
          <p:cNvSpPr/>
          <p:nvPr/>
        </p:nvSpPr>
        <p:spPr>
          <a:xfrm rot="2562584">
            <a:off x="13768145" y="6951294"/>
            <a:ext cx="842289" cy="6521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2607"/>
                </a:moveTo>
                <a:lnTo>
                  <a:pt x="842289" y="32607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47" name="자유형: 도형 46">
            <a:extLst>
              <a:ext uri="{FF2B5EF4-FFF2-40B4-BE49-F238E27FC236}">
                <a16:creationId xmlns:a16="http://schemas.microsoft.com/office/drawing/2014/main" id="{5ED144FC-3C96-4FF6-A3A5-F242C6A41202}"/>
              </a:ext>
            </a:extLst>
          </p:cNvPr>
          <p:cNvSpPr/>
          <p:nvPr/>
        </p:nvSpPr>
        <p:spPr>
          <a:xfrm>
            <a:off x="13915659" y="5838298"/>
            <a:ext cx="936777" cy="6521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2607"/>
                </a:moveTo>
                <a:lnTo>
                  <a:pt x="936777" y="3260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332896F3-51E1-4C4F-AE37-201509E152E3}"/>
              </a:ext>
            </a:extLst>
          </p:cNvPr>
          <p:cNvSpPr/>
          <p:nvPr/>
        </p:nvSpPr>
        <p:spPr>
          <a:xfrm rot="19037416">
            <a:off x="13803972" y="4687451"/>
            <a:ext cx="842289" cy="6521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2607"/>
                </a:moveTo>
                <a:lnTo>
                  <a:pt x="842289" y="3260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2A6CE9F-C7D0-401C-ADCC-404AC6B5933C}"/>
              </a:ext>
            </a:extLst>
          </p:cNvPr>
          <p:cNvSpPr/>
          <p:nvPr/>
        </p:nvSpPr>
        <p:spPr>
          <a:xfrm>
            <a:off x="9282728" y="3523875"/>
            <a:ext cx="4372225" cy="4372225"/>
          </a:xfrm>
          <a:prstGeom prst="ellipse">
            <a:avLst/>
          </a:prstGeom>
          <a:solidFill>
            <a:srgbClr val="D2CAB3"/>
          </a:solidFill>
          <a:ln>
            <a:solidFill>
              <a:srgbClr val="C1B99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A3C37B8F-378C-4A61-A6B5-051726AC2DFC}"/>
              </a:ext>
            </a:extLst>
          </p:cNvPr>
          <p:cNvSpPr/>
          <p:nvPr/>
        </p:nvSpPr>
        <p:spPr>
          <a:xfrm>
            <a:off x="14321516" y="3086100"/>
            <a:ext cx="1606763" cy="1606763"/>
          </a:xfrm>
          <a:custGeom>
            <a:avLst/>
            <a:gdLst>
              <a:gd name="connsiteX0" fmla="*/ 0 w 1606763"/>
              <a:gd name="connsiteY0" fmla="*/ 803382 h 1606763"/>
              <a:gd name="connsiteX1" fmla="*/ 803382 w 1606763"/>
              <a:gd name="connsiteY1" fmla="*/ 0 h 1606763"/>
              <a:gd name="connsiteX2" fmla="*/ 1606764 w 1606763"/>
              <a:gd name="connsiteY2" fmla="*/ 803382 h 1606763"/>
              <a:gd name="connsiteX3" fmla="*/ 803382 w 1606763"/>
              <a:gd name="connsiteY3" fmla="*/ 1606764 h 1606763"/>
              <a:gd name="connsiteX4" fmla="*/ 0 w 1606763"/>
              <a:gd name="connsiteY4" fmla="*/ 803382 h 1606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6763" h="1606763">
                <a:moveTo>
                  <a:pt x="0" y="803382"/>
                </a:moveTo>
                <a:cubicBezTo>
                  <a:pt x="0" y="359686"/>
                  <a:pt x="359686" y="0"/>
                  <a:pt x="803382" y="0"/>
                </a:cubicBezTo>
                <a:cubicBezTo>
                  <a:pt x="1247078" y="0"/>
                  <a:pt x="1606764" y="359686"/>
                  <a:pt x="1606764" y="803382"/>
                </a:cubicBezTo>
                <a:cubicBezTo>
                  <a:pt x="1606764" y="1247078"/>
                  <a:pt x="1247078" y="1606764"/>
                  <a:pt x="803382" y="1606764"/>
                </a:cubicBezTo>
                <a:cubicBezTo>
                  <a:pt x="359686" y="1606764"/>
                  <a:pt x="0" y="1247078"/>
                  <a:pt x="0" y="803382"/>
                </a:cubicBezTo>
                <a:close/>
              </a:path>
            </a:pathLst>
          </a:cu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815" tIns="251815" rIns="251815" bIns="251815" numCol="1" spcCol="1270" anchor="ctr" anchorCtr="0">
            <a:noAutofit/>
          </a:bodyPr>
          <a:lstStyle/>
          <a:p>
            <a:pPr marL="0" lvl="0" indent="0" algn="ctr" defTabSz="1155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2600" kern="12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81CA8E45-F3C9-4919-81C8-BE1ECB238C8B}"/>
              </a:ext>
            </a:extLst>
          </p:cNvPr>
          <p:cNvSpPr/>
          <p:nvPr/>
        </p:nvSpPr>
        <p:spPr>
          <a:xfrm>
            <a:off x="14852437" y="5067524"/>
            <a:ext cx="1606763" cy="1606763"/>
          </a:xfrm>
          <a:custGeom>
            <a:avLst/>
            <a:gdLst>
              <a:gd name="connsiteX0" fmla="*/ 0 w 1606763"/>
              <a:gd name="connsiteY0" fmla="*/ 803382 h 1606763"/>
              <a:gd name="connsiteX1" fmla="*/ 803382 w 1606763"/>
              <a:gd name="connsiteY1" fmla="*/ 0 h 1606763"/>
              <a:gd name="connsiteX2" fmla="*/ 1606764 w 1606763"/>
              <a:gd name="connsiteY2" fmla="*/ 803382 h 1606763"/>
              <a:gd name="connsiteX3" fmla="*/ 803382 w 1606763"/>
              <a:gd name="connsiteY3" fmla="*/ 1606764 h 1606763"/>
              <a:gd name="connsiteX4" fmla="*/ 0 w 1606763"/>
              <a:gd name="connsiteY4" fmla="*/ 803382 h 1606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6763" h="1606763">
                <a:moveTo>
                  <a:pt x="0" y="803382"/>
                </a:moveTo>
                <a:cubicBezTo>
                  <a:pt x="0" y="359686"/>
                  <a:pt x="359686" y="0"/>
                  <a:pt x="803382" y="0"/>
                </a:cubicBezTo>
                <a:cubicBezTo>
                  <a:pt x="1247078" y="0"/>
                  <a:pt x="1606764" y="359686"/>
                  <a:pt x="1606764" y="803382"/>
                </a:cubicBezTo>
                <a:cubicBezTo>
                  <a:pt x="1606764" y="1247078"/>
                  <a:pt x="1247078" y="1606764"/>
                  <a:pt x="803382" y="1606764"/>
                </a:cubicBezTo>
                <a:cubicBezTo>
                  <a:pt x="359686" y="1606764"/>
                  <a:pt x="0" y="1247078"/>
                  <a:pt x="0" y="803382"/>
                </a:cubicBezTo>
                <a:close/>
              </a:path>
            </a:pathLst>
          </a:cu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815" tIns="251815" rIns="251815" bIns="251815" numCol="1" spcCol="1270" anchor="ctr" anchorCtr="0">
            <a:noAutofit/>
          </a:bodyPr>
          <a:lstStyle/>
          <a:p>
            <a:pPr marL="0" lvl="0" indent="0" algn="ctr" defTabSz="1155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2600" kern="12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6A78FA56-7154-4D21-A8BD-72F687B61AD9}"/>
              </a:ext>
            </a:extLst>
          </p:cNvPr>
          <p:cNvSpPr/>
          <p:nvPr/>
        </p:nvSpPr>
        <p:spPr>
          <a:xfrm>
            <a:off x="14321516" y="7048948"/>
            <a:ext cx="1606763" cy="1606763"/>
          </a:xfrm>
          <a:custGeom>
            <a:avLst/>
            <a:gdLst>
              <a:gd name="connsiteX0" fmla="*/ 0 w 1606763"/>
              <a:gd name="connsiteY0" fmla="*/ 803382 h 1606763"/>
              <a:gd name="connsiteX1" fmla="*/ 803382 w 1606763"/>
              <a:gd name="connsiteY1" fmla="*/ 0 h 1606763"/>
              <a:gd name="connsiteX2" fmla="*/ 1606764 w 1606763"/>
              <a:gd name="connsiteY2" fmla="*/ 803382 h 1606763"/>
              <a:gd name="connsiteX3" fmla="*/ 803382 w 1606763"/>
              <a:gd name="connsiteY3" fmla="*/ 1606764 h 1606763"/>
              <a:gd name="connsiteX4" fmla="*/ 0 w 1606763"/>
              <a:gd name="connsiteY4" fmla="*/ 803382 h 1606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6763" h="1606763">
                <a:moveTo>
                  <a:pt x="0" y="803382"/>
                </a:moveTo>
                <a:cubicBezTo>
                  <a:pt x="0" y="359686"/>
                  <a:pt x="359686" y="0"/>
                  <a:pt x="803382" y="0"/>
                </a:cubicBezTo>
                <a:cubicBezTo>
                  <a:pt x="1247078" y="0"/>
                  <a:pt x="1606764" y="359686"/>
                  <a:pt x="1606764" y="803382"/>
                </a:cubicBezTo>
                <a:cubicBezTo>
                  <a:pt x="1606764" y="1247078"/>
                  <a:pt x="1247078" y="1606764"/>
                  <a:pt x="803382" y="1606764"/>
                </a:cubicBezTo>
                <a:cubicBezTo>
                  <a:pt x="359686" y="1606764"/>
                  <a:pt x="0" y="1247078"/>
                  <a:pt x="0" y="803382"/>
                </a:cubicBezTo>
                <a:close/>
              </a:path>
            </a:pathLst>
          </a:cu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815" tIns="251815" rIns="251815" bIns="251815" numCol="1" spcCol="1270" anchor="ctr" anchorCtr="0">
            <a:noAutofit/>
          </a:bodyPr>
          <a:lstStyle/>
          <a:p>
            <a:pPr marL="0" lvl="0" indent="0" algn="ctr" defTabSz="1155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2600" kern="12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11504C0D-3E89-4C02-82DC-8C2F86A38D41}"/>
              </a:ext>
            </a:extLst>
          </p:cNvPr>
          <p:cNvGrpSpPr/>
          <p:nvPr/>
        </p:nvGrpSpPr>
        <p:grpSpPr>
          <a:xfrm>
            <a:off x="2028687" y="3886201"/>
            <a:ext cx="3305968" cy="3771900"/>
            <a:chOff x="1578050" y="4038600"/>
            <a:chExt cx="3519984" cy="4016079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60891DEA-1E9C-4429-B888-A05712B08D7E}"/>
                </a:ext>
              </a:extLst>
            </p:cNvPr>
            <p:cNvSpPr/>
            <p:nvPr/>
          </p:nvSpPr>
          <p:spPr>
            <a:xfrm>
              <a:off x="1578050" y="4038600"/>
              <a:ext cx="3092010" cy="3092011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t"/>
            <a:lstStyle/>
            <a:p>
              <a:pPr algn="ctr"/>
              <a:endPara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  <a:p>
              <a:pPr algn="ctr"/>
              <a:r>
                <a:rPr lang="ko-KR" altLang="en-US" sz="2400" b="1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기존 법령</a:t>
              </a:r>
              <a:endParaRPr lang="ko-KR" altLang="en-US" b="1" dirty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C699F764-414B-412B-B548-55365BCF2550}"/>
                </a:ext>
              </a:extLst>
            </p:cNvPr>
            <p:cNvSpPr/>
            <p:nvPr/>
          </p:nvSpPr>
          <p:spPr>
            <a:xfrm>
              <a:off x="2006024" y="4962668"/>
              <a:ext cx="3092010" cy="3092011"/>
            </a:xfrm>
            <a:custGeom>
              <a:avLst/>
              <a:gdLst>
                <a:gd name="connsiteX0" fmla="*/ 0 w 2017604"/>
                <a:gd name="connsiteY0" fmla="*/ 201760 h 2017604"/>
                <a:gd name="connsiteX1" fmla="*/ 201760 w 2017604"/>
                <a:gd name="connsiteY1" fmla="*/ 0 h 2017604"/>
                <a:gd name="connsiteX2" fmla="*/ 1815844 w 2017604"/>
                <a:gd name="connsiteY2" fmla="*/ 0 h 2017604"/>
                <a:gd name="connsiteX3" fmla="*/ 2017604 w 2017604"/>
                <a:gd name="connsiteY3" fmla="*/ 201760 h 2017604"/>
                <a:gd name="connsiteX4" fmla="*/ 2017604 w 2017604"/>
                <a:gd name="connsiteY4" fmla="*/ 1815844 h 2017604"/>
                <a:gd name="connsiteX5" fmla="*/ 1815844 w 2017604"/>
                <a:gd name="connsiteY5" fmla="*/ 2017604 h 2017604"/>
                <a:gd name="connsiteX6" fmla="*/ 201760 w 2017604"/>
                <a:gd name="connsiteY6" fmla="*/ 2017604 h 2017604"/>
                <a:gd name="connsiteX7" fmla="*/ 0 w 2017604"/>
                <a:gd name="connsiteY7" fmla="*/ 1815844 h 2017604"/>
                <a:gd name="connsiteX8" fmla="*/ 0 w 2017604"/>
                <a:gd name="connsiteY8" fmla="*/ 201760 h 2017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7604" h="2017604">
                  <a:moveTo>
                    <a:pt x="0" y="201760"/>
                  </a:moveTo>
                  <a:cubicBezTo>
                    <a:pt x="0" y="90331"/>
                    <a:pt x="90331" y="0"/>
                    <a:pt x="201760" y="0"/>
                  </a:cubicBezTo>
                  <a:lnTo>
                    <a:pt x="1815844" y="0"/>
                  </a:lnTo>
                  <a:cubicBezTo>
                    <a:pt x="1927273" y="0"/>
                    <a:pt x="2017604" y="90331"/>
                    <a:pt x="2017604" y="201760"/>
                  </a:cubicBezTo>
                  <a:lnTo>
                    <a:pt x="2017604" y="1815844"/>
                  </a:lnTo>
                  <a:cubicBezTo>
                    <a:pt x="2017604" y="1927273"/>
                    <a:pt x="1927273" y="2017604"/>
                    <a:pt x="1815844" y="2017604"/>
                  </a:cubicBezTo>
                  <a:lnTo>
                    <a:pt x="201760" y="2017604"/>
                  </a:lnTo>
                  <a:cubicBezTo>
                    <a:pt x="90331" y="2017604"/>
                    <a:pt x="0" y="1927273"/>
                    <a:pt x="0" y="1815844"/>
                  </a:cubicBezTo>
                  <a:lnTo>
                    <a:pt x="0" y="20176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964" tIns="161964" rIns="161964" bIns="161964" numCol="1" spcCol="1270" anchor="ctr" anchorCtr="0">
              <a:noAutofit/>
            </a:bodyPr>
            <a:lstStyle/>
            <a:p>
              <a:pPr marL="0" lvl="0" indent="0"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4000" b="1" kern="1200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개정법령</a:t>
              </a:r>
              <a:endParaRPr lang="ko-KR" altLang="en-US" sz="2700" b="1" kern="1200" dirty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  <a:p>
              <a:pPr marL="0" lvl="1" algn="l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ko-KR" altLang="en-US" sz="2100" kern="1200" dirty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  <a:p>
              <a:pPr marL="228600" lvl="1" indent="-228600" algn="l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ko-KR" altLang="en-US" sz="2100" kern="1200" dirty="0"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1C0F6C19-CB54-440B-8CDB-9810D4F404D2}"/>
              </a:ext>
            </a:extLst>
          </p:cNvPr>
          <p:cNvSpPr txBox="1"/>
          <p:nvPr/>
        </p:nvSpPr>
        <p:spPr>
          <a:xfrm>
            <a:off x="9888920" y="5395679"/>
            <a:ext cx="31598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백발백중</a:t>
            </a:r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2A34BBF1-5B3F-422D-8EAB-A92BB9D545FE}"/>
              </a:ext>
            </a:extLst>
          </p:cNvPr>
          <p:cNvSpPr/>
          <p:nvPr/>
        </p:nvSpPr>
        <p:spPr>
          <a:xfrm>
            <a:off x="6451034" y="5244637"/>
            <a:ext cx="2133601" cy="1317749"/>
          </a:xfrm>
          <a:prstGeom prst="rightArrow">
            <a:avLst>
              <a:gd name="adj1" fmla="val 68011"/>
              <a:gd name="adj2" fmla="val 47749"/>
            </a:avLst>
          </a:prstGeom>
          <a:solidFill>
            <a:srgbClr val="D2CAB3"/>
          </a:solidFill>
          <a:ln>
            <a:solidFill>
              <a:srgbClr val="C1B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개정 법령 </a:t>
            </a:r>
            <a:r>
              <a:rPr lang="ko-KR" altLang="en-US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동기화</a:t>
            </a: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0BB1CD12-1690-4A5D-96DB-A771F52AF7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7922" y="7186136"/>
            <a:ext cx="969801" cy="969801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7DA49CF1-987A-449A-B07C-59FFB8A9EC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1287" y="5166880"/>
            <a:ext cx="849061" cy="849061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242D7652-BFC1-4657-87F0-7EDBA5CDF6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6887" y="3342728"/>
            <a:ext cx="881635" cy="881635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2326CB5B-17EF-4E6D-9463-A64AA0893C54}"/>
              </a:ext>
            </a:extLst>
          </p:cNvPr>
          <p:cNvSpPr txBox="1"/>
          <p:nvPr/>
        </p:nvSpPr>
        <p:spPr>
          <a:xfrm>
            <a:off x="14827507" y="4135158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WEB</a:t>
            </a:r>
            <a:endParaRPr lang="ko-KR" altLang="en-US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CBA4599-E677-463C-97AD-096E15F1BEAF}"/>
              </a:ext>
            </a:extLst>
          </p:cNvPr>
          <p:cNvSpPr txBox="1"/>
          <p:nvPr/>
        </p:nvSpPr>
        <p:spPr>
          <a:xfrm>
            <a:off x="15292633" y="6115297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Email</a:t>
            </a:r>
            <a:endParaRPr lang="ko-KR" altLang="en-US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83D468B-CE94-4CE4-A47B-F1A42A546A4B}"/>
              </a:ext>
            </a:extLst>
          </p:cNvPr>
          <p:cNvSpPr txBox="1"/>
          <p:nvPr/>
        </p:nvSpPr>
        <p:spPr>
          <a:xfrm>
            <a:off x="14786630" y="8152721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메신저</a:t>
            </a:r>
          </a:p>
        </p:txBody>
      </p:sp>
    </p:spTree>
    <p:extLst>
      <p:ext uri="{BB962C8B-B14F-4D97-AF65-F5344CB8AC3E}">
        <p14:creationId xmlns:p14="http://schemas.microsoft.com/office/powerpoint/2010/main" val="1974468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bject 14">
            <a:extLst>
              <a:ext uri="{FF2B5EF4-FFF2-40B4-BE49-F238E27FC236}">
                <a16:creationId xmlns:a16="http://schemas.microsoft.com/office/drawing/2014/main" id="{120C3496-E715-499D-8F19-69AB041D1BB6}"/>
              </a:ext>
            </a:extLst>
          </p:cNvPr>
          <p:cNvSpPr txBox="1"/>
          <p:nvPr/>
        </p:nvSpPr>
        <p:spPr>
          <a:xfrm>
            <a:off x="990600" y="647700"/>
            <a:ext cx="28194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b="1" kern="0" spc="-100" dirty="0">
                <a:latin typeface="나눔고딕OTF" panose="020D0604000000000000" pitchFamily="34" charset="-127"/>
                <a:ea typeface="나눔고딕OTF" panose="020D0604000000000000" pitchFamily="34" charset="-127"/>
                <a:cs typeface="Pretendard" pitchFamily="34" charset="0"/>
              </a:rPr>
              <a:t>02 </a:t>
            </a:r>
            <a:r>
              <a:rPr lang="ko-KR" altLang="en-US" sz="3600" b="1" kern="0" spc="-100" dirty="0">
                <a:latin typeface="나눔고딕OTF" panose="020D0604000000000000" pitchFamily="34" charset="-127"/>
                <a:ea typeface="나눔고딕OTF" panose="020D0604000000000000" pitchFamily="34" charset="-127"/>
                <a:cs typeface="Pretendard" pitchFamily="34" charset="0"/>
              </a:rPr>
              <a:t>제안 사항</a:t>
            </a:r>
            <a:endParaRPr lang="en-US" sz="1001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FF4FC7-1903-4DDB-8679-5910979754FD}"/>
              </a:ext>
            </a:extLst>
          </p:cNvPr>
          <p:cNvSpPr txBox="1"/>
          <p:nvPr/>
        </p:nvSpPr>
        <p:spPr>
          <a:xfrm>
            <a:off x="1219200" y="1411200"/>
            <a:ext cx="6206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② 백발백중 구현 방안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D96665B-A171-4514-8B47-DF343630AC6C}"/>
              </a:ext>
            </a:extLst>
          </p:cNvPr>
          <p:cNvGrpSpPr/>
          <p:nvPr/>
        </p:nvGrpSpPr>
        <p:grpSpPr>
          <a:xfrm>
            <a:off x="1714500" y="2018844"/>
            <a:ext cx="14859000" cy="7162800"/>
            <a:chOff x="2421964" y="3771900"/>
            <a:chExt cx="10871200" cy="4742294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90610F5A-9810-4B19-A632-D9C0B7026FAA}"/>
                </a:ext>
              </a:extLst>
            </p:cNvPr>
            <p:cNvSpPr/>
            <p:nvPr/>
          </p:nvSpPr>
          <p:spPr>
            <a:xfrm>
              <a:off x="2421964" y="4740071"/>
              <a:ext cx="3006165" cy="2707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2800" b="1" dirty="0"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이원화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B311576F-58F8-426F-964F-81973A358C73}"/>
                </a:ext>
              </a:extLst>
            </p:cNvPr>
            <p:cNvSpPr/>
            <p:nvPr/>
          </p:nvSpPr>
          <p:spPr>
            <a:xfrm>
              <a:off x="6354481" y="4740071"/>
              <a:ext cx="3006165" cy="2707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b="1" dirty="0"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3Tier</a:t>
              </a:r>
              <a:endParaRPr lang="ko-KR" altLang="en-US" sz="2800" b="1" dirty="0"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304B887-B3E8-45D9-8607-A62334830240}"/>
                </a:ext>
              </a:extLst>
            </p:cNvPr>
            <p:cNvSpPr/>
            <p:nvPr/>
          </p:nvSpPr>
          <p:spPr>
            <a:xfrm>
              <a:off x="10286999" y="4740071"/>
              <a:ext cx="3006165" cy="2707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2800" b="1" dirty="0"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이중화</a:t>
              </a: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8578AC5A-D22E-4B49-BE08-AB0755162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37751" y="5518505"/>
              <a:ext cx="1374589" cy="1374589"/>
            </a:xfrm>
            <a:prstGeom prst="rect">
              <a:avLst/>
            </a:prstGeom>
          </p:spPr>
        </p:pic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669125A-DFAF-44A5-95AA-7063B8A1E43A}"/>
                </a:ext>
              </a:extLst>
            </p:cNvPr>
            <p:cNvSpPr/>
            <p:nvPr/>
          </p:nvSpPr>
          <p:spPr>
            <a:xfrm>
              <a:off x="2514600" y="3771900"/>
              <a:ext cx="10685929" cy="7351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서버 </a:t>
              </a:r>
              <a:r>
                <a:rPr lang="ko-KR" altLang="en-US" sz="2800" dirty="0"/>
                <a:t>안정성 향상</a:t>
              </a:r>
              <a:r>
                <a:rPr lang="ko-KR" altLang="en-US" dirty="0"/>
                <a:t>을 위한 인프라 구성</a:t>
              </a: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7950E6DB-48F5-4B92-9517-9E18E26368AE}"/>
                </a:ext>
              </a:extLst>
            </p:cNvPr>
            <p:cNvSpPr/>
            <p:nvPr/>
          </p:nvSpPr>
          <p:spPr>
            <a:xfrm>
              <a:off x="2421964" y="7680477"/>
              <a:ext cx="3006165" cy="8337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이원화를 통한 서버 안정성 향상</a:t>
              </a:r>
              <a:endParaRPr lang="en-US" altLang="ko-KR" dirty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392123CC-CAD7-4777-B50A-8B0AED6A0D1C}"/>
                </a:ext>
              </a:extLst>
            </p:cNvPr>
            <p:cNvSpPr/>
            <p:nvPr/>
          </p:nvSpPr>
          <p:spPr>
            <a:xfrm>
              <a:off x="6354480" y="7680477"/>
              <a:ext cx="3006165" cy="8337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3Tier </a:t>
              </a:r>
              <a:r>
                <a:rPr lang="ko-KR" altLang="en-US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구조로 되어있어 서버 부하 감소</a:t>
              </a:r>
              <a:endParaRPr lang="en-US" altLang="ko-KR" dirty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5D39F06-CB7C-43CD-8EEB-522FC861A9EF}"/>
                </a:ext>
              </a:extLst>
            </p:cNvPr>
            <p:cNvSpPr/>
            <p:nvPr/>
          </p:nvSpPr>
          <p:spPr>
            <a:xfrm>
              <a:off x="10286996" y="7680477"/>
              <a:ext cx="3006165" cy="8337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라우터</a:t>
              </a:r>
              <a:r>
                <a:rPr lang="en-US" altLang="ko-KR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스위치 이중화를 통한 신속한 장애 복구 </a:t>
              </a:r>
              <a:endParaRPr lang="en-US" altLang="ko-KR" dirty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24" name="빼기 기호 23">
              <a:extLst>
                <a:ext uri="{FF2B5EF4-FFF2-40B4-BE49-F238E27FC236}">
                  <a16:creationId xmlns:a16="http://schemas.microsoft.com/office/drawing/2014/main" id="{15112286-0950-4D5A-850E-C97B8F469655}"/>
                </a:ext>
              </a:extLst>
            </p:cNvPr>
            <p:cNvSpPr/>
            <p:nvPr/>
          </p:nvSpPr>
          <p:spPr>
            <a:xfrm rot="5400000">
              <a:off x="6918666" y="6054794"/>
              <a:ext cx="1877790" cy="343309"/>
            </a:xfrm>
            <a:prstGeom prst="mathMinus">
              <a:avLst/>
            </a:prstGeom>
            <a:solidFill>
              <a:srgbClr val="C1B99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수행의 시작/종료 24">
              <a:extLst>
                <a:ext uri="{FF2B5EF4-FFF2-40B4-BE49-F238E27FC236}">
                  <a16:creationId xmlns:a16="http://schemas.microsoft.com/office/drawing/2014/main" id="{269FE9D8-37A0-46FD-91E9-87B51FC67160}"/>
                </a:ext>
              </a:extLst>
            </p:cNvPr>
            <p:cNvSpPr/>
            <p:nvPr/>
          </p:nvSpPr>
          <p:spPr>
            <a:xfrm>
              <a:off x="7212103" y="5428093"/>
              <a:ext cx="1290918" cy="413889"/>
            </a:xfrm>
            <a:prstGeom prst="flowChartTerminator">
              <a:avLst/>
            </a:prstGeom>
            <a:solidFill>
              <a:srgbClr val="C1B99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WEB</a:t>
              </a:r>
              <a:endParaRPr lang="ko-KR" altLang="en-US" dirty="0"/>
            </a:p>
          </p:txBody>
        </p:sp>
        <p:sp>
          <p:nvSpPr>
            <p:cNvPr id="26" name="순서도: 수행의 시작/종료 25">
              <a:extLst>
                <a:ext uri="{FF2B5EF4-FFF2-40B4-BE49-F238E27FC236}">
                  <a16:creationId xmlns:a16="http://schemas.microsoft.com/office/drawing/2014/main" id="{3A758F17-DD3B-4E2B-B2E8-BFF36F51F723}"/>
                </a:ext>
              </a:extLst>
            </p:cNvPr>
            <p:cNvSpPr/>
            <p:nvPr/>
          </p:nvSpPr>
          <p:spPr>
            <a:xfrm>
              <a:off x="7212103" y="5998854"/>
              <a:ext cx="1290918" cy="413889"/>
            </a:xfrm>
            <a:prstGeom prst="flowChartTerminator">
              <a:avLst/>
            </a:prstGeom>
            <a:solidFill>
              <a:srgbClr val="C1B99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WAS</a:t>
              </a:r>
              <a:endParaRPr lang="ko-KR" altLang="en-US" dirty="0"/>
            </a:p>
          </p:txBody>
        </p:sp>
        <p:sp>
          <p:nvSpPr>
            <p:cNvPr id="27" name="순서도: 수행의 시작/종료 26">
              <a:extLst>
                <a:ext uri="{FF2B5EF4-FFF2-40B4-BE49-F238E27FC236}">
                  <a16:creationId xmlns:a16="http://schemas.microsoft.com/office/drawing/2014/main" id="{A7890FEC-ACDB-42A9-8974-7C4C6EC43A87}"/>
                </a:ext>
              </a:extLst>
            </p:cNvPr>
            <p:cNvSpPr/>
            <p:nvPr/>
          </p:nvSpPr>
          <p:spPr>
            <a:xfrm>
              <a:off x="7212103" y="6569615"/>
              <a:ext cx="1290918" cy="413889"/>
            </a:xfrm>
            <a:prstGeom prst="flowChartTerminator">
              <a:avLst/>
            </a:prstGeom>
            <a:solidFill>
              <a:srgbClr val="C1B99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DB</a:t>
              </a:r>
              <a:endParaRPr lang="ko-KR" altLang="en-US" dirty="0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8D4BD739-7CE5-46E6-9D17-374C59FBB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62129" y="6510024"/>
              <a:ext cx="655320" cy="655320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7818E50-B46D-426B-8634-C90DF524F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270889" y="6510024"/>
              <a:ext cx="655320" cy="655320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AD372BC1-C295-45CC-9606-8A088BB27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762129" y="5518505"/>
              <a:ext cx="601980" cy="601980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1FF3396B-F956-4171-8E5D-D803A9251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270889" y="5518505"/>
              <a:ext cx="601980" cy="601980"/>
            </a:xfrm>
            <a:prstGeom prst="rect">
              <a:avLst/>
            </a:prstGeom>
          </p:spPr>
        </p:pic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F5BC00EE-5236-4FCC-91A2-E566BC89DA6F}"/>
                </a:ext>
              </a:extLst>
            </p:cNvPr>
            <p:cNvCxnSpPr>
              <a:stCxn id="30" idx="2"/>
            </p:cNvCxnSpPr>
            <p:nvPr/>
          </p:nvCxnSpPr>
          <p:spPr>
            <a:xfrm>
              <a:off x="11063119" y="6120485"/>
              <a:ext cx="0" cy="51653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5B665F76-7788-468A-80B7-3644BBB0ED2E}"/>
                </a:ext>
              </a:extLst>
            </p:cNvPr>
            <p:cNvCxnSpPr>
              <a:cxnSpLocks/>
            </p:cNvCxnSpPr>
            <p:nvPr/>
          </p:nvCxnSpPr>
          <p:spPr>
            <a:xfrm>
              <a:off x="12564259" y="6154475"/>
              <a:ext cx="0" cy="51653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2CC3CF84-CA22-439D-8107-67470AE47F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17449" y="5998854"/>
              <a:ext cx="853440" cy="74412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C7E2B726-B2E4-4C37-9F61-F73F1D21FCCC}"/>
              </a:ext>
            </a:extLst>
          </p:cNvPr>
          <p:cNvCxnSpPr>
            <a:cxnSpLocks/>
          </p:cNvCxnSpPr>
          <p:nvPr/>
        </p:nvCxnSpPr>
        <p:spPr>
          <a:xfrm flipH="1">
            <a:off x="14044158" y="6716498"/>
            <a:ext cx="124745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496432D-7CBC-4474-BB12-2B4247BD1C19}"/>
              </a:ext>
            </a:extLst>
          </p:cNvPr>
          <p:cNvCxnSpPr>
            <a:cxnSpLocks/>
          </p:cNvCxnSpPr>
          <p:nvPr/>
        </p:nvCxnSpPr>
        <p:spPr>
          <a:xfrm flipH="1">
            <a:off x="13969252" y="5143500"/>
            <a:ext cx="124745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908C9F8-D566-4FF8-AF23-4A8F4B2423AC}"/>
              </a:ext>
            </a:extLst>
          </p:cNvPr>
          <p:cNvCxnSpPr>
            <a:cxnSpLocks/>
          </p:cNvCxnSpPr>
          <p:nvPr/>
        </p:nvCxnSpPr>
        <p:spPr>
          <a:xfrm flipH="1" flipV="1">
            <a:off x="13851717" y="5495524"/>
            <a:ext cx="1351268" cy="102529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643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7B4CCE7-7A4C-468D-A493-58D1A65B3660}"/>
              </a:ext>
            </a:extLst>
          </p:cNvPr>
          <p:cNvSpPr/>
          <p:nvPr/>
        </p:nvSpPr>
        <p:spPr>
          <a:xfrm>
            <a:off x="990600" y="1333501"/>
            <a:ext cx="16306800" cy="7696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AA3E57A3-CE79-4577-ADAB-818CE2F27A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6" t="13528" r="9858" b="29359"/>
          <a:stretch/>
        </p:blipFill>
        <p:spPr>
          <a:xfrm>
            <a:off x="914400" y="1705156"/>
            <a:ext cx="16459200" cy="6876688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Object 14">
            <a:extLst>
              <a:ext uri="{FF2B5EF4-FFF2-40B4-BE49-F238E27FC236}">
                <a16:creationId xmlns:a16="http://schemas.microsoft.com/office/drawing/2014/main" id="{0BBE02AF-99B6-4944-AF54-93F5E4F8997F}"/>
              </a:ext>
            </a:extLst>
          </p:cNvPr>
          <p:cNvSpPr txBox="1"/>
          <p:nvPr/>
        </p:nvSpPr>
        <p:spPr>
          <a:xfrm>
            <a:off x="990600" y="687170"/>
            <a:ext cx="28194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b="1" kern="0" spc="-100" dirty="0">
                <a:latin typeface="나눔고딕OTF" panose="020D0604000000000000" pitchFamily="34" charset="-127"/>
                <a:ea typeface="나눔고딕OTF" panose="020D0604000000000000" pitchFamily="34" charset="-127"/>
                <a:cs typeface="Pretendard" pitchFamily="34" charset="0"/>
              </a:rPr>
              <a:t>03 </a:t>
            </a:r>
            <a:r>
              <a:rPr lang="ko-KR" altLang="en-US" sz="3600" b="1" kern="0" spc="-100" dirty="0">
                <a:latin typeface="나눔고딕OTF" panose="020D0604000000000000" pitchFamily="34" charset="-127"/>
                <a:ea typeface="나눔고딕OTF" panose="020D0604000000000000" pitchFamily="34" charset="-127"/>
                <a:cs typeface="Pretendard" pitchFamily="34" charset="0"/>
              </a:rPr>
              <a:t>기대효과</a:t>
            </a:r>
            <a:endParaRPr lang="en-US" sz="1001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37" name="슬라이드 번호 개체 틀 6">
            <a:extLst>
              <a:ext uri="{FF2B5EF4-FFF2-40B4-BE49-F238E27FC236}">
                <a16:creationId xmlns:a16="http://schemas.microsoft.com/office/drawing/2014/main" id="{BA8A53C0-E012-4237-9C63-71E9A4DA5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90">
              <a:defRPr/>
            </a:pPr>
            <a:fld id="{B1393E5F-521B-4CAD-9D3A-AE923D912DCE}" type="slidenum">
              <a:rPr lang="en-US">
                <a:solidFill>
                  <a:prstClr val="black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pPr defTabSz="914490">
                <a:defRPr/>
              </a:pPr>
              <a:t>16</a:t>
            </a:fld>
            <a:endParaRPr lang="en-US" dirty="0">
              <a:solidFill>
                <a:prstClr val="black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8B2CD99E-00F6-4DAC-BD67-631ECB7510E3}"/>
              </a:ext>
            </a:extLst>
          </p:cNvPr>
          <p:cNvGrpSpPr/>
          <p:nvPr/>
        </p:nvGrpSpPr>
        <p:grpSpPr>
          <a:xfrm>
            <a:off x="8001000" y="4580669"/>
            <a:ext cx="7839487" cy="2214000"/>
            <a:chOff x="5162061" y="3123022"/>
            <a:chExt cx="5226324" cy="1476000"/>
          </a:xfrm>
        </p:grpSpPr>
        <p:sp>
          <p:nvSpPr>
            <p:cNvPr id="69" name="원호 68">
              <a:extLst>
                <a:ext uri="{FF2B5EF4-FFF2-40B4-BE49-F238E27FC236}">
                  <a16:creationId xmlns:a16="http://schemas.microsoft.com/office/drawing/2014/main" id="{444E6D91-08E1-4413-BA47-1D49C441FF82}"/>
                </a:ext>
              </a:extLst>
            </p:cNvPr>
            <p:cNvSpPr/>
            <p:nvPr/>
          </p:nvSpPr>
          <p:spPr>
            <a:xfrm>
              <a:off x="5162061" y="3123022"/>
              <a:ext cx="1476000" cy="1476000"/>
            </a:xfrm>
            <a:prstGeom prst="arc">
              <a:avLst>
                <a:gd name="adj1" fmla="val 17853635"/>
                <a:gd name="adj2" fmla="val 17852432"/>
              </a:avLst>
            </a:prstGeom>
            <a:ln w="19050">
              <a:solidFill>
                <a:srgbClr val="C1B9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prstClr val="black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70" name="원호 69">
              <a:extLst>
                <a:ext uri="{FF2B5EF4-FFF2-40B4-BE49-F238E27FC236}">
                  <a16:creationId xmlns:a16="http://schemas.microsoft.com/office/drawing/2014/main" id="{B11F6F86-E245-4A4C-BFB2-CC866F90C579}"/>
                </a:ext>
              </a:extLst>
            </p:cNvPr>
            <p:cNvSpPr/>
            <p:nvPr/>
          </p:nvSpPr>
          <p:spPr>
            <a:xfrm rot="20872595">
              <a:off x="6293709" y="4090114"/>
              <a:ext cx="281337" cy="281337"/>
            </a:xfrm>
            <a:prstGeom prst="arc">
              <a:avLst>
                <a:gd name="adj1" fmla="val 3559495"/>
                <a:gd name="adj2" fmla="val 6162582"/>
              </a:avLst>
            </a:prstGeom>
            <a:ln w="19050">
              <a:solidFill>
                <a:srgbClr val="C1B9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prstClr val="black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B2E0C58B-6DDA-464C-810D-4E98220B933C}"/>
                </a:ext>
              </a:extLst>
            </p:cNvPr>
            <p:cNvCxnSpPr>
              <a:cxnSpLocks/>
              <a:stCxn id="70" idx="0"/>
              <a:endCxn id="72" idx="0"/>
            </p:cNvCxnSpPr>
            <p:nvPr/>
          </p:nvCxnSpPr>
          <p:spPr>
            <a:xfrm flipV="1">
              <a:off x="6529951" y="3865433"/>
              <a:ext cx="490066" cy="468565"/>
            </a:xfrm>
            <a:prstGeom prst="line">
              <a:avLst/>
            </a:prstGeom>
            <a:ln w="19050">
              <a:solidFill>
                <a:srgbClr val="C1B9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원호 71">
              <a:extLst>
                <a:ext uri="{FF2B5EF4-FFF2-40B4-BE49-F238E27FC236}">
                  <a16:creationId xmlns:a16="http://schemas.microsoft.com/office/drawing/2014/main" id="{1B68153A-2247-4B61-902D-D5D9D5E00F32}"/>
                </a:ext>
              </a:extLst>
            </p:cNvPr>
            <p:cNvSpPr/>
            <p:nvPr/>
          </p:nvSpPr>
          <p:spPr>
            <a:xfrm rot="408925">
              <a:off x="6865638" y="3853303"/>
              <a:ext cx="455409" cy="455409"/>
            </a:xfrm>
            <a:prstGeom prst="arc">
              <a:avLst>
                <a:gd name="adj1" fmla="val 14663953"/>
                <a:gd name="adj2" fmla="val 16174014"/>
              </a:avLst>
            </a:prstGeom>
            <a:ln w="19050">
              <a:solidFill>
                <a:srgbClr val="C1B9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prstClr val="black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8840FDAD-C3CD-4968-8795-1BDF0E5F77E8}"/>
                </a:ext>
              </a:extLst>
            </p:cNvPr>
            <p:cNvCxnSpPr>
              <a:cxnSpLocks/>
              <a:stCxn id="72" idx="2"/>
              <a:endCxn id="74" idx="1"/>
            </p:cNvCxnSpPr>
            <p:nvPr/>
          </p:nvCxnSpPr>
          <p:spPr>
            <a:xfrm>
              <a:off x="7118655" y="3854715"/>
              <a:ext cx="1324249" cy="12921"/>
            </a:xfrm>
            <a:prstGeom prst="line">
              <a:avLst/>
            </a:prstGeom>
            <a:ln w="19050">
              <a:solidFill>
                <a:srgbClr val="C1B9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FD6572D8-B86A-4F6D-969B-1E35AA7085F6}"/>
                </a:ext>
              </a:extLst>
            </p:cNvPr>
            <p:cNvSpPr/>
            <p:nvPr/>
          </p:nvSpPr>
          <p:spPr>
            <a:xfrm>
              <a:off x="8442904" y="3686674"/>
              <a:ext cx="1945481" cy="361922"/>
            </a:xfrm>
            <a:prstGeom prst="roundRect">
              <a:avLst/>
            </a:prstGeom>
            <a:solidFill>
              <a:srgbClr val="C1B9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sz="2100" b="1" dirty="0">
                  <a:solidFill>
                    <a:prstClr val="white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전문성 향상</a:t>
              </a:r>
              <a:endParaRPr lang="en-US" altLang="ko-KR" sz="2100" b="1" dirty="0">
                <a:solidFill>
                  <a:prstClr val="white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</p:grpSp>
      <p:sp>
        <p:nvSpPr>
          <p:cNvPr id="76" name="타원 75">
            <a:extLst>
              <a:ext uri="{FF2B5EF4-FFF2-40B4-BE49-F238E27FC236}">
                <a16:creationId xmlns:a16="http://schemas.microsoft.com/office/drawing/2014/main" id="{F125AB2C-4156-4281-A015-8334CA7F69EA}"/>
              </a:ext>
            </a:extLst>
          </p:cNvPr>
          <p:cNvSpPr/>
          <p:nvPr/>
        </p:nvSpPr>
        <p:spPr>
          <a:xfrm>
            <a:off x="8138419" y="4717171"/>
            <a:ext cx="1939169" cy="1934453"/>
          </a:xfrm>
          <a:prstGeom prst="ellipse">
            <a:avLst/>
          </a:prstGeom>
          <a:solidFill>
            <a:srgbClr val="C1B991"/>
          </a:solidFill>
          <a:ln>
            <a:noFill/>
          </a:ln>
          <a:effectLst>
            <a:outerShdw blurRad="241300" dist="177800" dir="5400000" sx="95000" sy="95000" algn="t" rotWithShape="0">
              <a:srgbClr val="3799FA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700" dirty="0">
              <a:solidFill>
                <a:prstClr val="white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F5537B21-0691-49E8-A814-A5973C26F193}"/>
              </a:ext>
            </a:extLst>
          </p:cNvPr>
          <p:cNvGrpSpPr/>
          <p:nvPr/>
        </p:nvGrpSpPr>
        <p:grpSpPr>
          <a:xfrm>
            <a:off x="3401802" y="6197564"/>
            <a:ext cx="4876541" cy="784076"/>
            <a:chOff x="1456698" y="4440197"/>
            <a:chExt cx="3251025" cy="522716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9E514469-864D-464F-97FA-05D5CCF9BA32}"/>
                </a:ext>
              </a:extLst>
            </p:cNvPr>
            <p:cNvSpPr/>
            <p:nvPr/>
          </p:nvSpPr>
          <p:spPr>
            <a:xfrm>
              <a:off x="1456698" y="4600991"/>
              <a:ext cx="1945481" cy="361922"/>
            </a:xfrm>
            <a:prstGeom prst="roundRect">
              <a:avLst/>
            </a:prstGeom>
            <a:solidFill>
              <a:srgbClr val="C1B9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sz="2100" b="1" dirty="0">
                  <a:solidFill>
                    <a:prstClr val="white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접근 편의성 증가</a:t>
              </a:r>
              <a:endParaRPr lang="en-US" altLang="ko-KR" sz="2100" b="1" dirty="0">
                <a:solidFill>
                  <a:prstClr val="white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3389383C-93BB-425C-8DDD-304E2B07850E}"/>
                </a:ext>
              </a:extLst>
            </p:cNvPr>
            <p:cNvGrpSpPr/>
            <p:nvPr/>
          </p:nvGrpSpPr>
          <p:grpSpPr>
            <a:xfrm flipV="1">
              <a:off x="3377699" y="4440197"/>
              <a:ext cx="1330024" cy="389182"/>
              <a:chOff x="3647161" y="2797796"/>
              <a:chExt cx="1330024" cy="389182"/>
            </a:xfrm>
          </p:grpSpPr>
          <p:sp>
            <p:nvSpPr>
              <p:cNvPr id="81" name="원호 80">
                <a:extLst>
                  <a:ext uri="{FF2B5EF4-FFF2-40B4-BE49-F238E27FC236}">
                    <a16:creationId xmlns:a16="http://schemas.microsoft.com/office/drawing/2014/main" id="{28551010-DCA0-4E82-BEB9-1B744A91601D}"/>
                  </a:ext>
                </a:extLst>
              </p:cNvPr>
              <p:cNvSpPr/>
              <p:nvPr/>
            </p:nvSpPr>
            <p:spPr>
              <a:xfrm rot="18006893">
                <a:off x="4643698" y="2853491"/>
                <a:ext cx="357151" cy="309823"/>
              </a:xfrm>
              <a:prstGeom prst="arc">
                <a:avLst>
                  <a:gd name="adj1" fmla="val 20034674"/>
                  <a:gd name="adj2" fmla="val 4309077"/>
                </a:avLst>
              </a:prstGeom>
              <a:ln w="19050">
                <a:solidFill>
                  <a:srgbClr val="C1B9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prstClr val="black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endParaRPr>
              </a:p>
            </p:txBody>
          </p: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197CDB9C-8DD6-446B-AE3B-7B25D27985CF}"/>
                  </a:ext>
                </a:extLst>
              </p:cNvPr>
              <p:cNvCxnSpPr>
                <a:cxnSpLocks/>
                <a:endCxn id="81" idx="0"/>
              </p:cNvCxnSpPr>
              <p:nvPr/>
            </p:nvCxnSpPr>
            <p:spPr>
              <a:xfrm>
                <a:off x="3647161" y="2797796"/>
                <a:ext cx="1187269" cy="37880"/>
              </a:xfrm>
              <a:prstGeom prst="line">
                <a:avLst/>
              </a:prstGeom>
              <a:ln w="19050">
                <a:solidFill>
                  <a:srgbClr val="C1B9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4B33C3DC-DB0B-42B2-ABF8-012D4F70DF34}"/>
              </a:ext>
            </a:extLst>
          </p:cNvPr>
          <p:cNvGrpSpPr/>
          <p:nvPr/>
        </p:nvGrpSpPr>
        <p:grpSpPr>
          <a:xfrm>
            <a:off x="2121693" y="3191094"/>
            <a:ext cx="5941805" cy="2485806"/>
            <a:chOff x="938031" y="2017359"/>
            <a:chExt cx="3961203" cy="1657204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9910AA3C-16BE-4EA2-9942-9197F3369B04}"/>
                </a:ext>
              </a:extLst>
            </p:cNvPr>
            <p:cNvGrpSpPr/>
            <p:nvPr/>
          </p:nvGrpSpPr>
          <p:grpSpPr>
            <a:xfrm>
              <a:off x="2822064" y="2198318"/>
              <a:ext cx="2077170" cy="1476245"/>
              <a:chOff x="2822064" y="2198318"/>
              <a:chExt cx="2077170" cy="1476245"/>
            </a:xfrm>
          </p:grpSpPr>
          <p:sp>
            <p:nvSpPr>
              <p:cNvPr id="89" name="원호 88">
                <a:extLst>
                  <a:ext uri="{FF2B5EF4-FFF2-40B4-BE49-F238E27FC236}">
                    <a16:creationId xmlns:a16="http://schemas.microsoft.com/office/drawing/2014/main" id="{E3D6E75C-D832-4D4A-A7DC-D1AC028320DF}"/>
                  </a:ext>
                </a:extLst>
              </p:cNvPr>
              <p:cNvSpPr/>
              <p:nvPr/>
            </p:nvSpPr>
            <p:spPr>
              <a:xfrm flipH="1">
                <a:off x="4617897" y="3393226"/>
                <a:ext cx="281337" cy="281337"/>
              </a:xfrm>
              <a:prstGeom prst="arc">
                <a:avLst>
                  <a:gd name="adj1" fmla="val 2324150"/>
                  <a:gd name="adj2" fmla="val 8384188"/>
                </a:avLst>
              </a:prstGeom>
              <a:ln w="19050">
                <a:solidFill>
                  <a:srgbClr val="D2CA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prstClr val="black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endParaRPr>
              </a:p>
            </p:txBody>
          </p: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43A8A02C-CFEF-4DAF-9E8C-05F2861B6675}"/>
                  </a:ext>
                </a:extLst>
              </p:cNvPr>
              <p:cNvCxnSpPr>
                <a:cxnSpLocks/>
                <a:stCxn id="89" idx="0"/>
                <a:endCxn id="91" idx="0"/>
              </p:cNvCxnSpPr>
              <p:nvPr/>
            </p:nvCxnSpPr>
            <p:spPr>
              <a:xfrm flipH="1" flipV="1">
                <a:off x="3440508" y="2341117"/>
                <a:ext cx="1208331" cy="1280798"/>
              </a:xfrm>
              <a:prstGeom prst="line">
                <a:avLst/>
              </a:prstGeom>
              <a:ln w="19050">
                <a:solidFill>
                  <a:srgbClr val="D2CA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원호 90">
                <a:extLst>
                  <a:ext uri="{FF2B5EF4-FFF2-40B4-BE49-F238E27FC236}">
                    <a16:creationId xmlns:a16="http://schemas.microsoft.com/office/drawing/2014/main" id="{A59F711A-E86E-4394-B7C2-B5FE137F2AEE}"/>
                  </a:ext>
                </a:extLst>
              </p:cNvPr>
              <p:cNvSpPr/>
              <p:nvPr/>
            </p:nvSpPr>
            <p:spPr>
              <a:xfrm flipH="1">
                <a:off x="2822064" y="2198318"/>
                <a:ext cx="681948" cy="681948"/>
              </a:xfrm>
              <a:prstGeom prst="arc">
                <a:avLst>
                  <a:gd name="adj1" fmla="val 12932117"/>
                  <a:gd name="adj2" fmla="val 16174014"/>
                </a:avLst>
              </a:prstGeom>
              <a:ln w="19050">
                <a:solidFill>
                  <a:srgbClr val="D2CA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prstClr val="black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endParaRPr>
              </a:p>
            </p:txBody>
          </p: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EE4641ED-E6D0-4AE0-ACE4-E2F4CB33D793}"/>
                  </a:ext>
                </a:extLst>
              </p:cNvPr>
              <p:cNvCxnSpPr>
                <a:cxnSpLocks/>
                <a:endCxn id="87" idx="1"/>
              </p:cNvCxnSpPr>
              <p:nvPr/>
            </p:nvCxnSpPr>
            <p:spPr>
              <a:xfrm flipH="1" flipV="1">
                <a:off x="2883512" y="2198318"/>
                <a:ext cx="324864" cy="7"/>
              </a:xfrm>
              <a:prstGeom prst="line">
                <a:avLst/>
              </a:prstGeom>
              <a:ln w="19050">
                <a:solidFill>
                  <a:srgbClr val="D2CA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4C709007-DCB7-4418-BAE7-87E169ADBFE4}"/>
                </a:ext>
              </a:extLst>
            </p:cNvPr>
            <p:cNvSpPr/>
            <p:nvPr/>
          </p:nvSpPr>
          <p:spPr>
            <a:xfrm flipH="1">
              <a:off x="938031" y="2017359"/>
              <a:ext cx="1945481" cy="361922"/>
            </a:xfrm>
            <a:prstGeom prst="roundRect">
              <a:avLst/>
            </a:prstGeom>
            <a:solidFill>
              <a:srgbClr val="C1B9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sz="2100" b="1" dirty="0">
                  <a:solidFill>
                    <a:prstClr val="white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이미지 향상 </a:t>
              </a:r>
              <a:endParaRPr lang="en-US" altLang="ko-KR" sz="2100" b="1" dirty="0">
                <a:solidFill>
                  <a:prstClr val="white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</p:grp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376B71B-91C6-48FC-939D-0CF4366C21CF}"/>
              </a:ext>
            </a:extLst>
          </p:cNvPr>
          <p:cNvSpPr/>
          <p:nvPr/>
        </p:nvSpPr>
        <p:spPr>
          <a:xfrm>
            <a:off x="3086393" y="7090528"/>
            <a:ext cx="4379577" cy="1021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100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en-US" altLang="ko-KR" sz="2100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…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E5EEA51-7E51-4D0D-A7F2-2A9D469B4D93}"/>
              </a:ext>
            </a:extLst>
          </p:cNvPr>
          <p:cNvSpPr/>
          <p:nvPr/>
        </p:nvSpPr>
        <p:spPr>
          <a:xfrm>
            <a:off x="11066372" y="6066264"/>
            <a:ext cx="6820836" cy="1021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100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en-US" altLang="ko-KR" sz="2100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…</a:t>
            </a:r>
            <a:endParaRPr lang="ko-KR" altLang="en-US" sz="1500" dirty="0">
              <a:solidFill>
                <a:prstClr val="black">
                  <a:lumMod val="75000"/>
                  <a:lumOff val="25000"/>
                </a:prstClr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E487B8DC-6551-4A3F-94A2-6976832A4441}"/>
              </a:ext>
            </a:extLst>
          </p:cNvPr>
          <p:cNvSpPr/>
          <p:nvPr/>
        </p:nvSpPr>
        <p:spPr>
          <a:xfrm>
            <a:off x="778238" y="3697732"/>
            <a:ext cx="5790009" cy="1021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100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en-US" altLang="ko-KR" sz="2100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sym typeface="Wingdings" panose="05000000000000000000" pitchFamily="2" charset="2"/>
              </a:rPr>
              <a:t>…</a:t>
            </a:r>
            <a:endParaRPr lang="en-US" altLang="ko-KR" sz="1500" dirty="0">
              <a:solidFill>
                <a:prstClr val="black">
                  <a:lumMod val="75000"/>
                  <a:lumOff val="25000"/>
                </a:prstClr>
              </a:solidFill>
              <a:latin typeface="나눔고딕OTF" panose="020D0604000000000000" pitchFamily="34" charset="-127"/>
              <a:ea typeface="나눔고딕OTF" panose="020D0604000000000000" pitchFamily="34" charset="-127"/>
              <a:sym typeface="Wingdings" panose="05000000000000000000" pitchFamily="2" charset="2"/>
            </a:endParaRP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41F23020-EFF9-487C-8ACE-714417CD99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710" y="5135623"/>
            <a:ext cx="1123931" cy="112393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3861898-5644-4404-9749-6243F718CF8F}"/>
              </a:ext>
            </a:extLst>
          </p:cNvPr>
          <p:cNvSpPr txBox="1"/>
          <p:nvPr/>
        </p:nvSpPr>
        <p:spPr>
          <a:xfrm>
            <a:off x="2722617" y="1940510"/>
            <a:ext cx="12835565" cy="830997"/>
          </a:xfrm>
          <a:prstGeom prst="rect">
            <a:avLst/>
          </a:prstGeom>
          <a:solidFill>
            <a:srgbClr val="C1B99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chemeClr val="bg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아름다운 선거문화를 이끄는 </a:t>
            </a:r>
            <a:r>
              <a:rPr lang="ko-KR" altLang="en-US" sz="4800" b="1" dirty="0" err="1">
                <a:solidFill>
                  <a:schemeClr val="bg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길잡이로써의</a:t>
            </a:r>
            <a:r>
              <a:rPr lang="ko-KR" altLang="en-US" sz="4800" b="1" dirty="0">
                <a:solidFill>
                  <a:schemeClr val="bg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 도약</a:t>
            </a:r>
            <a:endParaRPr lang="en-US" altLang="ko-KR" sz="4800" b="1" dirty="0">
              <a:solidFill>
                <a:schemeClr val="bg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864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90C03FD-B723-42D9-B8ED-64B3397BAAEE}"/>
              </a:ext>
            </a:extLst>
          </p:cNvPr>
          <p:cNvSpPr/>
          <p:nvPr/>
        </p:nvSpPr>
        <p:spPr>
          <a:xfrm>
            <a:off x="0" y="0"/>
            <a:ext cx="9524998" cy="1030986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8E733608-1C2E-44D2-8AE8-4474CB391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314700"/>
            <a:ext cx="4675954" cy="5676900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075A841B-DBE3-429F-81B7-A6643EE93DE9}"/>
              </a:ext>
            </a:extLst>
          </p:cNvPr>
          <p:cNvSpPr/>
          <p:nvPr/>
        </p:nvSpPr>
        <p:spPr>
          <a:xfrm>
            <a:off x="8473207" y="0"/>
            <a:ext cx="9814796" cy="10287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41ADA84-8C83-4AB3-BDA0-E9B673E75FBC}"/>
              </a:ext>
            </a:extLst>
          </p:cNvPr>
          <p:cNvSpPr/>
          <p:nvPr/>
        </p:nvSpPr>
        <p:spPr>
          <a:xfrm>
            <a:off x="7086600" y="0"/>
            <a:ext cx="11201399" cy="10309860"/>
          </a:xfrm>
          <a:prstGeom prst="rect">
            <a:avLst/>
          </a:prstGeom>
          <a:solidFill>
            <a:srgbClr val="D2C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1ABC46-3C86-4434-BF6D-CB759F292805}"/>
              </a:ext>
            </a:extLst>
          </p:cNvPr>
          <p:cNvSpPr txBox="1"/>
          <p:nvPr/>
        </p:nvSpPr>
        <p:spPr>
          <a:xfrm>
            <a:off x="8229600" y="3291840"/>
            <a:ext cx="5949064" cy="487056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5400" b="1" dirty="0">
                <a:solidFill>
                  <a:srgbClr val="391D08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01. </a:t>
            </a:r>
            <a:r>
              <a:rPr lang="ko-KR" altLang="en-US" sz="5400" b="1" dirty="0">
                <a:solidFill>
                  <a:srgbClr val="391D08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배경 및 필요성</a:t>
            </a:r>
            <a:endParaRPr lang="en-US" altLang="ko-KR" sz="5400" b="1" dirty="0">
              <a:solidFill>
                <a:srgbClr val="391D08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5400" b="1" dirty="0">
                <a:solidFill>
                  <a:srgbClr val="391D08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02. </a:t>
            </a:r>
            <a:r>
              <a:rPr lang="ko-KR" altLang="en-US" sz="5400" b="1" dirty="0">
                <a:solidFill>
                  <a:srgbClr val="391D08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제안 사항</a:t>
            </a:r>
            <a:endParaRPr lang="en-US" altLang="ko-KR" sz="5400" b="1" dirty="0">
              <a:solidFill>
                <a:srgbClr val="391D08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5400" b="1" dirty="0">
                <a:solidFill>
                  <a:srgbClr val="391D08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03. </a:t>
            </a:r>
            <a:r>
              <a:rPr lang="ko-KR" altLang="en-US" sz="5400" b="1" dirty="0">
                <a:solidFill>
                  <a:srgbClr val="391D08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기대 효과</a:t>
            </a:r>
            <a:endParaRPr lang="en-US" altLang="ko-KR" sz="5400" b="1" dirty="0">
              <a:solidFill>
                <a:srgbClr val="391D08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974FA-714A-4919-9A60-B1537446605C}"/>
              </a:ext>
            </a:extLst>
          </p:cNvPr>
          <p:cNvSpPr txBox="1"/>
          <p:nvPr/>
        </p:nvSpPr>
        <p:spPr>
          <a:xfrm>
            <a:off x="7772400" y="800100"/>
            <a:ext cx="7975260" cy="221599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rgbClr val="391D08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835324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4">
            <a:extLst>
              <a:ext uri="{FF2B5EF4-FFF2-40B4-BE49-F238E27FC236}">
                <a16:creationId xmlns:a16="http://schemas.microsoft.com/office/drawing/2014/main" id="{0BBE02AF-99B6-4944-AF54-93F5E4F8997F}"/>
              </a:ext>
            </a:extLst>
          </p:cNvPr>
          <p:cNvSpPr txBox="1"/>
          <p:nvPr/>
        </p:nvSpPr>
        <p:spPr>
          <a:xfrm>
            <a:off x="990600" y="647701"/>
            <a:ext cx="38100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90"/>
            <a:r>
              <a:rPr lang="en-US" sz="3600" b="1" kern="0" spc="-100" dirty="0">
                <a:latin typeface="나눔고딕OTF" panose="020D0604000000000000" pitchFamily="34" charset="-127"/>
                <a:ea typeface="나눔고딕OTF" panose="020D0604000000000000" pitchFamily="34" charset="-127"/>
                <a:cs typeface="Pretendard" pitchFamily="34" charset="0"/>
              </a:rPr>
              <a:t>01 </a:t>
            </a:r>
            <a:r>
              <a:rPr lang="ko-KR" altLang="en-US" sz="3600" b="1" kern="0" spc="-100" dirty="0">
                <a:latin typeface="나눔고딕OTF" panose="020D0604000000000000" pitchFamily="34" charset="-127"/>
                <a:ea typeface="나눔고딕OTF" panose="020D0604000000000000" pitchFamily="34" charset="-127"/>
                <a:cs typeface="Pretendard" pitchFamily="34" charset="0"/>
              </a:rPr>
              <a:t>배경 및 필요성</a:t>
            </a:r>
            <a:endParaRPr lang="en-US" sz="1001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8067A8-385E-40A0-8A9F-7B74CDF17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3600" y="9496437"/>
            <a:ext cx="2133600" cy="365125"/>
          </a:xfrm>
        </p:spPr>
        <p:txBody>
          <a:bodyPr/>
          <a:lstStyle/>
          <a:p>
            <a:fld id="{B1393E5F-521B-4CAD-9D3A-AE923D912DC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175DC4-FA95-49A0-9D93-E7DF273A5143}"/>
              </a:ext>
            </a:extLst>
          </p:cNvPr>
          <p:cNvSpPr txBox="1"/>
          <p:nvPr/>
        </p:nvSpPr>
        <p:spPr>
          <a:xfrm>
            <a:off x="1224000" y="2052000"/>
            <a:ext cx="1624584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1. </a:t>
            </a:r>
            <a:r>
              <a:rPr lang="ko-KR" altLang="en-US" sz="6500" b="1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지역선관위</a:t>
            </a:r>
            <a:r>
              <a:rPr lang="ko-KR" altLang="en-US" sz="65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답변 </a:t>
            </a:r>
            <a:r>
              <a:rPr lang="en-US" altLang="ko-KR" sz="65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‘</a:t>
            </a:r>
            <a:r>
              <a:rPr lang="ko-KR" altLang="en-US" sz="65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오락가락</a:t>
            </a:r>
            <a:r>
              <a:rPr lang="en-US" altLang="ko-KR" sz="65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ACD4E-4959-4FF9-B668-67F16FF9B228}"/>
              </a:ext>
            </a:extLst>
          </p:cNvPr>
          <p:cNvSpPr txBox="1"/>
          <p:nvPr/>
        </p:nvSpPr>
        <p:spPr>
          <a:xfrm>
            <a:off x="1703439" y="4048203"/>
            <a:ext cx="3063240" cy="260103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>
                <a:latin typeface="나눔고딕OTF" panose="020D0604000000000000" pitchFamily="34" charset="-127"/>
                <a:ea typeface="나눔고딕OTF" panose="020D0604000000000000" pitchFamily="34" charset="-127"/>
                <a:cs typeface="조선일보명조" panose="02030304000000000000" pitchFamily="18" charset="-127"/>
              </a:rPr>
              <a:t>   정책 간담회 문의</a:t>
            </a:r>
            <a:endParaRPr lang="en-US" altLang="ko-KR" sz="2200" dirty="0">
              <a:latin typeface="나눔고딕OTF" panose="020D0604000000000000" pitchFamily="34" charset="-127"/>
              <a:ea typeface="나눔고딕OTF" panose="020D0604000000000000" pitchFamily="34" charset="-127"/>
              <a:cs typeface="조선일보명조" panose="02030304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500" dirty="0">
              <a:latin typeface="나눔고딕OTF" panose="020D0604000000000000" pitchFamily="34" charset="-127"/>
              <a:ea typeface="나눔고딕OTF" panose="020D0604000000000000" pitchFamily="34" charset="-127"/>
              <a:cs typeface="조선일보명조" panose="02030304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latin typeface="나눔고딕OTF" panose="020D0604000000000000" pitchFamily="34" charset="-127"/>
                <a:ea typeface="나눔고딕OTF" panose="020D0604000000000000" pitchFamily="34" charset="-127"/>
                <a:cs typeface="조선일보명조" panose="02030304000000000000" pitchFamily="18" charset="-127"/>
              </a:rPr>
              <a:t>     경선 안내 문의</a:t>
            </a:r>
            <a:endParaRPr lang="en-US" altLang="ko-KR" sz="2200" dirty="0">
              <a:latin typeface="나눔고딕OTF" panose="020D0604000000000000" pitchFamily="34" charset="-127"/>
              <a:ea typeface="나눔고딕OTF" panose="020D0604000000000000" pitchFamily="34" charset="-127"/>
              <a:cs typeface="조선일보명조" panose="02030304000000000000" pitchFamily="18" charset="-127"/>
            </a:endParaRPr>
          </a:p>
          <a:p>
            <a:endParaRPr lang="ko-KR" altLang="en-US" dirty="0">
              <a:solidFill>
                <a:schemeClr val="bg1">
                  <a:lumMod val="65000"/>
                </a:schemeClr>
              </a:solidFill>
              <a:latin typeface="나눔고딕OTF" panose="020D0604000000000000" pitchFamily="34" charset="-127"/>
              <a:ea typeface="나눔고딕OTF" panose="020D0604000000000000" pitchFamily="34" charset="-127"/>
              <a:cs typeface="조선일보명조" panose="02030304000000000000" pitchFamily="18" charset="-127"/>
            </a:endParaRPr>
          </a:p>
          <a:p>
            <a:endParaRPr lang="en-US" altLang="ko-KR" dirty="0">
              <a:solidFill>
                <a:schemeClr val="bg1">
                  <a:lumMod val="65000"/>
                </a:schemeClr>
              </a:solidFill>
              <a:latin typeface="나눔고딕OTF" panose="020D0604000000000000" pitchFamily="34" charset="-127"/>
              <a:ea typeface="나눔고딕OTF" panose="020D0604000000000000" pitchFamily="34" charset="-127"/>
              <a:cs typeface="조선일보명조" panose="02030304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조선일보명조" panose="02030304000000000000" pitchFamily="18" charset="-127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CE74FE-1B1A-4813-A5D6-CB5A67BC94D3}"/>
              </a:ext>
            </a:extLst>
          </p:cNvPr>
          <p:cNvSpPr txBox="1"/>
          <p:nvPr/>
        </p:nvSpPr>
        <p:spPr>
          <a:xfrm>
            <a:off x="6017580" y="4670926"/>
            <a:ext cx="98481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“</a:t>
            </a:r>
            <a:r>
              <a:rPr lang="ko-KR" altLang="en-US" sz="3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선거법 위반이다</a:t>
            </a:r>
            <a:r>
              <a:rPr lang="en-US" altLang="ko-KR" sz="3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”</a:t>
            </a:r>
            <a:r>
              <a:rPr lang="ko-KR" altLang="en-US" sz="3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sz="3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-&gt; “</a:t>
            </a:r>
            <a:r>
              <a:rPr lang="ko-KR" altLang="en-US" sz="3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위반 아니다</a:t>
            </a:r>
            <a:r>
              <a:rPr lang="en-US" altLang="ko-KR" sz="3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”</a:t>
            </a:r>
            <a:endParaRPr lang="en-US" altLang="ko-KR" sz="3000" b="1" dirty="0">
              <a:solidFill>
                <a:srgbClr val="FF0000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3584853-79D0-4040-9499-D4400C71EC18}"/>
              </a:ext>
            </a:extLst>
          </p:cNvPr>
          <p:cNvCxnSpPr/>
          <p:nvPr/>
        </p:nvCxnSpPr>
        <p:spPr>
          <a:xfrm>
            <a:off x="4475232" y="4363236"/>
            <a:ext cx="1066800" cy="5817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78FC69D2-CD49-4FD8-977A-DA5B1B018650}"/>
              </a:ext>
            </a:extLst>
          </p:cNvPr>
          <p:cNvCxnSpPr/>
          <p:nvPr/>
        </p:nvCxnSpPr>
        <p:spPr>
          <a:xfrm flipV="1">
            <a:off x="4475232" y="4945035"/>
            <a:ext cx="1066800" cy="5243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BD67E40-DCFA-434D-97F1-C6DB1AD12C93}"/>
              </a:ext>
            </a:extLst>
          </p:cNvPr>
          <p:cNvSpPr txBox="1"/>
          <p:nvPr/>
        </p:nvSpPr>
        <p:spPr>
          <a:xfrm>
            <a:off x="1676400" y="6717961"/>
            <a:ext cx="15087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latin typeface="나눔고딕OTF" panose="020D0604000000000000" pitchFamily="34" charset="-127"/>
                <a:ea typeface="나눔고딕OTF" panose="020D0604000000000000" pitchFamily="34" charset="-127"/>
                <a:cs typeface="조선일보명조" panose="02030304000000000000" pitchFamily="18" charset="-127"/>
              </a:rPr>
              <a:t>“ </a:t>
            </a:r>
            <a:r>
              <a:rPr lang="ko-KR" altLang="en-US" sz="2300" dirty="0" err="1">
                <a:latin typeface="나눔고딕OTF" panose="020D0604000000000000" pitchFamily="34" charset="-127"/>
                <a:ea typeface="나눔고딕OTF" panose="020D0604000000000000" pitchFamily="34" charset="-127"/>
                <a:cs typeface="조선일보명조" panose="02030304000000000000" pitchFamily="18" charset="-127"/>
              </a:rPr>
              <a:t>지역선관위가</a:t>
            </a:r>
            <a:r>
              <a:rPr lang="ko-KR" altLang="en-US" sz="2300" dirty="0">
                <a:latin typeface="나눔고딕OTF" panose="020D0604000000000000" pitchFamily="34" charset="-127"/>
                <a:ea typeface="나눔고딕OTF" panose="020D0604000000000000" pitchFamily="34" charset="-127"/>
                <a:cs typeface="조선일보명조" panose="02030304000000000000" pitchFamily="18" charset="-127"/>
              </a:rPr>
              <a:t> 같은 사안에 각기 다른 해석을 내놓는 경우가 많아 </a:t>
            </a:r>
            <a:r>
              <a:rPr lang="ko-KR" altLang="en-US" sz="2300" b="1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조선일보명조" panose="02030304000000000000" pitchFamily="18" charset="-127"/>
              </a:rPr>
              <a:t>선거 시기에 혼란 초래</a:t>
            </a:r>
            <a:r>
              <a:rPr lang="en-US" altLang="ko-KR" sz="2300" dirty="0">
                <a:latin typeface="나눔고딕OTF" panose="020D0604000000000000" pitchFamily="34" charset="-127"/>
                <a:ea typeface="나눔고딕OTF" panose="020D0604000000000000" pitchFamily="34" charset="-127"/>
                <a:cs typeface="조선일보명조" panose="02030304000000000000" pitchFamily="18" charset="-127"/>
              </a:rPr>
              <a:t>”</a:t>
            </a:r>
          </a:p>
          <a:p>
            <a:endParaRPr lang="en-US" altLang="ko-KR" sz="2300" dirty="0">
              <a:latin typeface="나눔고딕OTF" panose="020D0604000000000000" pitchFamily="34" charset="-127"/>
              <a:ea typeface="나눔고딕OTF" panose="020D0604000000000000" pitchFamily="34" charset="-127"/>
              <a:cs typeface="조선일보명조" panose="02030304000000000000" pitchFamily="18" charset="-127"/>
            </a:endParaRPr>
          </a:p>
          <a:p>
            <a:r>
              <a:rPr lang="ko-KR" altLang="en-US" sz="2300" dirty="0">
                <a:latin typeface="나눔고딕OTF" panose="020D0604000000000000" pitchFamily="34" charset="-127"/>
                <a:ea typeface="나눔고딕OTF" panose="020D0604000000000000" pitchFamily="34" charset="-127"/>
                <a:cs typeface="조선일보명조" panose="02030304000000000000" pitchFamily="18" charset="-127"/>
              </a:rPr>
              <a:t>“ </a:t>
            </a:r>
            <a:r>
              <a:rPr lang="ko-KR" altLang="en-US" sz="2300" dirty="0" err="1">
                <a:latin typeface="나눔고딕OTF" panose="020D0604000000000000" pitchFamily="34" charset="-127"/>
                <a:ea typeface="나눔고딕OTF" panose="020D0604000000000000" pitchFamily="34" charset="-127"/>
                <a:cs typeface="조선일보명조" panose="02030304000000000000" pitchFamily="18" charset="-127"/>
              </a:rPr>
              <a:t>중앙선관위가</a:t>
            </a:r>
            <a:r>
              <a:rPr lang="ko-KR" altLang="en-US" sz="2300" dirty="0">
                <a:latin typeface="나눔고딕OTF" panose="020D0604000000000000" pitchFamily="34" charset="-127"/>
                <a:ea typeface="나눔고딕OTF" panose="020D0604000000000000" pitchFamily="34" charset="-127"/>
                <a:cs typeface="조선일보명조" panose="02030304000000000000" pitchFamily="18" charset="-127"/>
              </a:rPr>
              <a:t> 선거법 개정사항과 판례</a:t>
            </a:r>
            <a:r>
              <a:rPr lang="en-US" altLang="ko-KR" sz="2300" dirty="0">
                <a:latin typeface="나눔고딕OTF" panose="020D0604000000000000" pitchFamily="34" charset="-127"/>
                <a:ea typeface="나눔고딕OTF" panose="020D0604000000000000" pitchFamily="34" charset="-127"/>
                <a:cs typeface="조선일보명조" panose="02030304000000000000" pitchFamily="18" charset="-127"/>
              </a:rPr>
              <a:t> </a:t>
            </a:r>
            <a:r>
              <a:rPr lang="ko-KR" altLang="en-US" sz="2300" dirty="0">
                <a:latin typeface="나눔고딕OTF" panose="020D0604000000000000" pitchFamily="34" charset="-127"/>
                <a:ea typeface="나눔고딕OTF" panose="020D0604000000000000" pitchFamily="34" charset="-127"/>
                <a:cs typeface="조선일보명조" panose="02030304000000000000" pitchFamily="18" charset="-127"/>
              </a:rPr>
              <a:t>등을 총괄 지원해 </a:t>
            </a:r>
            <a:r>
              <a:rPr lang="ko-KR" altLang="en-US" sz="2300" b="1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조선일보명조" panose="02030304000000000000" pitchFamily="18" charset="-127"/>
              </a:rPr>
              <a:t>통일적인 해석</a:t>
            </a:r>
            <a:r>
              <a:rPr lang="ko-KR" altLang="en-US" sz="2300" dirty="0">
                <a:latin typeface="나눔고딕OTF" panose="020D0604000000000000" pitchFamily="34" charset="-127"/>
                <a:ea typeface="나눔고딕OTF" panose="020D0604000000000000" pitchFamily="34" charset="-127"/>
                <a:cs typeface="조선일보명조" panose="02030304000000000000" pitchFamily="18" charset="-127"/>
              </a:rPr>
              <a:t>이 이루어지도록 관리</a:t>
            </a:r>
            <a:r>
              <a:rPr lang="en-US" altLang="ko-KR" sz="2300" dirty="0">
                <a:latin typeface="나눔고딕OTF" panose="020D0604000000000000" pitchFamily="34" charset="-127"/>
                <a:ea typeface="나눔고딕OTF" panose="020D0604000000000000" pitchFamily="34" charset="-127"/>
                <a:cs typeface="조선일보명조" panose="02030304000000000000" pitchFamily="18" charset="-127"/>
              </a:rPr>
              <a:t>‧</a:t>
            </a:r>
            <a:r>
              <a:rPr lang="ko-KR" altLang="en-US" sz="2300" dirty="0">
                <a:latin typeface="나눔고딕OTF" panose="020D0604000000000000" pitchFamily="34" charset="-127"/>
                <a:ea typeface="나눔고딕OTF" panose="020D0604000000000000" pitchFamily="34" charset="-127"/>
                <a:cs typeface="조선일보명조" panose="02030304000000000000" pitchFamily="18" charset="-127"/>
              </a:rPr>
              <a:t>감독 강화 필요 </a:t>
            </a:r>
            <a:r>
              <a:rPr lang="en-US" altLang="ko-KR" sz="2300" dirty="0">
                <a:latin typeface="나눔고딕OTF" panose="020D0604000000000000" pitchFamily="34" charset="-127"/>
                <a:ea typeface="나눔고딕OTF" panose="020D0604000000000000" pitchFamily="34" charset="-127"/>
                <a:cs typeface="조선일보명조" panose="02030304000000000000" pitchFamily="18" charset="-127"/>
              </a:rPr>
              <a:t>”</a:t>
            </a:r>
          </a:p>
          <a:p>
            <a:pPr algn="r"/>
            <a:endParaRPr lang="en-US" altLang="ko-KR" sz="2300" dirty="0">
              <a:latin typeface="나눔고딕OTF" panose="020D0604000000000000" pitchFamily="34" charset="-127"/>
              <a:ea typeface="나눔고딕OTF" panose="020D0604000000000000" pitchFamily="34" charset="-127"/>
              <a:cs typeface="조선일보명조" panose="02030304000000000000" pitchFamily="18" charset="-127"/>
            </a:endParaRPr>
          </a:p>
          <a:p>
            <a:pPr algn="r"/>
            <a:r>
              <a:rPr lang="en-US" altLang="ko-KR" sz="2300" b="1" dirty="0">
                <a:latin typeface="나눔고딕OTF" panose="020D0604000000000000" pitchFamily="34" charset="-127"/>
                <a:ea typeface="나눔고딕OTF" panose="020D0604000000000000" pitchFamily="34" charset="-127"/>
                <a:cs typeface="조선일보명조" panose="02030304000000000000" pitchFamily="18" charset="-127"/>
              </a:rPr>
              <a:t>『 2020</a:t>
            </a:r>
            <a:r>
              <a:rPr lang="ko-KR" altLang="en-US" sz="2300" b="1" dirty="0">
                <a:latin typeface="나눔고딕OTF" panose="020D0604000000000000" pitchFamily="34" charset="-127"/>
                <a:ea typeface="나눔고딕OTF" panose="020D0604000000000000" pitchFamily="34" charset="-127"/>
                <a:cs typeface="조선일보명조" panose="02030304000000000000" pitchFamily="18" charset="-127"/>
              </a:rPr>
              <a:t> 국정감사 </a:t>
            </a:r>
            <a:r>
              <a:rPr lang="en-US" altLang="ko-KR" sz="2300" b="1" dirty="0">
                <a:latin typeface="나눔고딕OTF" panose="020D0604000000000000" pitchFamily="34" charset="-127"/>
                <a:ea typeface="나눔고딕OTF" panose="020D0604000000000000" pitchFamily="34" charset="-127"/>
                <a:cs typeface="조선일보명조" panose="02030304000000000000" pitchFamily="18" charset="-127"/>
              </a:rPr>
              <a:t>』 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E8FF534-E013-4AE4-99B0-8B1E325716AE}"/>
              </a:ext>
            </a:extLst>
          </p:cNvPr>
          <p:cNvSpPr/>
          <p:nvPr/>
        </p:nvSpPr>
        <p:spPr>
          <a:xfrm rot="1232020">
            <a:off x="11746450" y="3834504"/>
            <a:ext cx="226215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오안내</a:t>
            </a:r>
            <a:endParaRPr lang="ko-KR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C1E738-E088-47C7-91F9-6510477D8ABF}"/>
              </a:ext>
            </a:extLst>
          </p:cNvPr>
          <p:cNvSpPr/>
          <p:nvPr/>
        </p:nvSpPr>
        <p:spPr>
          <a:xfrm>
            <a:off x="1220400" y="1411200"/>
            <a:ext cx="20778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① 도입 배경</a:t>
            </a:r>
          </a:p>
        </p:txBody>
      </p:sp>
    </p:spTree>
    <p:extLst>
      <p:ext uri="{BB962C8B-B14F-4D97-AF65-F5344CB8AC3E}">
        <p14:creationId xmlns:p14="http://schemas.microsoft.com/office/powerpoint/2010/main" val="123457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8067A8-385E-40A0-8A9F-7B74CDF17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3600" y="9496437"/>
            <a:ext cx="2133600" cy="365125"/>
          </a:xfrm>
        </p:spPr>
        <p:txBody>
          <a:bodyPr/>
          <a:lstStyle/>
          <a:p>
            <a:fld id="{B1393E5F-521B-4CAD-9D3A-AE923D912DC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E8FF534-E013-4AE4-99B0-8B1E325716AE}"/>
              </a:ext>
            </a:extLst>
          </p:cNvPr>
          <p:cNvSpPr/>
          <p:nvPr/>
        </p:nvSpPr>
        <p:spPr>
          <a:xfrm rot="740139">
            <a:off x="11582521" y="1998567"/>
            <a:ext cx="2877712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7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오안내</a:t>
            </a:r>
            <a:endParaRPr lang="ko-KR" altLang="en-US" sz="70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12" name="Object 14">
            <a:extLst>
              <a:ext uri="{FF2B5EF4-FFF2-40B4-BE49-F238E27FC236}">
                <a16:creationId xmlns:a16="http://schemas.microsoft.com/office/drawing/2014/main" id="{9958ADC0-56D4-4086-AA2B-6856EF3A77A9}"/>
              </a:ext>
            </a:extLst>
          </p:cNvPr>
          <p:cNvSpPr txBox="1"/>
          <p:nvPr/>
        </p:nvSpPr>
        <p:spPr>
          <a:xfrm>
            <a:off x="990600" y="647701"/>
            <a:ext cx="38100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90"/>
            <a:r>
              <a:rPr lang="en-US" sz="3600" b="1" kern="0" spc="-100" dirty="0">
                <a:latin typeface="나눔고딕OTF" panose="020D0604000000000000" pitchFamily="34" charset="-127"/>
                <a:ea typeface="나눔고딕OTF" panose="020D0604000000000000" pitchFamily="34" charset="-127"/>
                <a:cs typeface="Pretendard" pitchFamily="34" charset="0"/>
              </a:rPr>
              <a:t>01 </a:t>
            </a:r>
            <a:r>
              <a:rPr lang="ko-KR" altLang="en-US" sz="3600" b="1" kern="0" spc="-100" dirty="0">
                <a:latin typeface="나눔고딕OTF" panose="020D0604000000000000" pitchFamily="34" charset="-127"/>
                <a:ea typeface="나눔고딕OTF" panose="020D0604000000000000" pitchFamily="34" charset="-127"/>
                <a:cs typeface="Pretendard" pitchFamily="34" charset="0"/>
              </a:rPr>
              <a:t>배경 및 필요성</a:t>
            </a:r>
            <a:endParaRPr lang="en-US" sz="1001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EC1ACAB-D479-4394-8B01-F744859174CF}"/>
              </a:ext>
            </a:extLst>
          </p:cNvPr>
          <p:cNvSpPr/>
          <p:nvPr/>
        </p:nvSpPr>
        <p:spPr>
          <a:xfrm>
            <a:off x="1220400" y="1411200"/>
            <a:ext cx="20778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① 도입 배경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6D610B6-F366-4A3C-9130-EE9D3D8A90E5}"/>
              </a:ext>
            </a:extLst>
          </p:cNvPr>
          <p:cNvGrpSpPr/>
          <p:nvPr/>
        </p:nvGrpSpPr>
        <p:grpSpPr>
          <a:xfrm>
            <a:off x="3048000" y="2550720"/>
            <a:ext cx="6840101" cy="1116048"/>
            <a:chOff x="2057400" y="2369500"/>
            <a:chExt cx="6840101" cy="1116048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A106DA7-12E8-4DEC-9633-42070AC05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23574" y="2383080"/>
              <a:ext cx="6426784" cy="980654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7747487-E4E4-4907-B62A-2212500FB920}"/>
                </a:ext>
              </a:extLst>
            </p:cNvPr>
            <p:cNvSpPr/>
            <p:nvPr/>
          </p:nvSpPr>
          <p:spPr>
            <a:xfrm>
              <a:off x="2057400" y="2369500"/>
              <a:ext cx="6840101" cy="111604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42514AC-6172-4C85-8D7A-A05883A83EE5}"/>
              </a:ext>
            </a:extLst>
          </p:cNvPr>
          <p:cNvGrpSpPr/>
          <p:nvPr/>
        </p:nvGrpSpPr>
        <p:grpSpPr>
          <a:xfrm>
            <a:off x="1662046" y="7903213"/>
            <a:ext cx="7755124" cy="1116048"/>
            <a:chOff x="1752601" y="7705200"/>
            <a:chExt cx="7755124" cy="1116048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48D89740-91DD-496E-88D0-E181A0F7A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22274" y="7903920"/>
              <a:ext cx="7585451" cy="729981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8BF3A89-0FCE-419B-A716-1D43F22D6DE4}"/>
                </a:ext>
              </a:extLst>
            </p:cNvPr>
            <p:cNvSpPr/>
            <p:nvPr/>
          </p:nvSpPr>
          <p:spPr>
            <a:xfrm>
              <a:off x="1752601" y="7705200"/>
              <a:ext cx="7755124" cy="111604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9F020FEE-380C-4D6C-9E73-F5FF55D4123A}"/>
              </a:ext>
            </a:extLst>
          </p:cNvPr>
          <p:cNvGrpSpPr/>
          <p:nvPr/>
        </p:nvGrpSpPr>
        <p:grpSpPr>
          <a:xfrm>
            <a:off x="1095086" y="3880914"/>
            <a:ext cx="7625486" cy="1116048"/>
            <a:chOff x="1226827" y="3911548"/>
            <a:chExt cx="7625486" cy="1116048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90A57D81-D056-475F-ACA9-103C90B2B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70110" y="4080536"/>
              <a:ext cx="7482203" cy="765796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267C874-99F9-434E-9B9E-CAF035A7525F}"/>
                </a:ext>
              </a:extLst>
            </p:cNvPr>
            <p:cNvSpPr/>
            <p:nvPr/>
          </p:nvSpPr>
          <p:spPr>
            <a:xfrm>
              <a:off x="1226827" y="3911548"/>
              <a:ext cx="7625485" cy="111604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CF1C5F1-E52D-4E5E-9CBC-0FA8C5991AD4}"/>
              </a:ext>
            </a:extLst>
          </p:cNvPr>
          <p:cNvGrpSpPr/>
          <p:nvPr/>
        </p:nvGrpSpPr>
        <p:grpSpPr>
          <a:xfrm>
            <a:off x="873184" y="5806577"/>
            <a:ext cx="6553200" cy="1116048"/>
            <a:chOff x="1381750" y="6248902"/>
            <a:chExt cx="6553200" cy="1116048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A5413E0-0AF9-43B4-9481-EF8C798ED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82091" y="6515100"/>
              <a:ext cx="6297937" cy="528267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2A30369-BB36-4B7D-978C-C18B6748131E}"/>
                </a:ext>
              </a:extLst>
            </p:cNvPr>
            <p:cNvSpPr/>
            <p:nvPr/>
          </p:nvSpPr>
          <p:spPr>
            <a:xfrm>
              <a:off x="1381750" y="6248902"/>
              <a:ext cx="6553200" cy="111604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2A61F62-0DA9-49C5-A55B-14F09D86C034}"/>
              </a:ext>
            </a:extLst>
          </p:cNvPr>
          <p:cNvGrpSpPr/>
          <p:nvPr/>
        </p:nvGrpSpPr>
        <p:grpSpPr>
          <a:xfrm>
            <a:off x="7744370" y="6598179"/>
            <a:ext cx="10391230" cy="1116048"/>
            <a:chOff x="6930600" y="5173698"/>
            <a:chExt cx="10391230" cy="1116048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766FBE0E-52A3-4958-B2C3-64B1B9326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93384" y="5214568"/>
              <a:ext cx="10228446" cy="847582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FED57EA-585A-46C6-A03C-85CF4843CF4B}"/>
                </a:ext>
              </a:extLst>
            </p:cNvPr>
            <p:cNvSpPr/>
            <p:nvPr/>
          </p:nvSpPr>
          <p:spPr>
            <a:xfrm>
              <a:off x="6930600" y="5173698"/>
              <a:ext cx="10391230" cy="111604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911E625-F07C-4A8F-8098-D9D1A873AD2E}"/>
              </a:ext>
            </a:extLst>
          </p:cNvPr>
          <p:cNvGrpSpPr/>
          <p:nvPr/>
        </p:nvGrpSpPr>
        <p:grpSpPr>
          <a:xfrm>
            <a:off x="8201570" y="5235440"/>
            <a:ext cx="5852728" cy="1116048"/>
            <a:chOff x="9982200" y="7227852"/>
            <a:chExt cx="5852728" cy="1116048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3C19CFE2-2B52-4306-AFF6-B0849978B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210800" y="7324106"/>
              <a:ext cx="5524783" cy="782377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DAC10A7-FEE9-4C84-B149-F46F5B730D20}"/>
                </a:ext>
              </a:extLst>
            </p:cNvPr>
            <p:cNvSpPr/>
            <p:nvPr/>
          </p:nvSpPr>
          <p:spPr>
            <a:xfrm>
              <a:off x="9982200" y="7227852"/>
              <a:ext cx="5852728" cy="111604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3C7146C-9CD8-4CB8-A66F-9C4CF09E02A8}"/>
              </a:ext>
            </a:extLst>
          </p:cNvPr>
          <p:cNvGrpSpPr/>
          <p:nvPr/>
        </p:nvGrpSpPr>
        <p:grpSpPr>
          <a:xfrm>
            <a:off x="9170880" y="3761261"/>
            <a:ext cx="8187958" cy="1116048"/>
            <a:chOff x="9281726" y="3454869"/>
            <a:chExt cx="8187958" cy="111604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9FEA784-8F46-4E06-BBA8-A336FCF86C98}"/>
                </a:ext>
              </a:extLst>
            </p:cNvPr>
            <p:cNvSpPr/>
            <p:nvPr/>
          </p:nvSpPr>
          <p:spPr>
            <a:xfrm>
              <a:off x="9464072" y="3486607"/>
              <a:ext cx="80056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000" b="1" dirty="0">
                  <a:solidFill>
                    <a:srgbClr val="000000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국감서 난타당한 선관위</a:t>
              </a:r>
              <a:r>
                <a:rPr lang="en-US" altLang="ko-KR" sz="3000" b="1" dirty="0">
                  <a:solidFill>
                    <a:srgbClr val="000000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…</a:t>
              </a:r>
              <a:r>
                <a:rPr lang="ko-KR" altLang="en-US" sz="3000" b="1" dirty="0">
                  <a:solidFill>
                    <a:srgbClr val="000000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선거법도 모르고 혈세도 낭비하고</a:t>
              </a:r>
              <a:r>
                <a:rPr lang="ko-KR" altLang="en-US" sz="3000" b="1" dirty="0"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 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50C0F35-D4B2-49A1-9BA9-B0E069C11533}"/>
                </a:ext>
              </a:extLst>
            </p:cNvPr>
            <p:cNvSpPr/>
            <p:nvPr/>
          </p:nvSpPr>
          <p:spPr>
            <a:xfrm>
              <a:off x="9281726" y="3454869"/>
              <a:ext cx="7482203" cy="111604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3208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B18FF09-FC66-48A1-BC59-E088B2A01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220947"/>
              </p:ext>
            </p:extLst>
          </p:nvPr>
        </p:nvGraphicFramePr>
        <p:xfrm>
          <a:off x="2066880" y="3304247"/>
          <a:ext cx="7700100" cy="5147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700">
                  <a:extLst>
                    <a:ext uri="{9D8B030D-6E8A-4147-A177-3AD203B41FA5}">
                      <a16:colId xmlns:a16="http://schemas.microsoft.com/office/drawing/2014/main" val="1689918744"/>
                    </a:ext>
                  </a:extLst>
                </a:gridCol>
                <a:gridCol w="2566700">
                  <a:extLst>
                    <a:ext uri="{9D8B030D-6E8A-4147-A177-3AD203B41FA5}">
                      <a16:colId xmlns:a16="http://schemas.microsoft.com/office/drawing/2014/main" val="3313678165"/>
                    </a:ext>
                  </a:extLst>
                </a:gridCol>
                <a:gridCol w="2566700">
                  <a:extLst>
                    <a:ext uri="{9D8B030D-6E8A-4147-A177-3AD203B41FA5}">
                      <a16:colId xmlns:a16="http://schemas.microsoft.com/office/drawing/2014/main" val="235747746"/>
                    </a:ext>
                  </a:extLst>
                </a:gridCol>
              </a:tblGrid>
              <a:tr h="1001053">
                <a:tc>
                  <a:txBody>
                    <a:bodyPr/>
                    <a:lstStyle/>
                    <a:p>
                      <a:pPr algn="ctr" latinLnBrk="1"/>
                      <a:endParaRPr lang="ko-KR" altLang="en-US" sz="35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solidFill>
                      <a:srgbClr val="C1B99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5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18</a:t>
                      </a:r>
                      <a:r>
                        <a:rPr lang="ko-KR" altLang="en-US" sz="35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 총선</a:t>
                      </a:r>
                    </a:p>
                  </a:txBody>
                  <a:tcPr anchor="ctr">
                    <a:solidFill>
                      <a:srgbClr val="C1B99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5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19</a:t>
                      </a:r>
                      <a:r>
                        <a:rPr lang="ko-KR" altLang="en-US" sz="35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 총선</a:t>
                      </a:r>
                    </a:p>
                  </a:txBody>
                  <a:tcPr anchor="ctr">
                    <a:solidFill>
                      <a:srgbClr val="C1B9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282672"/>
                  </a:ext>
                </a:extLst>
              </a:tr>
              <a:tr h="1382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5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당선확정자</a:t>
                      </a:r>
                    </a:p>
                  </a:txBody>
                  <a:tcPr anchor="ctr">
                    <a:solidFill>
                      <a:srgbClr val="C1B99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5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262</a:t>
                      </a:r>
                      <a:endParaRPr lang="ko-KR" altLang="en-US" sz="35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solidFill>
                      <a:srgbClr val="D2CAB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5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268</a:t>
                      </a:r>
                      <a:endParaRPr lang="ko-KR" altLang="en-US" sz="35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solidFill>
                      <a:srgbClr val="D2CA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742677"/>
                  </a:ext>
                </a:extLst>
              </a:tr>
              <a:tr h="1382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500" dirty="0">
                          <a:solidFill>
                            <a:schemeClr val="tx1"/>
                          </a:solidFill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선거법 </a:t>
                      </a:r>
                      <a:endParaRPr lang="en-US" altLang="ko-KR" sz="3500" dirty="0">
                        <a:solidFill>
                          <a:schemeClr val="tx1"/>
                        </a:solidFill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3500" dirty="0">
                          <a:solidFill>
                            <a:schemeClr val="tx1"/>
                          </a:solidFill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위반기소자</a:t>
                      </a:r>
                    </a:p>
                  </a:txBody>
                  <a:tcPr anchor="ctr">
                    <a:solidFill>
                      <a:srgbClr val="C1B99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500" dirty="0">
                          <a:solidFill>
                            <a:srgbClr val="FF0000"/>
                          </a:solidFill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37</a:t>
                      </a:r>
                      <a:endParaRPr lang="ko-KR" altLang="en-US" sz="3500" dirty="0">
                        <a:solidFill>
                          <a:srgbClr val="FF0000"/>
                        </a:solidFill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solidFill>
                      <a:srgbClr val="D2CAB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500" dirty="0">
                          <a:solidFill>
                            <a:srgbClr val="FF0000"/>
                          </a:solidFill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31</a:t>
                      </a:r>
                      <a:endParaRPr lang="ko-KR" altLang="en-US" sz="3500" dirty="0">
                        <a:solidFill>
                          <a:srgbClr val="FF0000"/>
                        </a:solidFill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solidFill>
                      <a:srgbClr val="D2CA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594549"/>
                  </a:ext>
                </a:extLst>
              </a:tr>
              <a:tr h="1382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500" dirty="0">
                          <a:solidFill>
                            <a:schemeClr val="tx1"/>
                          </a:solidFill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당선무효자</a:t>
                      </a:r>
                    </a:p>
                  </a:txBody>
                  <a:tcPr anchor="ctr">
                    <a:solidFill>
                      <a:srgbClr val="C1B99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500" dirty="0">
                          <a:solidFill>
                            <a:srgbClr val="FF0000"/>
                          </a:solidFill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15</a:t>
                      </a:r>
                      <a:endParaRPr lang="ko-KR" altLang="en-US" sz="3500" dirty="0">
                        <a:solidFill>
                          <a:srgbClr val="FF0000"/>
                        </a:solidFill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solidFill>
                      <a:srgbClr val="D2CAB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500" dirty="0">
                          <a:solidFill>
                            <a:srgbClr val="FF0000"/>
                          </a:solidFill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10</a:t>
                      </a:r>
                      <a:endParaRPr lang="ko-KR" altLang="en-US" sz="3500" dirty="0">
                        <a:solidFill>
                          <a:srgbClr val="FF0000"/>
                        </a:solidFill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solidFill>
                      <a:srgbClr val="D2CA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847184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A45131-760F-4961-A8A1-3617B584F434}"/>
              </a:ext>
            </a:extLst>
          </p:cNvPr>
          <p:cNvSpPr/>
          <p:nvPr/>
        </p:nvSpPr>
        <p:spPr>
          <a:xfrm>
            <a:off x="10902361" y="2959763"/>
            <a:ext cx="5562600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공직선거법 제264조</a:t>
            </a:r>
            <a:endParaRPr lang="en-US" altLang="ko-KR" sz="40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4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r>
              <a:rPr lang="ko-KR" altLang="en-US" sz="3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징역 또는</a:t>
            </a:r>
            <a:endParaRPr lang="en-US" altLang="ko-KR" sz="3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r>
              <a:rPr lang="en-US" altLang="ko-KR" sz="3000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100</a:t>
            </a:r>
            <a:r>
              <a:rPr lang="ko-KR" altLang="en-US" sz="3000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만원 이상의 벌금형</a:t>
            </a:r>
            <a:r>
              <a:rPr lang="en-US" altLang="ko-KR" sz="3000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</a:p>
          <a:p>
            <a:r>
              <a:rPr lang="ko-KR" altLang="en-US" sz="3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선고받은 경우</a:t>
            </a:r>
            <a:endParaRPr lang="en-US" altLang="ko-KR" sz="3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4000" dirty="0">
              <a:solidFill>
                <a:srgbClr val="FF0000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4000" dirty="0">
              <a:solidFill>
                <a:srgbClr val="FF0000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4000" dirty="0">
              <a:solidFill>
                <a:srgbClr val="FF0000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r>
              <a:rPr lang="en-US" altLang="ko-KR" sz="34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(</a:t>
            </a:r>
            <a:r>
              <a:rPr lang="ko-KR" altLang="en-US" sz="34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선거법 위반 기소 시 </a:t>
            </a:r>
            <a:r>
              <a:rPr lang="ko-KR" altLang="en-US" sz="3400" b="1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당선무효율 약 </a:t>
            </a:r>
            <a:r>
              <a:rPr lang="en-US" altLang="ko-KR" sz="3400" b="1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40%</a:t>
            </a:r>
            <a:r>
              <a:rPr lang="en-US" altLang="ko-KR" sz="34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)</a:t>
            </a:r>
            <a:r>
              <a:rPr lang="ko-KR" altLang="en-US" sz="34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endParaRPr lang="en-US" altLang="ko-KR" sz="34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4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CE6D3F7-9821-4E0D-8810-1E2356308BC0}"/>
              </a:ext>
            </a:extLst>
          </p:cNvPr>
          <p:cNvSpPr/>
          <p:nvPr/>
        </p:nvSpPr>
        <p:spPr>
          <a:xfrm>
            <a:off x="11049000" y="6068306"/>
            <a:ext cx="3495721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당선 무효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34164C-F578-4998-8078-B3C224698B64}"/>
              </a:ext>
            </a:extLst>
          </p:cNvPr>
          <p:cNvSpPr txBox="1"/>
          <p:nvPr/>
        </p:nvSpPr>
        <p:spPr>
          <a:xfrm>
            <a:off x="1524000" y="2095500"/>
            <a:ext cx="101117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선거법 위반으로 인한 당선무효형 선고사례</a:t>
            </a:r>
            <a:endParaRPr lang="en-US" altLang="ko-KR" sz="35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7" name="Object 14">
            <a:extLst>
              <a:ext uri="{FF2B5EF4-FFF2-40B4-BE49-F238E27FC236}">
                <a16:creationId xmlns:a16="http://schemas.microsoft.com/office/drawing/2014/main" id="{0FAD497F-C257-4674-9181-28A67A361DA6}"/>
              </a:ext>
            </a:extLst>
          </p:cNvPr>
          <p:cNvSpPr txBox="1"/>
          <p:nvPr/>
        </p:nvSpPr>
        <p:spPr>
          <a:xfrm>
            <a:off x="990600" y="647701"/>
            <a:ext cx="38100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90"/>
            <a:r>
              <a:rPr lang="en-US" sz="3600" b="1" kern="0" spc="-100" dirty="0">
                <a:latin typeface="나눔고딕OTF" panose="020D0604000000000000" pitchFamily="34" charset="-127"/>
                <a:ea typeface="나눔고딕OTF" panose="020D0604000000000000" pitchFamily="34" charset="-127"/>
                <a:cs typeface="Pretendard" pitchFamily="34" charset="0"/>
              </a:rPr>
              <a:t>01 </a:t>
            </a:r>
            <a:r>
              <a:rPr lang="ko-KR" altLang="en-US" sz="3600" b="1" kern="0" spc="-100" dirty="0">
                <a:latin typeface="나눔고딕OTF" panose="020D0604000000000000" pitchFamily="34" charset="-127"/>
                <a:ea typeface="나눔고딕OTF" panose="020D0604000000000000" pitchFamily="34" charset="-127"/>
                <a:cs typeface="Pretendard" pitchFamily="34" charset="0"/>
              </a:rPr>
              <a:t>배경 및 필요성</a:t>
            </a:r>
            <a:endParaRPr lang="en-US" sz="1001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0454C4-F4CB-4BCD-ACCE-A8951D87CAAC}"/>
              </a:ext>
            </a:extLst>
          </p:cNvPr>
          <p:cNvSpPr/>
          <p:nvPr/>
        </p:nvSpPr>
        <p:spPr>
          <a:xfrm>
            <a:off x="1220400" y="1411200"/>
            <a:ext cx="20778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① 도입 배경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0357C4-A798-41CA-BC4C-3AD38B760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3600" y="9496437"/>
            <a:ext cx="2133600" cy="365125"/>
          </a:xfrm>
        </p:spPr>
        <p:txBody>
          <a:bodyPr/>
          <a:lstStyle/>
          <a:p>
            <a:fld id="{B1393E5F-521B-4CAD-9D3A-AE923D912DC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4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4">
            <a:extLst>
              <a:ext uri="{FF2B5EF4-FFF2-40B4-BE49-F238E27FC236}">
                <a16:creationId xmlns:a16="http://schemas.microsoft.com/office/drawing/2014/main" id="{1B2C13D7-0515-45FD-8585-C961C4D73867}"/>
              </a:ext>
            </a:extLst>
          </p:cNvPr>
          <p:cNvSpPr txBox="1"/>
          <p:nvPr/>
        </p:nvSpPr>
        <p:spPr>
          <a:xfrm>
            <a:off x="990600" y="647701"/>
            <a:ext cx="38100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90"/>
            <a:r>
              <a:rPr lang="en-US" sz="3600" b="1" kern="0" spc="-100" dirty="0">
                <a:latin typeface="나눔고딕OTF" panose="020D0604000000000000" pitchFamily="34" charset="-127"/>
                <a:ea typeface="나눔고딕OTF" panose="020D0604000000000000" pitchFamily="34" charset="-127"/>
                <a:cs typeface="Pretendard" pitchFamily="34" charset="0"/>
              </a:rPr>
              <a:t>01 </a:t>
            </a:r>
            <a:r>
              <a:rPr lang="ko-KR" altLang="en-US" sz="3600" b="1" kern="0" spc="-100" dirty="0">
                <a:latin typeface="나눔고딕OTF" panose="020D0604000000000000" pitchFamily="34" charset="-127"/>
                <a:ea typeface="나눔고딕OTF" panose="020D0604000000000000" pitchFamily="34" charset="-127"/>
                <a:cs typeface="Pretendard" pitchFamily="34" charset="0"/>
              </a:rPr>
              <a:t>배경 및 필요성</a:t>
            </a:r>
            <a:endParaRPr lang="en-US" sz="1001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94524A-0BB2-44DE-9D03-FDCCAA1BE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0D2CF2-55F3-434E-B934-4B03AA1D4569}"/>
              </a:ext>
            </a:extLst>
          </p:cNvPr>
          <p:cNvSpPr txBox="1"/>
          <p:nvPr/>
        </p:nvSpPr>
        <p:spPr>
          <a:xfrm>
            <a:off x="1224000" y="2052000"/>
            <a:ext cx="1748028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2. </a:t>
            </a:r>
            <a:r>
              <a:rPr lang="ko-KR" altLang="en-US" sz="65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지나치게 긴 회답 기간</a:t>
            </a:r>
            <a:endParaRPr lang="en-US" altLang="ko-KR" sz="65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8D7D301-850D-483A-8A91-6689AF7069E5}"/>
              </a:ext>
            </a:extLst>
          </p:cNvPr>
          <p:cNvGrpSpPr/>
          <p:nvPr/>
        </p:nvGrpSpPr>
        <p:grpSpPr>
          <a:xfrm>
            <a:off x="2895600" y="3262187"/>
            <a:ext cx="13527907" cy="5668347"/>
            <a:chOff x="1283148" y="3848100"/>
            <a:chExt cx="13527907" cy="566834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40054B4B-D3ED-4D36-B37A-054B3BD439FD}"/>
                </a:ext>
              </a:extLst>
            </p:cNvPr>
            <p:cNvGrpSpPr/>
            <p:nvPr/>
          </p:nvGrpSpPr>
          <p:grpSpPr>
            <a:xfrm>
              <a:off x="1283148" y="3848100"/>
              <a:ext cx="12057840" cy="5668347"/>
              <a:chOff x="1283148" y="3848100"/>
              <a:chExt cx="12057840" cy="5668347"/>
            </a:xfrm>
          </p:grpSpPr>
          <p:sp>
            <p:nvSpPr>
              <p:cNvPr id="6" name="말풍선: 모서리가 둥근 사각형 5">
                <a:extLst>
                  <a:ext uri="{FF2B5EF4-FFF2-40B4-BE49-F238E27FC236}">
                    <a16:creationId xmlns:a16="http://schemas.microsoft.com/office/drawing/2014/main" id="{736BB83D-4D5C-4F7E-8D97-6C689D66A850}"/>
                  </a:ext>
                </a:extLst>
              </p:cNvPr>
              <p:cNvSpPr/>
              <p:nvPr/>
            </p:nvSpPr>
            <p:spPr>
              <a:xfrm>
                <a:off x="1283148" y="3848100"/>
                <a:ext cx="11955646" cy="3842826"/>
              </a:xfrm>
              <a:prstGeom prst="wedgeRoundRectCallout">
                <a:avLst>
                  <a:gd name="adj1" fmla="val 3204"/>
                  <a:gd name="adj2" fmla="val 65144"/>
                  <a:gd name="adj3" fmla="val 16667"/>
                </a:avLst>
              </a:prstGeom>
              <a:solidFill>
                <a:srgbClr val="D2CA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053B559-D7D4-49A3-B310-8A37516A314E}"/>
                  </a:ext>
                </a:extLst>
              </p:cNvPr>
              <p:cNvSpPr txBox="1"/>
              <p:nvPr/>
            </p:nvSpPr>
            <p:spPr>
              <a:xfrm>
                <a:off x="1798645" y="4417261"/>
                <a:ext cx="11542343" cy="28624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defTabSz="914490"/>
                <a:r>
                  <a:rPr lang="en-US" altLang="ko-KR" sz="3200" dirty="0">
                    <a:solidFill>
                      <a:prstClr val="black"/>
                    </a:solidFill>
                    <a:latin typeface="나눔고딕OTF" panose="020D0604000000000000" pitchFamily="34" charset="-127"/>
                    <a:ea typeface="나눔고딕OTF" panose="020D0604000000000000" pitchFamily="34" charset="-127"/>
                    <a:cs typeface="조선일보명조" panose="02030304000000000000" pitchFamily="18" charset="-127"/>
                  </a:rPr>
                  <a:t>“ </a:t>
                </a:r>
                <a:r>
                  <a:rPr lang="ko-KR" altLang="en-US" sz="3200" dirty="0">
                    <a:solidFill>
                      <a:prstClr val="black"/>
                    </a:solidFill>
                    <a:latin typeface="나눔고딕OTF" panose="020D0604000000000000" pitchFamily="34" charset="-127"/>
                    <a:ea typeface="나눔고딕OTF" panose="020D0604000000000000" pitchFamily="34" charset="-127"/>
                    <a:cs typeface="조선일보명조" panose="02030304000000000000" pitchFamily="18" charset="-127"/>
                  </a:rPr>
                  <a:t>캠프에 회계감사를 나옵니다</a:t>
                </a:r>
                <a:r>
                  <a:rPr lang="en-US" altLang="ko-KR" sz="3200" dirty="0">
                    <a:solidFill>
                      <a:prstClr val="black"/>
                    </a:solidFill>
                    <a:latin typeface="나눔고딕OTF" panose="020D0604000000000000" pitchFamily="34" charset="-127"/>
                    <a:ea typeface="나눔고딕OTF" panose="020D0604000000000000" pitchFamily="34" charset="-127"/>
                    <a:cs typeface="조선일보명조" panose="02030304000000000000" pitchFamily="18" charset="-127"/>
                  </a:rPr>
                  <a:t>. </a:t>
                </a:r>
              </a:p>
              <a:p>
                <a:pPr defTabSz="914490"/>
                <a:r>
                  <a:rPr lang="en-US" altLang="ko-KR" sz="3200" dirty="0">
                    <a:solidFill>
                      <a:prstClr val="black"/>
                    </a:solidFill>
                    <a:latin typeface="나눔고딕OTF" panose="020D0604000000000000" pitchFamily="34" charset="-127"/>
                    <a:ea typeface="나눔고딕OTF" panose="020D0604000000000000" pitchFamily="34" charset="-127"/>
                    <a:cs typeface="조선일보명조" panose="02030304000000000000" pitchFamily="18" charset="-127"/>
                  </a:rPr>
                  <a:t>(</a:t>
                </a:r>
                <a:r>
                  <a:rPr lang="ko-KR" altLang="en-US" sz="3200" dirty="0">
                    <a:solidFill>
                      <a:prstClr val="black"/>
                    </a:solidFill>
                    <a:latin typeface="나눔고딕OTF" panose="020D0604000000000000" pitchFamily="34" charset="-127"/>
                    <a:ea typeface="나눔고딕OTF" panose="020D0604000000000000" pitchFamily="34" charset="-127"/>
                    <a:cs typeface="조선일보명조" panose="02030304000000000000" pitchFamily="18" charset="-127"/>
                  </a:rPr>
                  <a:t>중략</a:t>
                </a:r>
                <a:r>
                  <a:rPr lang="en-US" altLang="ko-KR" sz="3200" dirty="0">
                    <a:solidFill>
                      <a:prstClr val="black"/>
                    </a:solidFill>
                    <a:latin typeface="나눔고딕OTF" panose="020D0604000000000000" pitchFamily="34" charset="-127"/>
                    <a:ea typeface="나눔고딕OTF" panose="020D0604000000000000" pitchFamily="34" charset="-127"/>
                    <a:cs typeface="조선일보명조" panose="02030304000000000000" pitchFamily="18" charset="-127"/>
                  </a:rPr>
                  <a:t>).. </a:t>
                </a:r>
                <a:r>
                  <a:rPr lang="ko-KR" altLang="en-US" sz="3200" dirty="0">
                    <a:solidFill>
                      <a:prstClr val="black"/>
                    </a:solidFill>
                    <a:latin typeface="나눔고딕OTF" panose="020D0604000000000000" pitchFamily="34" charset="-127"/>
                    <a:ea typeface="나눔고딕OTF" panose="020D0604000000000000" pitchFamily="34" charset="-127"/>
                    <a:cs typeface="조선일보명조" panose="02030304000000000000" pitchFamily="18" charset="-127"/>
                  </a:rPr>
                  <a:t>선관위와 매일 통화를 하는데</a:t>
                </a:r>
                <a:r>
                  <a:rPr lang="en-US" altLang="ko-KR" sz="3200" dirty="0">
                    <a:solidFill>
                      <a:prstClr val="black"/>
                    </a:solidFill>
                    <a:latin typeface="나눔고딕OTF" panose="020D0604000000000000" pitchFamily="34" charset="-127"/>
                    <a:ea typeface="나눔고딕OTF" panose="020D0604000000000000" pitchFamily="34" charset="-127"/>
                    <a:cs typeface="조선일보명조" panose="02030304000000000000" pitchFamily="18" charset="-127"/>
                  </a:rPr>
                  <a:t>,</a:t>
                </a:r>
                <a:r>
                  <a:rPr lang="ko-KR" altLang="en-US" sz="3200" dirty="0">
                    <a:latin typeface="나눔고딕OTF" panose="020D0604000000000000" pitchFamily="34" charset="-127"/>
                    <a:ea typeface="나눔고딕OTF" panose="020D0604000000000000" pitchFamily="34" charset="-127"/>
                    <a:cs typeface="조선일보명조" panose="02030304000000000000" pitchFamily="18" charset="-127"/>
                  </a:rPr>
                  <a:t> 선관위 관계자도 회계법은 모르는 부분이 많아 </a:t>
                </a:r>
                <a:r>
                  <a:rPr lang="ko-KR" altLang="en-US" sz="4400" b="1" dirty="0">
                    <a:solidFill>
                      <a:srgbClr val="FF0000"/>
                    </a:solidFill>
                    <a:latin typeface="나눔고딕OTF" panose="020D0604000000000000" pitchFamily="34" charset="-127"/>
                    <a:ea typeface="나눔고딕OTF" panose="020D0604000000000000" pitchFamily="34" charset="-127"/>
                    <a:cs typeface="조선일보명조" panose="02030304000000000000" pitchFamily="18" charset="-127"/>
                  </a:rPr>
                  <a:t>답변이 너무 오래 걸립니다</a:t>
                </a:r>
                <a:r>
                  <a:rPr lang="en-US" altLang="ko-KR" sz="4400" b="1" dirty="0">
                    <a:solidFill>
                      <a:srgbClr val="FF0000"/>
                    </a:solidFill>
                    <a:latin typeface="나눔고딕OTF" panose="020D0604000000000000" pitchFamily="34" charset="-127"/>
                    <a:ea typeface="나눔고딕OTF" panose="020D0604000000000000" pitchFamily="34" charset="-127"/>
                    <a:cs typeface="조선일보명조" panose="02030304000000000000" pitchFamily="18" charset="-127"/>
                  </a:rPr>
                  <a:t>.</a:t>
                </a:r>
                <a:r>
                  <a:rPr lang="en-US" altLang="ko-KR" sz="4400" dirty="0">
                    <a:solidFill>
                      <a:srgbClr val="FF0000"/>
                    </a:solidFill>
                    <a:latin typeface="나눔고딕OTF" panose="020D0604000000000000" pitchFamily="34" charset="-127"/>
                    <a:ea typeface="나눔고딕OTF" panose="020D0604000000000000" pitchFamily="34" charset="-127"/>
                    <a:cs typeface="조선일보명조" panose="02030304000000000000" pitchFamily="18" charset="-127"/>
                  </a:rPr>
                  <a:t> </a:t>
                </a:r>
                <a:r>
                  <a:rPr lang="ko-KR" altLang="en-US" sz="3200" dirty="0">
                    <a:solidFill>
                      <a:prstClr val="black"/>
                    </a:solidFill>
                    <a:latin typeface="나눔고딕OTF" panose="020D0604000000000000" pitchFamily="34" charset="-127"/>
                    <a:ea typeface="나눔고딕OTF" panose="020D0604000000000000" pitchFamily="34" charset="-127"/>
                    <a:cs typeface="조선일보명조" panose="02030304000000000000" pitchFamily="18" charset="-127"/>
                  </a:rPr>
                  <a:t>회계법책자를 보고 제가 법공부를 하면서 일해야 해요</a:t>
                </a:r>
                <a:r>
                  <a:rPr lang="en-US" altLang="ko-KR" sz="3200" dirty="0">
                    <a:solidFill>
                      <a:prstClr val="black"/>
                    </a:solidFill>
                    <a:latin typeface="나눔고딕OTF" panose="020D0604000000000000" pitchFamily="34" charset="-127"/>
                    <a:ea typeface="나눔고딕OTF" panose="020D0604000000000000" pitchFamily="34" charset="-127"/>
                    <a:cs typeface="조선일보명조" panose="02030304000000000000" pitchFamily="18" charset="-127"/>
                  </a:rPr>
                  <a:t>. “</a:t>
                </a:r>
              </a:p>
              <a:p>
                <a:pPr defTabSz="914490"/>
                <a:endParaRPr lang="ko-KR" altLang="en-US" sz="4001" dirty="0">
                  <a:solidFill>
                    <a:prstClr val="black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endParaRPr>
              </a:p>
            </p:txBody>
          </p:sp>
          <p:grpSp>
            <p:nvGrpSpPr>
              <p:cNvPr id="12" name="그룹 1002">
                <a:extLst>
                  <a:ext uri="{FF2B5EF4-FFF2-40B4-BE49-F238E27FC236}">
                    <a16:creationId xmlns:a16="http://schemas.microsoft.com/office/drawing/2014/main" id="{9E9E711A-59EF-4D28-B6E5-CEDBFDCB3D8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462591" y="7016314"/>
                <a:ext cx="2410484" cy="2500133"/>
                <a:chOff x="4343597" y="4100791"/>
                <a:chExt cx="2662914" cy="3292320"/>
              </a:xfrm>
            </p:grpSpPr>
            <p:pic>
              <p:nvPicPr>
                <p:cNvPr id="13" name="Object 5">
                  <a:extLst>
                    <a:ext uri="{FF2B5EF4-FFF2-40B4-BE49-F238E27FC236}">
                      <a16:creationId xmlns:a16="http://schemas.microsoft.com/office/drawing/2014/main" id="{0DC892E9-F7C3-4557-BB6E-4F421EB3ED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/>
                <a:srcRect b="44251"/>
                <a:stretch/>
              </p:blipFill>
              <p:spPr>
                <a:xfrm>
                  <a:off x="4343597" y="4100791"/>
                  <a:ext cx="2662914" cy="3292320"/>
                </a:xfrm>
                <a:prstGeom prst="rect">
                  <a:avLst/>
                </a:prstGeom>
              </p:spPr>
            </p:pic>
          </p:grpSp>
        </p:grpSp>
        <p:sp>
          <p:nvSpPr>
            <p:cNvPr id="16" name="Object 46">
              <a:extLst>
                <a:ext uri="{FF2B5EF4-FFF2-40B4-BE49-F238E27FC236}">
                  <a16:creationId xmlns:a16="http://schemas.microsoft.com/office/drawing/2014/main" id="{7DB91A97-3B74-4D79-BAE2-FF6257DA9520}"/>
                </a:ext>
              </a:extLst>
            </p:cNvPr>
            <p:cNvSpPr txBox="1"/>
            <p:nvPr/>
          </p:nvSpPr>
          <p:spPr>
            <a:xfrm>
              <a:off x="7564874" y="7078377"/>
              <a:ext cx="7246181" cy="43101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defTabSz="914490"/>
              <a:r>
                <a:rPr lang="en-US" altLang="ko-KR" sz="2201" dirty="0">
                  <a:solidFill>
                    <a:prstClr val="black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(</a:t>
              </a:r>
              <a:r>
                <a:rPr lang="ko-KR" altLang="en-US" sz="2201" dirty="0">
                  <a:solidFill>
                    <a:prstClr val="black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전</a:t>
              </a:r>
              <a:r>
                <a:rPr lang="en-US" altLang="ko-KR" sz="2201" dirty="0">
                  <a:solidFill>
                    <a:prstClr val="black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) </a:t>
              </a:r>
              <a:r>
                <a:rPr lang="ko-KR" altLang="en-US" sz="2201" dirty="0">
                  <a:solidFill>
                    <a:prstClr val="black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전북 지방선거 선거사무소 회계팀장 </a:t>
              </a:r>
              <a:r>
                <a:rPr lang="en-US" altLang="ko-KR" sz="2201" dirty="0">
                  <a:solidFill>
                    <a:prstClr val="black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A</a:t>
              </a:r>
              <a:r>
                <a:rPr lang="ko-KR" altLang="en-US" sz="2201" dirty="0">
                  <a:solidFill>
                    <a:prstClr val="black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씨</a:t>
              </a:r>
              <a:endParaRPr lang="en-US" sz="2201" dirty="0">
                <a:solidFill>
                  <a:prstClr val="black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B0BD70A-EF7B-45E5-AF37-2A1DA8C79EA5}"/>
              </a:ext>
            </a:extLst>
          </p:cNvPr>
          <p:cNvSpPr txBox="1"/>
          <p:nvPr/>
        </p:nvSpPr>
        <p:spPr>
          <a:xfrm>
            <a:off x="9942907" y="7711334"/>
            <a:ext cx="6023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회신기간 </a:t>
            </a:r>
            <a:r>
              <a:rPr lang="en-US" altLang="ko-KR" sz="4000" b="1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: </a:t>
            </a:r>
            <a:r>
              <a:rPr lang="ko-KR" altLang="en-US" sz="4000" b="1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평균 </a:t>
            </a:r>
            <a:r>
              <a:rPr lang="en-US" altLang="ko-KR" sz="4000" b="1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7.3</a:t>
            </a:r>
            <a:r>
              <a:rPr lang="ko-KR" altLang="en-US" sz="4000" b="1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일</a:t>
            </a:r>
            <a:endParaRPr lang="en-US" altLang="ko-KR" sz="4000" b="1" dirty="0">
              <a:solidFill>
                <a:srgbClr val="FF0000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r>
              <a:rPr lang="en-US" altLang="ko-KR" sz="4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             </a:t>
            </a:r>
            <a:r>
              <a:rPr lang="en-US" altLang="ko-KR" sz="28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(2020 </a:t>
            </a:r>
            <a:r>
              <a:rPr lang="ko-KR" altLang="en-US" sz="28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국정감사</a:t>
            </a:r>
            <a:r>
              <a:rPr lang="en-US" altLang="ko-KR" sz="28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)</a:t>
            </a:r>
            <a:endParaRPr lang="ko-KR" altLang="en-US" sz="28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7D1848-80F7-4C84-A45B-B7E447E8079A}"/>
              </a:ext>
            </a:extLst>
          </p:cNvPr>
          <p:cNvSpPr/>
          <p:nvPr/>
        </p:nvSpPr>
        <p:spPr>
          <a:xfrm>
            <a:off x="1220400" y="1411200"/>
            <a:ext cx="20778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① 도입 배경</a:t>
            </a:r>
          </a:p>
        </p:txBody>
      </p:sp>
    </p:spTree>
    <p:extLst>
      <p:ext uri="{BB962C8B-B14F-4D97-AF65-F5344CB8AC3E}">
        <p14:creationId xmlns:p14="http://schemas.microsoft.com/office/powerpoint/2010/main" val="51624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4">
            <a:extLst>
              <a:ext uri="{FF2B5EF4-FFF2-40B4-BE49-F238E27FC236}">
                <a16:creationId xmlns:a16="http://schemas.microsoft.com/office/drawing/2014/main" id="{1B2C13D7-0515-45FD-8585-C961C4D73867}"/>
              </a:ext>
            </a:extLst>
          </p:cNvPr>
          <p:cNvSpPr txBox="1"/>
          <p:nvPr/>
        </p:nvSpPr>
        <p:spPr>
          <a:xfrm>
            <a:off x="990600" y="647701"/>
            <a:ext cx="38100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90"/>
            <a:r>
              <a:rPr lang="en-US" sz="3600" b="1" kern="0" spc="-100" dirty="0">
                <a:latin typeface="나눔고딕OTF" panose="020D0604000000000000" pitchFamily="34" charset="-127"/>
                <a:ea typeface="나눔고딕OTF" panose="020D0604000000000000" pitchFamily="34" charset="-127"/>
                <a:cs typeface="Pretendard" pitchFamily="34" charset="0"/>
              </a:rPr>
              <a:t>01 </a:t>
            </a:r>
            <a:r>
              <a:rPr lang="ko-KR" altLang="en-US" sz="3600" b="1" kern="0" spc="-100" dirty="0">
                <a:latin typeface="나눔고딕OTF" panose="020D0604000000000000" pitchFamily="34" charset="-127"/>
                <a:ea typeface="나눔고딕OTF" panose="020D0604000000000000" pitchFamily="34" charset="-127"/>
                <a:cs typeface="Pretendard" pitchFamily="34" charset="0"/>
              </a:rPr>
              <a:t>배경 및 필요성</a:t>
            </a:r>
            <a:endParaRPr lang="en-US" sz="1001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94524A-0BB2-44DE-9D03-FDCCAA1BE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0D2CF2-55F3-434E-B934-4B03AA1D4569}"/>
              </a:ext>
            </a:extLst>
          </p:cNvPr>
          <p:cNvSpPr txBox="1"/>
          <p:nvPr/>
        </p:nvSpPr>
        <p:spPr>
          <a:xfrm>
            <a:off x="1224000" y="2052000"/>
            <a:ext cx="1671828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0" b="1" dirty="0"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3. </a:t>
            </a:r>
            <a:r>
              <a:rPr lang="ko-KR" altLang="en-US" sz="6500" b="1" dirty="0"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낮은 전문성</a:t>
            </a:r>
            <a:endParaRPr lang="en-US" altLang="ko-KR" sz="6500" b="1" dirty="0"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532699-289E-4756-B930-A65ED6F1ECEE}"/>
              </a:ext>
            </a:extLst>
          </p:cNvPr>
          <p:cNvSpPr txBox="1"/>
          <p:nvPr/>
        </p:nvSpPr>
        <p:spPr>
          <a:xfrm>
            <a:off x="8470470" y="4045813"/>
            <a:ext cx="8842800" cy="271612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나눔고딕OTF" panose="020D0604000000000000" pitchFamily="34" charset="-127"/>
                <a:ea typeface="나눔고딕OTF" panose="020D0604000000000000" pitchFamily="34" charset="-127"/>
                <a:cs typeface="조선일보명조" panose="02030304000000000000" pitchFamily="18" charset="-127"/>
              </a:rPr>
              <a:t>선거안내요원 양성을 위해 </a:t>
            </a:r>
            <a:r>
              <a:rPr lang="ko-KR" altLang="en-US" sz="2800" b="1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조선일보명조" panose="02030304000000000000" pitchFamily="18" charset="-127"/>
              </a:rPr>
              <a:t>많은 시간과 비용 투입</a:t>
            </a:r>
            <a:endParaRPr lang="en-US" altLang="ko-KR" sz="2800" b="1" dirty="0">
              <a:solidFill>
                <a:srgbClr val="FF0000"/>
              </a:solidFill>
              <a:latin typeface="나눔고딕OTF" panose="020D0604000000000000" pitchFamily="34" charset="-127"/>
              <a:ea typeface="나눔고딕OTF" panose="020D0604000000000000" pitchFamily="34" charset="-127"/>
              <a:cs typeface="조선일보명조" panose="02030304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나눔고딕OTF" panose="020D0604000000000000" pitchFamily="34" charset="-127"/>
              <a:ea typeface="나눔고딕OTF" panose="020D0604000000000000" pitchFamily="34" charset="-127"/>
              <a:cs typeface="조선일보명조" panose="02030304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나눔고딕OTF" panose="020D0604000000000000" pitchFamily="34" charset="-127"/>
                <a:ea typeface="나눔고딕OTF" panose="020D0604000000000000" pitchFamily="34" charset="-127"/>
                <a:cs typeface="조선일보명조" panose="02030304000000000000" pitchFamily="18" charset="-127"/>
              </a:rPr>
              <a:t>속성 교육 후 업무투입 </a:t>
            </a:r>
            <a:r>
              <a:rPr lang="en-US" altLang="ko-KR" sz="2800" dirty="0">
                <a:latin typeface="나눔고딕OTF" panose="020D0604000000000000" pitchFamily="34" charset="-127"/>
                <a:ea typeface="나눔고딕OTF" panose="020D0604000000000000" pitchFamily="34" charset="-127"/>
                <a:cs typeface="조선일보명조" panose="02030304000000000000" pitchFamily="18" charset="-127"/>
              </a:rPr>
              <a:t>-&gt; </a:t>
            </a:r>
            <a:r>
              <a:rPr lang="ko-KR" altLang="en-US" sz="2800" b="1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조선일보명조" panose="02030304000000000000" pitchFamily="18" charset="-127"/>
              </a:rPr>
              <a:t>체계적 교육 </a:t>
            </a:r>
            <a:r>
              <a:rPr lang="en-US" altLang="ko-KR" sz="2800" b="1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조선일보명조" panose="02030304000000000000" pitchFamily="18" charset="-127"/>
              </a:rPr>
              <a:t>X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chemeClr val="bg1">
                  <a:lumMod val="65000"/>
                </a:schemeClr>
              </a:solidFill>
              <a:latin typeface="나눔고딕OTF" panose="020D0604000000000000" pitchFamily="34" charset="-127"/>
              <a:ea typeface="나눔고딕OTF" panose="020D0604000000000000" pitchFamily="34" charset="-127"/>
              <a:cs typeface="조선일보명조" panose="02030304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조선일보명조" panose="02030304000000000000" pitchFamily="18" charset="-127"/>
              </a:rPr>
              <a:t>근무기간 </a:t>
            </a:r>
            <a:r>
              <a:rPr lang="en-US" altLang="ko-KR" sz="2800" b="1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조선일보명조" panose="02030304000000000000" pitchFamily="18" charset="-127"/>
              </a:rPr>
              <a:t>2</a:t>
            </a:r>
            <a:r>
              <a:rPr lang="ko-KR" altLang="en-US" sz="2800" b="1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조선일보명조" panose="02030304000000000000" pitchFamily="18" charset="-127"/>
              </a:rPr>
              <a:t>년 제한 </a:t>
            </a:r>
            <a:r>
              <a:rPr lang="en-US" altLang="ko-KR" sz="2800" dirty="0">
                <a:latin typeface="나눔고딕OTF" panose="020D0604000000000000" pitchFamily="34" charset="-127"/>
                <a:ea typeface="나눔고딕OTF" panose="020D0604000000000000" pitchFamily="34" charset="-127"/>
                <a:cs typeface="조선일보명조" panose="02030304000000000000" pitchFamily="18" charset="-127"/>
              </a:rPr>
              <a:t>-&gt;</a:t>
            </a:r>
            <a:r>
              <a:rPr lang="en-US" altLang="ko-KR" sz="2800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조선일보명조" panose="02030304000000000000" pitchFamily="18" charset="-127"/>
              </a:rPr>
              <a:t> </a:t>
            </a:r>
            <a:r>
              <a:rPr lang="en-US" altLang="ko-KR" sz="2800" dirty="0">
                <a:latin typeface="나눔고딕OTF" panose="020D0604000000000000" pitchFamily="34" charset="-127"/>
                <a:ea typeface="나눔고딕OTF" panose="020D0604000000000000" pitchFamily="34" charset="-127"/>
                <a:cs typeface="조선일보명조" panose="02030304000000000000" pitchFamily="18" charset="-127"/>
              </a:rPr>
              <a:t>‘</a:t>
            </a:r>
            <a:r>
              <a:rPr lang="ko-KR" altLang="en-US" sz="2800" dirty="0">
                <a:latin typeface="나눔고딕OTF" panose="020D0604000000000000" pitchFamily="34" charset="-127"/>
                <a:ea typeface="나눔고딕OTF" panose="020D0604000000000000" pitchFamily="34" charset="-127"/>
                <a:cs typeface="조선일보명조" panose="02030304000000000000" pitchFamily="18" charset="-127"/>
              </a:rPr>
              <a:t>채용</a:t>
            </a:r>
            <a:r>
              <a:rPr lang="en-US" altLang="ko-KR" sz="2800" dirty="0">
                <a:latin typeface="나눔고딕OTF" panose="020D0604000000000000" pitchFamily="34" charset="-127"/>
                <a:ea typeface="나눔고딕OTF" panose="020D0604000000000000" pitchFamily="34" charset="-127"/>
                <a:cs typeface="조선일보명조" panose="02030304000000000000" pitchFamily="18" charset="-127"/>
              </a:rPr>
              <a:t>-</a:t>
            </a:r>
            <a:r>
              <a:rPr lang="ko-KR" altLang="en-US" sz="2800" dirty="0">
                <a:latin typeface="나눔고딕OTF" panose="020D0604000000000000" pitchFamily="34" charset="-127"/>
                <a:ea typeface="나눔고딕OTF" panose="020D0604000000000000" pitchFamily="34" charset="-127"/>
                <a:cs typeface="조선일보명조" panose="02030304000000000000" pitchFamily="18" charset="-127"/>
              </a:rPr>
              <a:t>교육</a:t>
            </a:r>
            <a:r>
              <a:rPr lang="en-US" altLang="ko-KR" sz="2800" dirty="0">
                <a:latin typeface="나눔고딕OTF" panose="020D0604000000000000" pitchFamily="34" charset="-127"/>
                <a:ea typeface="나눔고딕OTF" panose="020D0604000000000000" pitchFamily="34" charset="-127"/>
                <a:cs typeface="조선일보명조" panose="02030304000000000000" pitchFamily="18" charset="-127"/>
              </a:rPr>
              <a:t>-</a:t>
            </a:r>
            <a:r>
              <a:rPr lang="ko-KR" altLang="en-US" sz="2800" dirty="0">
                <a:latin typeface="나눔고딕OTF" panose="020D0604000000000000" pitchFamily="34" charset="-127"/>
                <a:ea typeface="나눔고딕OTF" panose="020D0604000000000000" pitchFamily="34" charset="-127"/>
                <a:cs typeface="조선일보명조" panose="02030304000000000000" pitchFamily="18" charset="-127"/>
              </a:rPr>
              <a:t>퇴사</a:t>
            </a:r>
            <a:r>
              <a:rPr lang="en-US" altLang="ko-KR" sz="2800" dirty="0">
                <a:latin typeface="나눔고딕OTF" panose="020D0604000000000000" pitchFamily="34" charset="-127"/>
                <a:ea typeface="나눔고딕OTF" panose="020D0604000000000000" pitchFamily="34" charset="-127"/>
                <a:cs typeface="조선일보명조" panose="02030304000000000000" pitchFamily="18" charset="-127"/>
              </a:rPr>
              <a:t>-</a:t>
            </a:r>
            <a:r>
              <a:rPr lang="ko-KR" altLang="en-US" sz="2800" dirty="0">
                <a:latin typeface="나눔고딕OTF" panose="020D0604000000000000" pitchFamily="34" charset="-127"/>
                <a:ea typeface="나눔고딕OTF" panose="020D0604000000000000" pitchFamily="34" charset="-127"/>
                <a:cs typeface="조선일보명조" panose="02030304000000000000" pitchFamily="18" charset="-127"/>
              </a:rPr>
              <a:t>채용’ 악순환</a:t>
            </a:r>
            <a:endParaRPr lang="en-US" altLang="ko-KR" sz="2800" dirty="0">
              <a:solidFill>
                <a:srgbClr val="FF0000"/>
              </a:solidFill>
              <a:latin typeface="나눔고딕OTF" panose="020D0604000000000000" pitchFamily="34" charset="-127"/>
              <a:ea typeface="나눔고딕OTF" panose="020D0604000000000000" pitchFamily="34" charset="-127"/>
              <a:cs typeface="조선일보명조" panose="02030304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747A35-7F86-4DCE-8A75-8AC31FD57BEF}"/>
              </a:ext>
            </a:extLst>
          </p:cNvPr>
          <p:cNvSpPr txBox="1"/>
          <p:nvPr/>
        </p:nvSpPr>
        <p:spPr>
          <a:xfrm>
            <a:off x="10591800" y="7410390"/>
            <a:ext cx="6069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고딕OTF" panose="020D0604000000000000" pitchFamily="34" charset="-127"/>
                <a:ea typeface="나눔고딕OTF" panose="020D0604000000000000" pitchFamily="34" charset="-127"/>
                <a:cs typeface="조선일보명조" panose="02030304000000000000" pitchFamily="18" charset="-127"/>
              </a:rPr>
              <a:t>『</a:t>
            </a:r>
            <a:r>
              <a:rPr lang="ko-KR" altLang="en-US" sz="2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한국행정학회 선거안내센터 발전방안 연구 보고서 </a:t>
            </a:r>
            <a:r>
              <a:rPr lang="en-US" altLang="ko-KR" sz="2000" b="1" dirty="0">
                <a:latin typeface="나눔고딕OTF" panose="020D0604000000000000" pitchFamily="34" charset="-127"/>
                <a:ea typeface="나눔고딕OTF" panose="020D0604000000000000" pitchFamily="34" charset="-127"/>
                <a:cs typeface="조선일보명조" panose="02030304000000000000" pitchFamily="18" charset="-127"/>
              </a:rPr>
              <a:t>』</a:t>
            </a:r>
            <a:endParaRPr lang="ko-KR" altLang="en-US" sz="20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pic>
        <p:nvPicPr>
          <p:cNvPr id="4" name="그래픽 3" descr="사무직 근로자">
            <a:extLst>
              <a:ext uri="{FF2B5EF4-FFF2-40B4-BE49-F238E27FC236}">
                <a16:creationId xmlns:a16="http://schemas.microsoft.com/office/drawing/2014/main" id="{0528F850-D582-4DB4-AFDB-903EF7940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45280" y="4392790"/>
            <a:ext cx="1663707" cy="1663707"/>
          </a:xfrm>
          <a:prstGeom prst="rect">
            <a:avLst/>
          </a:prstGeom>
        </p:spPr>
      </p:pic>
      <p:pic>
        <p:nvPicPr>
          <p:cNvPr id="7" name="그래픽 6" descr="사용자">
            <a:extLst>
              <a:ext uri="{FF2B5EF4-FFF2-40B4-BE49-F238E27FC236}">
                <a16:creationId xmlns:a16="http://schemas.microsoft.com/office/drawing/2014/main" id="{8B747799-AA8B-490C-8AA3-7AA6BAC39B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40700" y="4392790"/>
            <a:ext cx="1663707" cy="16637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ECF827-8682-41C7-8ED4-D0A3D283D1A8}"/>
              </a:ext>
            </a:extLst>
          </p:cNvPr>
          <p:cNvSpPr txBox="1"/>
          <p:nvPr/>
        </p:nvSpPr>
        <p:spPr>
          <a:xfrm>
            <a:off x="4683907" y="5960799"/>
            <a:ext cx="33772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선거안내요원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47CCC7-2D9C-469E-97AE-D04B87231680}"/>
              </a:ext>
            </a:extLst>
          </p:cNvPr>
          <p:cNvSpPr txBox="1"/>
          <p:nvPr/>
        </p:nvSpPr>
        <p:spPr>
          <a:xfrm>
            <a:off x="2048866" y="5960799"/>
            <a:ext cx="30565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선관위 직원</a:t>
            </a:r>
          </a:p>
        </p:txBody>
      </p:sp>
      <p:pic>
        <p:nvPicPr>
          <p:cNvPr id="18" name="그래픽 17" descr="채우기 없는 보통 얼굴">
            <a:extLst>
              <a:ext uri="{FF2B5EF4-FFF2-40B4-BE49-F238E27FC236}">
                <a16:creationId xmlns:a16="http://schemas.microsoft.com/office/drawing/2014/main" id="{BB928FC3-8666-46E5-ABBA-9D71D1F98C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19933" y="6769400"/>
            <a:ext cx="914400" cy="914400"/>
          </a:xfrm>
          <a:prstGeom prst="rect">
            <a:avLst/>
          </a:prstGeom>
        </p:spPr>
      </p:pic>
      <p:pic>
        <p:nvPicPr>
          <p:cNvPr id="22" name="그래픽 21" descr="채우기 없는 슬픈 얼굴">
            <a:extLst>
              <a:ext uri="{FF2B5EF4-FFF2-40B4-BE49-F238E27FC236}">
                <a16:creationId xmlns:a16="http://schemas.microsoft.com/office/drawing/2014/main" id="{BDD2F05D-98A3-43F0-9D7B-EE93C90D4F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15353" y="6710106"/>
            <a:ext cx="914400" cy="9144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935B4F-8137-4A98-81D9-74321EDAE69B}"/>
              </a:ext>
            </a:extLst>
          </p:cNvPr>
          <p:cNvSpPr/>
          <p:nvPr/>
        </p:nvSpPr>
        <p:spPr>
          <a:xfrm>
            <a:off x="1220400" y="1411200"/>
            <a:ext cx="20778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① 도입 배경</a:t>
            </a:r>
          </a:p>
        </p:txBody>
      </p:sp>
    </p:spTree>
    <p:extLst>
      <p:ext uri="{BB962C8B-B14F-4D97-AF65-F5344CB8AC3E}">
        <p14:creationId xmlns:p14="http://schemas.microsoft.com/office/powerpoint/2010/main" val="303634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85DC22E-EC33-4ED5-900F-6510BE55A7C4}"/>
              </a:ext>
            </a:extLst>
          </p:cNvPr>
          <p:cNvGrpSpPr/>
          <p:nvPr/>
        </p:nvGrpSpPr>
        <p:grpSpPr>
          <a:xfrm>
            <a:off x="2220617" y="2581500"/>
            <a:ext cx="14046152" cy="1800000"/>
            <a:chOff x="2666999" y="2324100"/>
            <a:chExt cx="8709228" cy="1800000"/>
          </a:xfrm>
        </p:grpSpPr>
        <p:sp>
          <p:nvSpPr>
            <p:cNvPr id="6" name="사각형: 둥근 대각선 방향 모서리 5">
              <a:extLst>
                <a:ext uri="{FF2B5EF4-FFF2-40B4-BE49-F238E27FC236}">
                  <a16:creationId xmlns:a16="http://schemas.microsoft.com/office/drawing/2014/main" id="{74B10290-055A-4B69-A588-F7ADA36599AE}"/>
                </a:ext>
              </a:extLst>
            </p:cNvPr>
            <p:cNvSpPr/>
            <p:nvPr/>
          </p:nvSpPr>
          <p:spPr>
            <a:xfrm>
              <a:off x="2666999" y="2324100"/>
              <a:ext cx="8705413" cy="1800000"/>
            </a:xfrm>
            <a:prstGeom prst="round2DiagRect">
              <a:avLst>
                <a:gd name="adj1" fmla="val 48889"/>
                <a:gd name="adj2" fmla="val 0"/>
              </a:avLst>
            </a:prstGeom>
            <a:solidFill>
              <a:srgbClr val="D2CA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E653C3C-E79F-493B-838D-7D97C01B5BE6}"/>
                </a:ext>
              </a:extLst>
            </p:cNvPr>
            <p:cNvSpPr/>
            <p:nvPr/>
          </p:nvSpPr>
          <p:spPr>
            <a:xfrm>
              <a:off x="4724398" y="2324100"/>
              <a:ext cx="6651829" cy="180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400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선거안내센터의</a:t>
              </a:r>
              <a:r>
                <a:rPr lang="ko-KR" altLang="en-US" sz="5400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 </a:t>
              </a:r>
              <a:r>
                <a:rPr lang="ko-KR" altLang="en-US" sz="5400" b="1" dirty="0" err="1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오안내</a:t>
              </a:r>
              <a:endParaRPr lang="ko-KR" altLang="en-US" sz="5400" b="1" dirty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21A59E-7049-4470-A3C9-AD6FF5A9F263}"/>
              </a:ext>
            </a:extLst>
          </p:cNvPr>
          <p:cNvGrpSpPr/>
          <p:nvPr/>
        </p:nvGrpSpPr>
        <p:grpSpPr>
          <a:xfrm>
            <a:off x="2220619" y="4611887"/>
            <a:ext cx="14046151" cy="1800001"/>
            <a:chOff x="2667000" y="2324099"/>
            <a:chExt cx="8709227" cy="1905001"/>
          </a:xfrm>
        </p:grpSpPr>
        <p:sp>
          <p:nvSpPr>
            <p:cNvPr id="9" name="사각형: 둥근 대각선 방향 모서리 8">
              <a:extLst>
                <a:ext uri="{FF2B5EF4-FFF2-40B4-BE49-F238E27FC236}">
                  <a16:creationId xmlns:a16="http://schemas.microsoft.com/office/drawing/2014/main" id="{48AE55D6-FC13-44D3-9DD3-66798FCF8C46}"/>
                </a:ext>
              </a:extLst>
            </p:cNvPr>
            <p:cNvSpPr/>
            <p:nvPr/>
          </p:nvSpPr>
          <p:spPr>
            <a:xfrm>
              <a:off x="2667000" y="2324100"/>
              <a:ext cx="8686800" cy="1905000"/>
            </a:xfrm>
            <a:prstGeom prst="round2DiagRect">
              <a:avLst>
                <a:gd name="adj1" fmla="val 48889"/>
                <a:gd name="adj2" fmla="val 0"/>
              </a:avLst>
            </a:prstGeom>
            <a:solidFill>
              <a:srgbClr val="D2CA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71EA015-7DF6-42B6-9A66-637C44BFC7D0}"/>
                </a:ext>
              </a:extLst>
            </p:cNvPr>
            <p:cNvSpPr/>
            <p:nvPr/>
          </p:nvSpPr>
          <p:spPr>
            <a:xfrm>
              <a:off x="4724399" y="2324099"/>
              <a:ext cx="6651828" cy="1905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400" b="1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민원 처리기간</a:t>
              </a:r>
              <a:r>
                <a:rPr lang="en-US" altLang="ko-KR" sz="5400" b="1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 </a:t>
              </a:r>
              <a:r>
                <a:rPr lang="ko-KR" altLang="en-US" sz="4400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평균 </a:t>
              </a:r>
              <a:r>
                <a:rPr lang="en-US" altLang="ko-KR" sz="4400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7~14</a:t>
              </a:r>
              <a:r>
                <a:rPr lang="ko-KR" altLang="en-US" sz="4400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일 소요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6B844B8-C469-4B77-B96B-53BE2CE7A26C}"/>
              </a:ext>
            </a:extLst>
          </p:cNvPr>
          <p:cNvGrpSpPr/>
          <p:nvPr/>
        </p:nvGrpSpPr>
        <p:grpSpPr>
          <a:xfrm>
            <a:off x="2209800" y="6696300"/>
            <a:ext cx="14102761" cy="1800000"/>
            <a:chOff x="2667000" y="2324100"/>
            <a:chExt cx="8690350" cy="1905000"/>
          </a:xfrm>
        </p:grpSpPr>
        <p:sp>
          <p:nvSpPr>
            <p:cNvPr id="12" name="사각형: 둥근 대각선 방향 모서리 11">
              <a:extLst>
                <a:ext uri="{FF2B5EF4-FFF2-40B4-BE49-F238E27FC236}">
                  <a16:creationId xmlns:a16="http://schemas.microsoft.com/office/drawing/2014/main" id="{8999DBCB-5E31-4307-92B1-27EF0E045814}"/>
                </a:ext>
              </a:extLst>
            </p:cNvPr>
            <p:cNvSpPr/>
            <p:nvPr/>
          </p:nvSpPr>
          <p:spPr>
            <a:xfrm>
              <a:off x="2667000" y="2324100"/>
              <a:ext cx="8686800" cy="1905000"/>
            </a:xfrm>
            <a:prstGeom prst="round2DiagRect">
              <a:avLst>
                <a:gd name="adj1" fmla="val 48889"/>
                <a:gd name="adj2" fmla="val 0"/>
              </a:avLst>
            </a:prstGeom>
            <a:solidFill>
              <a:srgbClr val="D2CA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6556CD8-DA6C-473E-831C-37C3080168E0}"/>
                </a:ext>
              </a:extLst>
            </p:cNvPr>
            <p:cNvSpPr/>
            <p:nvPr/>
          </p:nvSpPr>
          <p:spPr>
            <a:xfrm>
              <a:off x="4724399" y="2324100"/>
              <a:ext cx="6632951" cy="1905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400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선거안내요원 </a:t>
              </a:r>
              <a:r>
                <a:rPr lang="ko-KR" altLang="en-US" sz="5400" b="1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전문성 부족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F7EC49C-8D1B-49A2-BD84-05D258DDF828}"/>
              </a:ext>
            </a:extLst>
          </p:cNvPr>
          <p:cNvSpPr txBox="1"/>
          <p:nvPr/>
        </p:nvSpPr>
        <p:spPr>
          <a:xfrm>
            <a:off x="2783305" y="3208901"/>
            <a:ext cx="2245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문제점 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1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6DD621-4988-4B37-9431-C3EC3025C2B6}"/>
              </a:ext>
            </a:extLst>
          </p:cNvPr>
          <p:cNvSpPr txBox="1"/>
          <p:nvPr/>
        </p:nvSpPr>
        <p:spPr>
          <a:xfrm>
            <a:off x="2783305" y="5239289"/>
            <a:ext cx="2245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문제점 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2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3D93DF-6D4C-4CA0-B720-E945E9088FE9}"/>
              </a:ext>
            </a:extLst>
          </p:cNvPr>
          <p:cNvSpPr txBox="1"/>
          <p:nvPr/>
        </p:nvSpPr>
        <p:spPr>
          <a:xfrm>
            <a:off x="2783305" y="7323702"/>
            <a:ext cx="2245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문제점 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3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8B4AFAE-BEC3-47B7-9C9C-6BA3B7336DB2}"/>
              </a:ext>
            </a:extLst>
          </p:cNvPr>
          <p:cNvSpPr/>
          <p:nvPr/>
        </p:nvSpPr>
        <p:spPr>
          <a:xfrm>
            <a:off x="1220400" y="1411200"/>
            <a:ext cx="52229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② 현재 선거관리위원회의 문제점</a:t>
            </a:r>
          </a:p>
        </p:txBody>
      </p:sp>
      <p:sp>
        <p:nvSpPr>
          <p:cNvPr id="18" name="Object 14">
            <a:extLst>
              <a:ext uri="{FF2B5EF4-FFF2-40B4-BE49-F238E27FC236}">
                <a16:creationId xmlns:a16="http://schemas.microsoft.com/office/drawing/2014/main" id="{6FFDA9C3-C5DA-43C7-BFE9-CED844B6191C}"/>
              </a:ext>
            </a:extLst>
          </p:cNvPr>
          <p:cNvSpPr txBox="1"/>
          <p:nvPr/>
        </p:nvSpPr>
        <p:spPr>
          <a:xfrm>
            <a:off x="990600" y="647701"/>
            <a:ext cx="38100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90"/>
            <a:r>
              <a:rPr lang="en-US" sz="3600" b="1" kern="0" spc="-100" dirty="0">
                <a:latin typeface="나눔고딕OTF" panose="020D0604000000000000" pitchFamily="34" charset="-127"/>
                <a:ea typeface="나눔고딕OTF" panose="020D0604000000000000" pitchFamily="34" charset="-127"/>
                <a:cs typeface="Pretendard" pitchFamily="34" charset="0"/>
              </a:rPr>
              <a:t>01 </a:t>
            </a:r>
            <a:r>
              <a:rPr lang="ko-KR" altLang="en-US" sz="3600" b="1" kern="0" spc="-100" dirty="0">
                <a:latin typeface="나눔고딕OTF" panose="020D0604000000000000" pitchFamily="34" charset="-127"/>
                <a:ea typeface="나눔고딕OTF" panose="020D0604000000000000" pitchFamily="34" charset="-127"/>
                <a:cs typeface="Pretendard" pitchFamily="34" charset="0"/>
              </a:rPr>
              <a:t>배경 및 필요성</a:t>
            </a:r>
            <a:endParaRPr lang="en-US" sz="1001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4A704EB-9F59-49E2-9400-F04C8E253DD8}"/>
              </a:ext>
            </a:extLst>
          </p:cNvPr>
          <p:cNvGrpSpPr/>
          <p:nvPr/>
        </p:nvGrpSpPr>
        <p:grpSpPr>
          <a:xfrm>
            <a:off x="2164432" y="2581500"/>
            <a:ext cx="14122353" cy="1809121"/>
            <a:chOff x="2666999" y="2314979"/>
            <a:chExt cx="8756476" cy="1809121"/>
          </a:xfrm>
          <a:solidFill>
            <a:schemeClr val="bg1">
              <a:lumMod val="85000"/>
            </a:schemeClr>
          </a:solidFill>
        </p:grpSpPr>
        <p:sp>
          <p:nvSpPr>
            <p:cNvPr id="24" name="사각형: 둥근 대각선 방향 모서리 23">
              <a:extLst>
                <a:ext uri="{FF2B5EF4-FFF2-40B4-BE49-F238E27FC236}">
                  <a16:creationId xmlns:a16="http://schemas.microsoft.com/office/drawing/2014/main" id="{5F68EE41-5003-4D96-ACD9-F64C5E2D0C12}"/>
                </a:ext>
              </a:extLst>
            </p:cNvPr>
            <p:cNvSpPr/>
            <p:nvPr/>
          </p:nvSpPr>
          <p:spPr>
            <a:xfrm>
              <a:off x="2666999" y="2314979"/>
              <a:ext cx="8705413" cy="1800000"/>
            </a:xfrm>
            <a:prstGeom prst="round2DiagRect">
              <a:avLst>
                <a:gd name="adj1" fmla="val 48889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16FC469-1632-4757-BD2D-B7E4490DE00A}"/>
                </a:ext>
              </a:extLst>
            </p:cNvPr>
            <p:cNvSpPr/>
            <p:nvPr/>
          </p:nvSpPr>
          <p:spPr>
            <a:xfrm>
              <a:off x="4771646" y="2324100"/>
              <a:ext cx="6651829" cy="18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400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선거안내센터의</a:t>
              </a:r>
              <a:r>
                <a:rPr lang="ko-KR" altLang="en-US" sz="5400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 </a:t>
              </a:r>
              <a:r>
                <a:rPr lang="ko-KR" altLang="en-US" sz="5400" b="1" dirty="0" err="1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오안내</a:t>
              </a:r>
              <a:endParaRPr lang="ko-KR" altLang="en-US" sz="5400" b="1" dirty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E6901F9-15A5-49F0-A9CA-CB072105A57A}"/>
              </a:ext>
            </a:extLst>
          </p:cNvPr>
          <p:cNvSpPr txBox="1"/>
          <p:nvPr/>
        </p:nvSpPr>
        <p:spPr>
          <a:xfrm>
            <a:off x="2747136" y="3189222"/>
            <a:ext cx="2245895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문제점 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1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BE33B03-D5E4-4F7C-AE50-658567B3E0DF}"/>
              </a:ext>
            </a:extLst>
          </p:cNvPr>
          <p:cNvGrpSpPr/>
          <p:nvPr/>
        </p:nvGrpSpPr>
        <p:grpSpPr>
          <a:xfrm>
            <a:off x="2209800" y="4611886"/>
            <a:ext cx="14046151" cy="1800001"/>
            <a:chOff x="2667000" y="2324099"/>
            <a:chExt cx="8709227" cy="1905001"/>
          </a:xfrm>
          <a:solidFill>
            <a:schemeClr val="bg1">
              <a:lumMod val="85000"/>
            </a:schemeClr>
          </a:solidFill>
        </p:grpSpPr>
        <p:sp>
          <p:nvSpPr>
            <p:cNvPr id="28" name="사각형: 둥근 대각선 방향 모서리 27">
              <a:extLst>
                <a:ext uri="{FF2B5EF4-FFF2-40B4-BE49-F238E27FC236}">
                  <a16:creationId xmlns:a16="http://schemas.microsoft.com/office/drawing/2014/main" id="{7172E400-D1FF-4847-97BE-DD4886594F30}"/>
                </a:ext>
              </a:extLst>
            </p:cNvPr>
            <p:cNvSpPr/>
            <p:nvPr/>
          </p:nvSpPr>
          <p:spPr>
            <a:xfrm>
              <a:off x="2667000" y="2324100"/>
              <a:ext cx="8686800" cy="1905000"/>
            </a:xfrm>
            <a:prstGeom prst="round2DiagRect">
              <a:avLst>
                <a:gd name="adj1" fmla="val 48889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53B75FD-70C3-4D22-8D41-95F2B3822762}"/>
                </a:ext>
              </a:extLst>
            </p:cNvPr>
            <p:cNvSpPr/>
            <p:nvPr/>
          </p:nvSpPr>
          <p:spPr>
            <a:xfrm>
              <a:off x="4724399" y="2324099"/>
              <a:ext cx="6651828" cy="1905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400" b="1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민원 처리기간</a:t>
              </a:r>
              <a:r>
                <a:rPr lang="en-US" altLang="ko-KR" sz="5400" b="1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 </a:t>
              </a:r>
              <a:r>
                <a:rPr lang="ko-KR" altLang="en-US" sz="4400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평균 </a:t>
              </a:r>
              <a:r>
                <a:rPr lang="en-US" altLang="ko-KR" sz="4400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7~14</a:t>
              </a:r>
              <a:r>
                <a:rPr lang="ko-KR" altLang="en-US" sz="4400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일 소요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D4FAC04-1F68-4FDE-A2D4-C453711576D3}"/>
              </a:ext>
            </a:extLst>
          </p:cNvPr>
          <p:cNvSpPr txBox="1"/>
          <p:nvPr/>
        </p:nvSpPr>
        <p:spPr>
          <a:xfrm>
            <a:off x="2772486" y="5239288"/>
            <a:ext cx="2245895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문제점 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2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31" name="슬라이드 번호 개체 틀 9">
            <a:extLst>
              <a:ext uri="{FF2B5EF4-FFF2-40B4-BE49-F238E27FC236}">
                <a16:creationId xmlns:a16="http://schemas.microsoft.com/office/drawing/2014/main" id="{C8239971-53DE-4B8B-A62F-EF5551151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3600" y="9496437"/>
            <a:ext cx="2133600" cy="365125"/>
          </a:xfrm>
        </p:spPr>
        <p:txBody>
          <a:bodyPr/>
          <a:lstStyle/>
          <a:p>
            <a:fld id="{B1393E5F-521B-4CAD-9D3A-AE923D912DC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9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26" grpId="0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4980EC25-7478-43BD-A1EC-38BC79498594}"/>
              </a:ext>
            </a:extLst>
          </p:cNvPr>
          <p:cNvSpPr/>
          <p:nvPr/>
        </p:nvSpPr>
        <p:spPr>
          <a:xfrm>
            <a:off x="389125" y="6362700"/>
            <a:ext cx="4640075" cy="864036"/>
          </a:xfrm>
          <a:prstGeom prst="rightArrow">
            <a:avLst/>
          </a:prstGeom>
          <a:solidFill>
            <a:srgbClr val="C1B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C448B7B-A15F-49F3-8F4A-75BE0ED0896A}"/>
              </a:ext>
            </a:extLst>
          </p:cNvPr>
          <p:cNvSpPr/>
          <p:nvPr/>
        </p:nvSpPr>
        <p:spPr>
          <a:xfrm>
            <a:off x="3534949" y="6210300"/>
            <a:ext cx="2057400" cy="11510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11F4C225-D877-4BC5-8923-18E1EBE0284B}"/>
              </a:ext>
            </a:extLst>
          </p:cNvPr>
          <p:cNvSpPr/>
          <p:nvPr/>
        </p:nvSpPr>
        <p:spPr>
          <a:xfrm>
            <a:off x="389124" y="6362700"/>
            <a:ext cx="8977967" cy="864036"/>
          </a:xfrm>
          <a:prstGeom prst="rightArrow">
            <a:avLst/>
          </a:prstGeom>
          <a:solidFill>
            <a:srgbClr val="C1B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0FF06E-8962-41C8-BB08-3385A0790C6E}"/>
              </a:ext>
            </a:extLst>
          </p:cNvPr>
          <p:cNvSpPr/>
          <p:nvPr/>
        </p:nvSpPr>
        <p:spPr>
          <a:xfrm>
            <a:off x="8218101" y="6278422"/>
            <a:ext cx="2057400" cy="11510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3B2BEBCC-7EFA-445B-BCC7-F20F5CC6448D}"/>
              </a:ext>
            </a:extLst>
          </p:cNvPr>
          <p:cNvSpPr/>
          <p:nvPr/>
        </p:nvSpPr>
        <p:spPr>
          <a:xfrm>
            <a:off x="389125" y="6362700"/>
            <a:ext cx="13335000" cy="864036"/>
          </a:xfrm>
          <a:prstGeom prst="rightArrow">
            <a:avLst/>
          </a:prstGeom>
          <a:solidFill>
            <a:srgbClr val="C1B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BD8038A-032C-4D6C-9635-26F371558DE6}"/>
              </a:ext>
            </a:extLst>
          </p:cNvPr>
          <p:cNvSpPr/>
          <p:nvPr/>
        </p:nvSpPr>
        <p:spPr>
          <a:xfrm>
            <a:off x="612000" y="3988778"/>
            <a:ext cx="3600000" cy="4320000"/>
          </a:xfrm>
          <a:prstGeom prst="rect">
            <a:avLst/>
          </a:prstGeom>
          <a:solidFill>
            <a:srgbClr val="D2CAB3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B13D3A-0C74-4020-A0B2-B9567EEC5004}"/>
              </a:ext>
            </a:extLst>
          </p:cNvPr>
          <p:cNvSpPr txBox="1"/>
          <p:nvPr/>
        </p:nvSpPr>
        <p:spPr>
          <a:xfrm>
            <a:off x="1219200" y="1409700"/>
            <a:ext cx="2564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③ 발전 계획 </a:t>
            </a:r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C640E321-EA08-4413-BF7A-2DD80098D7BD}"/>
              </a:ext>
            </a:extLst>
          </p:cNvPr>
          <p:cNvSpPr txBox="1"/>
          <p:nvPr/>
        </p:nvSpPr>
        <p:spPr>
          <a:xfrm>
            <a:off x="990600" y="647700"/>
            <a:ext cx="38100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45"/>
            <a:r>
              <a:rPr lang="en-US" sz="3600" b="1" kern="0" spc="-100" dirty="0">
                <a:latin typeface="나눔고딕OTF" panose="020D0604000000000000" pitchFamily="34" charset="-127"/>
                <a:ea typeface="나눔고딕OTF" panose="020D0604000000000000" pitchFamily="34" charset="-127"/>
                <a:cs typeface="Pretendard" pitchFamily="34" charset="0"/>
              </a:rPr>
              <a:t>01 </a:t>
            </a:r>
            <a:r>
              <a:rPr lang="ko-KR" altLang="en-US" sz="3600" b="1" kern="0" spc="-100" dirty="0">
                <a:latin typeface="나눔고딕OTF" panose="020D0604000000000000" pitchFamily="34" charset="-127"/>
                <a:ea typeface="나눔고딕OTF" panose="020D0604000000000000" pitchFamily="34" charset="-127"/>
                <a:cs typeface="Pretendard" pitchFamily="34" charset="0"/>
              </a:rPr>
              <a:t>배경 및 필요성</a:t>
            </a:r>
            <a:endParaRPr lang="en-US" sz="1001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F13FAE99-FB25-406F-9B13-05A7E4690708}"/>
              </a:ext>
            </a:extLst>
          </p:cNvPr>
          <p:cNvSpPr txBox="1"/>
          <p:nvPr/>
        </p:nvSpPr>
        <p:spPr>
          <a:xfrm>
            <a:off x="1558712" y="2375237"/>
            <a:ext cx="15766365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6000" dirty="0">
                <a:solidFill>
                  <a:srgbClr val="00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Pretendard ExtraBold" pitchFamily="34" charset="0"/>
              </a:rPr>
              <a:t>선관위 선거 안내 센터 수립 발전 계획</a:t>
            </a:r>
            <a:endParaRPr lang="en-US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64D23A9-F09A-4CC6-AB62-27EF5A7DA095}"/>
              </a:ext>
            </a:extLst>
          </p:cNvPr>
          <p:cNvSpPr/>
          <p:nvPr/>
        </p:nvSpPr>
        <p:spPr>
          <a:xfrm>
            <a:off x="792405" y="4381500"/>
            <a:ext cx="3239190" cy="897338"/>
          </a:xfrm>
          <a:prstGeom prst="rect">
            <a:avLst/>
          </a:prstGeom>
          <a:solidFill>
            <a:srgbClr val="D2C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선거 안내센터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0CBA778-CDE8-4A27-8685-1C802CE8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A572B9-FC1F-42FB-A55F-52D25F955C10}"/>
              </a:ext>
            </a:extLst>
          </p:cNvPr>
          <p:cNvSpPr/>
          <p:nvPr/>
        </p:nvSpPr>
        <p:spPr>
          <a:xfrm>
            <a:off x="4876800" y="3988778"/>
            <a:ext cx="3600000" cy="4320000"/>
          </a:xfrm>
          <a:prstGeom prst="rect">
            <a:avLst/>
          </a:prstGeom>
          <a:solidFill>
            <a:srgbClr val="D2CAB3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FDDDEC-A763-41DF-8507-588EF95F35AC}"/>
              </a:ext>
            </a:extLst>
          </p:cNvPr>
          <p:cNvSpPr/>
          <p:nvPr/>
        </p:nvSpPr>
        <p:spPr>
          <a:xfrm>
            <a:off x="5057205" y="4381500"/>
            <a:ext cx="3239190" cy="897338"/>
          </a:xfrm>
          <a:prstGeom prst="rect">
            <a:avLst/>
          </a:prstGeom>
          <a:solidFill>
            <a:srgbClr val="D2C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선거 법규 포털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7E6BDF2-C11B-4110-AF3A-DE98958CE8ED}"/>
              </a:ext>
            </a:extLst>
          </p:cNvPr>
          <p:cNvSpPr/>
          <p:nvPr/>
        </p:nvSpPr>
        <p:spPr>
          <a:xfrm>
            <a:off x="9220200" y="3988778"/>
            <a:ext cx="3600000" cy="4320000"/>
          </a:xfrm>
          <a:prstGeom prst="rect">
            <a:avLst/>
          </a:prstGeom>
          <a:solidFill>
            <a:srgbClr val="D2CAB3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5A2914-036F-43DB-9876-E14590394AF6}"/>
              </a:ext>
            </a:extLst>
          </p:cNvPr>
          <p:cNvSpPr/>
          <p:nvPr/>
        </p:nvSpPr>
        <p:spPr>
          <a:xfrm>
            <a:off x="9400605" y="4368682"/>
            <a:ext cx="3239190" cy="897338"/>
          </a:xfrm>
          <a:prstGeom prst="rect">
            <a:avLst/>
          </a:prstGeom>
          <a:solidFill>
            <a:srgbClr val="D2C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kern="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통합 법규 안내시스템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7F8B982-8670-46E2-A17B-9C6A1AE698F6}"/>
              </a:ext>
            </a:extLst>
          </p:cNvPr>
          <p:cNvSpPr/>
          <p:nvPr/>
        </p:nvSpPr>
        <p:spPr>
          <a:xfrm>
            <a:off x="13854000" y="3988778"/>
            <a:ext cx="3600000" cy="4320000"/>
          </a:xfrm>
          <a:prstGeom prst="rect">
            <a:avLst/>
          </a:prstGeom>
          <a:solidFill>
            <a:srgbClr val="D2CAB3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pic>
        <p:nvPicPr>
          <p:cNvPr id="1026" name="Picture 2" descr="중앙선거관리위원회 로고">
            <a:extLst>
              <a:ext uri="{FF2B5EF4-FFF2-40B4-BE49-F238E27FC236}">
                <a16:creationId xmlns:a16="http://schemas.microsoft.com/office/drawing/2014/main" id="{278C278E-F48C-4FD7-BBA3-DC0F7D4BF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2217" y="4457700"/>
            <a:ext cx="3411383" cy="69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89EFF76-D2E7-47AE-9221-FCC84504E660}"/>
              </a:ext>
            </a:extLst>
          </p:cNvPr>
          <p:cNvSpPr/>
          <p:nvPr/>
        </p:nvSpPr>
        <p:spPr>
          <a:xfrm>
            <a:off x="918900" y="5758516"/>
            <a:ext cx="2988000" cy="1800000"/>
          </a:xfrm>
          <a:prstGeom prst="rect">
            <a:avLst/>
          </a:prstGeom>
          <a:solidFill>
            <a:srgbClr val="C1B991"/>
          </a:solidFill>
          <a:ln>
            <a:solidFill>
              <a:srgbClr val="C1B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선거 정보의 통합적 〮 체계적 안내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1B1A28C-003D-4F1B-9151-C93ADC467AA2}"/>
              </a:ext>
            </a:extLst>
          </p:cNvPr>
          <p:cNvSpPr/>
          <p:nvPr/>
        </p:nvSpPr>
        <p:spPr>
          <a:xfrm>
            <a:off x="5186039" y="5758516"/>
            <a:ext cx="2988000" cy="1800000"/>
          </a:xfrm>
          <a:prstGeom prst="rect">
            <a:avLst/>
          </a:prstGeom>
          <a:solidFill>
            <a:srgbClr val="C1B991"/>
          </a:solidFill>
          <a:ln>
            <a:solidFill>
              <a:srgbClr val="C1B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법규정보 검색서비스 최적화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494161C-98C6-464A-BC3A-1CA00B3D939B}"/>
              </a:ext>
            </a:extLst>
          </p:cNvPr>
          <p:cNvSpPr/>
          <p:nvPr/>
        </p:nvSpPr>
        <p:spPr>
          <a:xfrm>
            <a:off x="9525000" y="5758516"/>
            <a:ext cx="2988000" cy="1800000"/>
          </a:xfrm>
          <a:prstGeom prst="rect">
            <a:avLst/>
          </a:prstGeom>
          <a:solidFill>
            <a:srgbClr val="C1B991"/>
          </a:solidFill>
          <a:ln>
            <a:solidFill>
              <a:srgbClr val="C1B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이용자 맞춤형 법규안내서비스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198E387-673C-4C5B-B898-4F7F756D3211}"/>
              </a:ext>
            </a:extLst>
          </p:cNvPr>
          <p:cNvSpPr/>
          <p:nvPr/>
        </p:nvSpPr>
        <p:spPr>
          <a:xfrm>
            <a:off x="14173908" y="5760449"/>
            <a:ext cx="2988000" cy="1800000"/>
          </a:xfrm>
          <a:prstGeom prst="rect">
            <a:avLst/>
          </a:prstGeom>
          <a:solidFill>
            <a:srgbClr val="C1B991"/>
          </a:solidFill>
          <a:ln>
            <a:solidFill>
              <a:srgbClr val="C1B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선거 </a:t>
            </a:r>
            <a:r>
              <a:rPr lang="ko-KR" altLang="en-US" sz="3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〮 법규 정보 접근성 제고</a:t>
            </a:r>
            <a:endParaRPr lang="ko-KR" altLang="en-US" sz="3200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920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2" grpId="0" animBg="1"/>
      <p:bldP spid="6" grpId="0" animBg="1"/>
      <p:bldP spid="5" grpId="0" animBg="1"/>
      <p:bldP spid="2" grpId="0" animBg="1"/>
      <p:bldP spid="22" grpId="0"/>
      <p:bldP spid="3" grpId="0" animBg="1"/>
      <p:bldP spid="16" grpId="0" animBg="1"/>
      <p:bldP spid="19" grpId="0" animBg="1"/>
      <p:bldP spid="24" grpId="0" animBg="1"/>
      <p:bldP spid="25" grpId="0" animBg="1"/>
      <p:bldP spid="31" grpId="0" animBg="1"/>
      <p:bldP spid="7" grpId="0" animBg="1"/>
      <p:bldP spid="27" grpId="0" animBg="1"/>
      <p:bldP spid="28" grpId="0" animBg="1"/>
      <p:bldP spid="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2318</TotalTime>
  <Words>1245</Words>
  <Application>Microsoft Office PowerPoint</Application>
  <PresentationFormat>사용자 지정</PresentationFormat>
  <Paragraphs>294</Paragraphs>
  <Slides>16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7" baseType="lpstr">
      <vt:lpstr>Pretendard</vt:lpstr>
      <vt:lpstr>Pretendard ExtraBold</vt:lpstr>
      <vt:lpstr>TTTogether</vt:lpstr>
      <vt:lpstr>Yoon 윤고딕 550_TT</vt:lpstr>
      <vt:lpstr>굴림</vt:lpstr>
      <vt:lpstr>나눔고딕OTF</vt:lpstr>
      <vt:lpstr>맑은 고딕</vt:lpstr>
      <vt:lpstr>조선일보명조</vt:lpstr>
      <vt:lpstr>Arial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User</cp:lastModifiedBy>
  <cp:revision>173</cp:revision>
  <dcterms:created xsi:type="dcterms:W3CDTF">2022-12-06T15:42:08Z</dcterms:created>
  <dcterms:modified xsi:type="dcterms:W3CDTF">2022-12-29T07:57:05Z</dcterms:modified>
</cp:coreProperties>
</file>