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76" r:id="rId4"/>
    <p:sldId id="281" r:id="rId5"/>
    <p:sldId id="290" r:id="rId6"/>
    <p:sldId id="285" r:id="rId7"/>
    <p:sldId id="309" r:id="rId8"/>
    <p:sldId id="292" r:id="rId9"/>
  </p:sldIdLst>
  <p:sldSz cx="12192000" cy="6858000"/>
  <p:notesSz cx="6858000" cy="9144000"/>
  <p:embeddedFontLst>
    <p:embeddedFont>
      <p:font typeface="KoPubWorld돋움체 Light" panose="00000300000000000000" pitchFamily="2" charset="-127"/>
      <p:regular r:id="rId11"/>
    </p:embeddedFont>
    <p:embeddedFont>
      <p:font typeface="나눔스퀘어" panose="020B0600000101010101" pitchFamily="50" charset="-127"/>
      <p:regular r:id="rId12"/>
    </p:embeddedFont>
    <p:embeddedFont>
      <p:font typeface="나눔스퀘어 Bold" panose="020B0600000101010101" pitchFamily="50" charset="-127"/>
      <p:bold r:id="rId13"/>
    </p:embeddedFont>
    <p:embeddedFont>
      <p:font typeface="나눔스퀘어 Light" panose="020B0600000101010101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jia12@gmail.com" initials="h" lastIdx="1" clrIdx="0">
    <p:extLst>
      <p:ext uri="{19B8F6BF-5375-455C-9EA6-DF929625EA0E}">
        <p15:presenceInfo xmlns:p15="http://schemas.microsoft.com/office/powerpoint/2012/main" userId="65ab604f50db085c" providerId="Windows Live"/>
      </p:ext>
    </p:extLst>
  </p:cmAuthor>
  <p:cmAuthor id="2" name="LEE DAEGEUN" initials="LD" lastIdx="1" clrIdx="1">
    <p:extLst>
      <p:ext uri="{19B8F6BF-5375-455C-9EA6-DF929625EA0E}">
        <p15:presenceInfo xmlns:p15="http://schemas.microsoft.com/office/powerpoint/2012/main" userId="f0d01e265ea0a8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D97"/>
    <a:srgbClr val="E6E6E6"/>
    <a:srgbClr val="FEFBF1"/>
    <a:srgbClr val="FFE699"/>
    <a:srgbClr val="FFF3C2"/>
    <a:srgbClr val="F8F8F8"/>
    <a:srgbClr val="996633"/>
    <a:srgbClr val="FFFFFF"/>
    <a:srgbClr val="FFFFCC"/>
    <a:srgbClr val="F9E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31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C8F99-5D4B-4785-91D3-C521E6B8780B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EB8F6-B915-43D9-95F4-753EFFBD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EB8F6-B915-43D9-95F4-753EFFBD61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2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EB8F6-B915-43D9-95F4-753EFFBD61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4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사용자 관점에서 설계</a:t>
            </a:r>
            <a:r>
              <a:rPr lang="en-US" altLang="ko-KR" dirty="0"/>
              <a:t>”</a:t>
            </a:r>
            <a:r>
              <a:rPr lang="ko-KR" altLang="en-US" dirty="0"/>
              <a:t>는 예시로 사용자용의 줄서기 부분만 보여줌</a:t>
            </a:r>
            <a:r>
              <a:rPr lang="en-US" altLang="ko-KR" dirty="0"/>
              <a:t>(</a:t>
            </a:r>
            <a:r>
              <a:rPr lang="ko-KR" altLang="en-US" dirty="0"/>
              <a:t>애니메이션 넣음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ko-KR" altLang="en-US" dirty="0"/>
              <a:t>그 다음에 옆의 표로 </a:t>
            </a:r>
            <a:r>
              <a:rPr lang="en-US" altLang="ko-KR" dirty="0"/>
              <a:t>“</a:t>
            </a:r>
            <a:r>
              <a:rPr lang="ko-KR" altLang="en-US" dirty="0"/>
              <a:t>기능적 관점의 설계</a:t>
            </a:r>
            <a:r>
              <a:rPr lang="en-US" altLang="ko-KR" dirty="0"/>
              <a:t>” </a:t>
            </a:r>
            <a:r>
              <a:rPr lang="ko-KR" altLang="en-US" dirty="0"/>
              <a:t>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EB8F6-B915-43D9-95F4-753EFFBD61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0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관계상 관리자스키마 부분만 보여줌</a:t>
            </a:r>
            <a:endParaRPr lang="en-US" altLang="ko-KR" dirty="0"/>
          </a:p>
          <a:p>
            <a:r>
              <a:rPr lang="ko-KR" altLang="en-US" dirty="0"/>
              <a:t>표 안에서 한 부분만 정해 그 항목만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EB8F6-B915-43D9-95F4-753EFFBD61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4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EB8F6-B915-43D9-95F4-753EFFBD61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9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D64DE-BDF6-45C5-B0CF-5C76AFA8E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C2E055-FBB7-4201-9816-7BC1C2725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231C3-97C7-48B9-BBFB-D35779D8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FE4-49CE-43BB-986E-1F0D313F95DB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5A9E2-BC4A-4E35-A70B-B7AA0E66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6FBD1-DF13-4933-ADC9-443181C7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33DF-D9EA-4078-8F19-E84EBE1F5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FBA42-214A-45B9-AE5A-ADC924BB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C501F-7FCA-4DAA-9D21-F2B6FCB16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62143-97C3-49E6-A337-C6E411E7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FE4-49CE-43BB-986E-1F0D313F95DB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757F3-A5AB-4DBC-A821-17A3B3CC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0E6CA-56E9-4385-A38A-C80D5CEF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33DF-D9EA-4078-8F19-E84EBE1F5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0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A10841-CC45-4214-8F20-71F2F04A9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05E0D3-76B2-46C4-8F03-44770C2FB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0346D-5082-4DD6-89E0-2A2AC7F0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FE4-49CE-43BB-986E-1F0D313F95DB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362D8-5CA7-4362-991F-F3BFE55D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18FA2-04D9-455F-A8E7-7C7128BD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33DF-D9EA-4078-8F19-E84EBE1F5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3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1278A-7949-415D-9690-5660002B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540E5-55EB-4A4B-BC0B-64B67B45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BC6F5-B1A7-4C23-A4A7-F73A41AD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FE4-49CE-43BB-986E-1F0D313F95DB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BA86D-4D61-48B9-B786-02B92CE0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01D-6C71-4D5C-9CD7-0A8464D4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33DF-D9EA-4078-8F19-E84EBE1F5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2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BA5BA-59CF-4CE9-A479-A34E5085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1DCAF-3F8F-45F9-965F-222BC2EB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6CBFA-9A01-476B-AEC2-030DDDB8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FE4-49CE-43BB-986E-1F0D313F95DB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18311-7063-451C-AAE1-9C790B0D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11BA2-7F77-4054-965B-6A198008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33DF-D9EA-4078-8F19-E84EBE1F5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1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3983E-F67E-4BB0-997E-0F98E99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CF5CD-8684-46A6-A234-5D9ADA3D1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93C18F-E4A6-4285-AB7A-D7ADE5845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30CF5-924B-427D-93D4-1C990617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FE4-49CE-43BB-986E-1F0D313F95DB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6355C-493B-4CE4-9D13-4DA224EA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80C66-EC9C-452D-A663-7B1F4D59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33DF-D9EA-4078-8F19-E84EBE1F5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8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B3809-3F59-4887-A38B-7B57934A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278A5-D163-4B6A-BD0D-56DAF5A18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DBF09B-8FD8-496B-8D7B-7543A85B9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7D7284-5AD5-4B2C-8E2C-FAD19549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72C754-72BA-49BF-8C70-21C853336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B66C90-DAD9-420E-A693-824F8A2F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FE4-49CE-43BB-986E-1F0D313F95DB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829510-726E-4489-86F6-8E53DDDF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E88B01-4D16-488F-9FDE-373C607A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33DF-D9EA-4078-8F19-E84EBE1F5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1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F5924-62F3-4F6B-BC89-E9B438E0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750935-AC9E-4D5C-968D-03A59CD1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FE4-49CE-43BB-986E-1F0D313F95DB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AAAACE-60E4-4F11-B1FE-F918A490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1199D5-11B2-45E3-8AE1-67E2A8C7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33DF-D9EA-4078-8F19-E84EBE1F5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5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AA0458-C0D5-4C1E-B8E5-0F05028A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FE4-49CE-43BB-986E-1F0D313F95DB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795129-B551-4FE8-A7A9-5F89AB9E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3F6FB4-7593-488F-BE0C-D63919C7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33DF-D9EA-4078-8F19-E84EBE1F5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2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DEFCD-A912-4967-918A-55909B47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7811A-57FF-4A7B-8276-EC9ECA5D6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D6EA19-8492-489B-85EF-345B718E0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6FE85A-BD43-4DE0-A062-05A85AC4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FE4-49CE-43BB-986E-1F0D313F95DB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59AA8-7BE0-44CF-A691-737E497B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41D87-5595-49C8-88DC-ED86D8CA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33DF-D9EA-4078-8F19-E84EBE1F5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3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4EDC4-9F97-43D1-AE42-1EF8B38C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AD6CA2-C93E-4A46-A1C4-910B3EFF0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A0FC6C-5F41-438A-8C6C-022FEABF3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051C1-D6BC-4673-8B96-A9AF9A16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FE4-49CE-43BB-986E-1F0D313F95DB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403ED9-5079-4890-BFF4-06F7F878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4CC56-04DB-4F63-99CB-69004D5C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33DF-D9EA-4078-8F19-E84EBE1F5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3636E0-6F75-4AE6-AA4F-3D750377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BD7FC-2064-48D2-87C9-B2FF2834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53E09-597A-406B-B399-359DD3628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5FE4-49CE-43BB-986E-1F0D313F95DB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1837E-0F02-416D-AF97-A71905A2F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6D851-DBE8-41F9-BE97-7CD57B770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33DF-D9EA-4078-8F19-E84EBE1F5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8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857499-9883-4088-8183-EEE96FC2C8E1}"/>
              </a:ext>
            </a:extLst>
          </p:cNvPr>
          <p:cNvSpPr txBox="1"/>
          <p:nvPr/>
        </p:nvSpPr>
        <p:spPr>
          <a:xfrm>
            <a:off x="889543" y="1655173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</a:t>
            </a:r>
            <a:r>
              <a:rPr lang="ko-KR" altLang="en-US" sz="1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웨이지</a:t>
            </a: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SWP</a:t>
            </a:r>
            <a:r>
              <a:rPr lang="ko-KR" altLang="en-US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설계서</a:t>
            </a:r>
            <a:endParaRPr lang="en-US" altLang="ko-KR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3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―</a:t>
            </a:r>
          </a:p>
          <a:p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스마트한 줄서기 프로그램</a:t>
            </a:r>
            <a:r>
              <a:rPr lang="ko-KR" altLang="en-US" sz="1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DB906-DE79-4BB3-9A24-0C77442FCC66}"/>
              </a:ext>
            </a:extLst>
          </p:cNvPr>
          <p:cNvSpPr txBox="1"/>
          <p:nvPr/>
        </p:nvSpPr>
        <p:spPr>
          <a:xfrm>
            <a:off x="889543" y="5656537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컴퓨터과학과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서현지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한경현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이대근 박지은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66741-0774-4A20-8195-28233412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79" y="746477"/>
            <a:ext cx="5145470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4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778B3341-5305-4284-807F-4B05AD2ABAA4}"/>
              </a:ext>
            </a:extLst>
          </p:cNvPr>
          <p:cNvGrpSpPr/>
          <p:nvPr/>
        </p:nvGrpSpPr>
        <p:grpSpPr>
          <a:xfrm>
            <a:off x="4900421" y="1359672"/>
            <a:ext cx="2391158" cy="4719567"/>
            <a:chOff x="2179691" y="1340527"/>
            <a:chExt cx="2391158" cy="4719567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15E733CB-446A-4356-98B5-0DEB03D2D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691" y="1340527"/>
              <a:ext cx="2391158" cy="4719567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001251F-F6ED-4B9A-A4A1-10DD9801F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3322" y="1864311"/>
              <a:ext cx="1826140" cy="3249227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22D918-3679-4001-B3D4-0073F209EB6D}"/>
              </a:ext>
            </a:extLst>
          </p:cNvPr>
          <p:cNvGrpSpPr/>
          <p:nvPr/>
        </p:nvGrpSpPr>
        <p:grpSpPr>
          <a:xfrm>
            <a:off x="317242" y="298584"/>
            <a:ext cx="2331706" cy="369952"/>
            <a:chOff x="317242" y="298584"/>
            <a:chExt cx="2331706" cy="36995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D46375D-6EB1-4C62-B664-8FC853B215B0}"/>
                </a:ext>
              </a:extLst>
            </p:cNvPr>
            <p:cNvSpPr/>
            <p:nvPr/>
          </p:nvSpPr>
          <p:spPr>
            <a:xfrm>
              <a:off x="317242" y="298584"/>
              <a:ext cx="83975" cy="3545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F74B40-F72B-4423-90E0-F013DE80FAF0}"/>
                </a:ext>
              </a:extLst>
            </p:cNvPr>
            <p:cNvSpPr txBox="1"/>
            <p:nvPr/>
          </p:nvSpPr>
          <p:spPr>
            <a:xfrm>
              <a:off x="401217" y="299204"/>
              <a:ext cx="22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 내용 및 범위</a:t>
              </a:r>
            </a:p>
          </p:txBody>
        </p:sp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84E9277E-230E-4DD9-8A69-E4843DD86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43" y="1340962"/>
            <a:ext cx="12882440" cy="51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0B4AAC-0AB5-43FB-88C2-CB6DF27502D4}"/>
              </a:ext>
            </a:extLst>
          </p:cNvPr>
          <p:cNvCxnSpPr/>
          <p:nvPr/>
        </p:nvCxnSpPr>
        <p:spPr>
          <a:xfrm flipH="1" flipV="1">
            <a:off x="3626395" y="1508290"/>
            <a:ext cx="1898223" cy="8861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90A73C-B3BD-45A4-8660-F84F05C793A3}"/>
              </a:ext>
            </a:extLst>
          </p:cNvPr>
          <p:cNvSpPr txBox="1"/>
          <p:nvPr/>
        </p:nvSpPr>
        <p:spPr>
          <a:xfrm>
            <a:off x="1472304" y="1340963"/>
            <a:ext cx="1973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원하는 음식점의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웨이팅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신청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B050C70-71C4-4C2E-BE95-8BFAF3FA2141}"/>
              </a:ext>
            </a:extLst>
          </p:cNvPr>
          <p:cNvCxnSpPr>
            <a:cxnSpLocks/>
          </p:cNvCxnSpPr>
          <p:nvPr/>
        </p:nvCxnSpPr>
        <p:spPr>
          <a:xfrm flipH="1">
            <a:off x="3626395" y="4929249"/>
            <a:ext cx="1891806" cy="4640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1FD69EF-9AB8-4020-B48C-29EA6D2C0817}"/>
              </a:ext>
            </a:extLst>
          </p:cNvPr>
          <p:cNvCxnSpPr>
            <a:cxnSpLocks/>
          </p:cNvCxnSpPr>
          <p:nvPr/>
        </p:nvCxnSpPr>
        <p:spPr>
          <a:xfrm flipV="1">
            <a:off x="6798644" y="1877512"/>
            <a:ext cx="1607282" cy="886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C179531-74B0-4AD7-B840-2956E04A5E44}"/>
              </a:ext>
            </a:extLst>
          </p:cNvPr>
          <p:cNvCxnSpPr>
            <a:cxnSpLocks/>
          </p:cNvCxnSpPr>
          <p:nvPr/>
        </p:nvCxnSpPr>
        <p:spPr>
          <a:xfrm>
            <a:off x="6864850" y="4638682"/>
            <a:ext cx="1408574" cy="41339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E0F53D-0DEA-4129-A7A8-75D2C5F9E296}"/>
              </a:ext>
            </a:extLst>
          </p:cNvPr>
          <p:cNvSpPr txBox="1"/>
          <p:nvPr/>
        </p:nvSpPr>
        <p:spPr>
          <a:xfrm>
            <a:off x="1707273" y="3365074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레벨 시스템을 통한 혜택 제공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A3D020-E38E-4228-82E6-F7FF01C7956F}"/>
              </a:ext>
            </a:extLst>
          </p:cNvPr>
          <p:cNvSpPr txBox="1"/>
          <p:nvPr/>
        </p:nvSpPr>
        <p:spPr>
          <a:xfrm>
            <a:off x="1334579" y="5322147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매장 정보 제공을 통한 효율적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시간활용 가능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A9B38F-0EE8-47D1-92F4-54997BADFAEF}"/>
              </a:ext>
            </a:extLst>
          </p:cNvPr>
          <p:cNvSpPr txBox="1"/>
          <p:nvPr/>
        </p:nvSpPr>
        <p:spPr>
          <a:xfrm>
            <a:off x="8651463" y="1715338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별도의 추가 단말기 없이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무료로 이용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407D2B-0002-4620-B9AB-E45E4772FFE4}"/>
              </a:ext>
            </a:extLst>
          </p:cNvPr>
          <p:cNvSpPr txBox="1"/>
          <p:nvPr/>
        </p:nvSpPr>
        <p:spPr>
          <a:xfrm>
            <a:off x="8565605" y="4952687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간편한 조작을 통한 재고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손님관리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98C9D2-6803-4488-9096-892144E1022A}"/>
              </a:ext>
            </a:extLst>
          </p:cNvPr>
          <p:cNvSpPr/>
          <p:nvPr/>
        </p:nvSpPr>
        <p:spPr>
          <a:xfrm>
            <a:off x="8363510" y="1766711"/>
            <a:ext cx="221602" cy="221602"/>
          </a:xfrm>
          <a:prstGeom prst="ellipse">
            <a:avLst/>
          </a:prstGeom>
          <a:solidFill>
            <a:srgbClr val="9F9D97"/>
          </a:solidFill>
          <a:ln>
            <a:solidFill>
              <a:srgbClr val="9F9D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A980932-386E-4780-BF3F-B0705919992D}"/>
              </a:ext>
            </a:extLst>
          </p:cNvPr>
          <p:cNvSpPr/>
          <p:nvPr/>
        </p:nvSpPr>
        <p:spPr>
          <a:xfrm>
            <a:off x="8205039" y="4952687"/>
            <a:ext cx="221602" cy="221602"/>
          </a:xfrm>
          <a:prstGeom prst="ellipse">
            <a:avLst/>
          </a:prstGeom>
          <a:solidFill>
            <a:srgbClr val="9F9D97"/>
          </a:solidFill>
          <a:ln>
            <a:solidFill>
              <a:srgbClr val="9F9D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C2E0492-B8E9-49C6-92B8-F0F732E4E1EF}"/>
              </a:ext>
            </a:extLst>
          </p:cNvPr>
          <p:cNvSpPr/>
          <p:nvPr/>
        </p:nvSpPr>
        <p:spPr>
          <a:xfrm>
            <a:off x="3469743" y="5293633"/>
            <a:ext cx="221602" cy="221602"/>
          </a:xfrm>
          <a:prstGeom prst="ellipse">
            <a:avLst/>
          </a:prstGeom>
          <a:solidFill>
            <a:srgbClr val="9F9D97"/>
          </a:solidFill>
          <a:ln>
            <a:solidFill>
              <a:srgbClr val="9F9D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97AD105-4134-4080-A392-244D738F5A52}"/>
              </a:ext>
            </a:extLst>
          </p:cNvPr>
          <p:cNvSpPr/>
          <p:nvPr/>
        </p:nvSpPr>
        <p:spPr>
          <a:xfrm>
            <a:off x="3788490" y="3420471"/>
            <a:ext cx="221602" cy="221602"/>
          </a:xfrm>
          <a:prstGeom prst="ellipse">
            <a:avLst/>
          </a:prstGeom>
          <a:solidFill>
            <a:srgbClr val="9F9D97"/>
          </a:solidFill>
          <a:ln>
            <a:solidFill>
              <a:srgbClr val="9F9D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F57F65C-96FF-4F8E-9CAF-21B6E5D772DA}"/>
              </a:ext>
            </a:extLst>
          </p:cNvPr>
          <p:cNvSpPr/>
          <p:nvPr/>
        </p:nvSpPr>
        <p:spPr>
          <a:xfrm>
            <a:off x="3498411" y="1372227"/>
            <a:ext cx="221602" cy="221602"/>
          </a:xfrm>
          <a:prstGeom prst="ellipse">
            <a:avLst/>
          </a:prstGeom>
          <a:solidFill>
            <a:srgbClr val="9F9D97"/>
          </a:solidFill>
          <a:ln>
            <a:solidFill>
              <a:srgbClr val="9F9D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D3EC3B-5BAE-4343-B7F9-00BB645A6E1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308" y="2789422"/>
            <a:ext cx="1569427" cy="1569427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52FB6C1-6F98-42AB-AD7B-F7EB215AC697}"/>
              </a:ext>
            </a:extLst>
          </p:cNvPr>
          <p:cNvCxnSpPr>
            <a:cxnSpLocks/>
          </p:cNvCxnSpPr>
          <p:nvPr/>
        </p:nvCxnSpPr>
        <p:spPr>
          <a:xfrm flipH="1" flipV="1">
            <a:off x="3918576" y="3531272"/>
            <a:ext cx="1340879" cy="1827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0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544F97-1119-4984-B7D0-EEF9C80AF7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AA3C88-4AA5-4EF3-B653-409609A10E91}"/>
              </a:ext>
            </a:extLst>
          </p:cNvPr>
          <p:cNvSpPr/>
          <p:nvPr/>
        </p:nvSpPr>
        <p:spPr>
          <a:xfrm>
            <a:off x="1118587" y="875359"/>
            <a:ext cx="4939617" cy="2787588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B47FC8-E76A-4D4D-A581-EEBC2A488420}"/>
              </a:ext>
            </a:extLst>
          </p:cNvPr>
          <p:cNvGrpSpPr/>
          <p:nvPr/>
        </p:nvGrpSpPr>
        <p:grpSpPr>
          <a:xfrm>
            <a:off x="317242" y="298584"/>
            <a:ext cx="2064004" cy="369952"/>
            <a:chOff x="317242" y="298584"/>
            <a:chExt cx="2064004" cy="3699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68EB82-D37B-4787-ABD4-71FEDFA1072A}"/>
                </a:ext>
              </a:extLst>
            </p:cNvPr>
            <p:cNvSpPr/>
            <p:nvPr/>
          </p:nvSpPr>
          <p:spPr>
            <a:xfrm>
              <a:off x="317242" y="298584"/>
              <a:ext cx="83975" cy="3545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68443E-A398-4A7B-8297-AC729CE7543D}"/>
                </a:ext>
              </a:extLst>
            </p:cNvPr>
            <p:cNvSpPr txBox="1"/>
            <p:nvPr/>
          </p:nvSpPr>
          <p:spPr>
            <a:xfrm>
              <a:off x="401217" y="299204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 구현 환경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A3377-9DD1-4055-BA32-F0C1F8710BAE}"/>
              </a:ext>
            </a:extLst>
          </p:cNvPr>
          <p:cNvSpPr/>
          <p:nvPr/>
        </p:nvSpPr>
        <p:spPr>
          <a:xfrm>
            <a:off x="1118587" y="3771208"/>
            <a:ext cx="4939617" cy="2787588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67325C-CBBD-417D-9A4A-C2B07CBFDFE7}"/>
              </a:ext>
            </a:extLst>
          </p:cNvPr>
          <p:cNvSpPr/>
          <p:nvPr/>
        </p:nvSpPr>
        <p:spPr>
          <a:xfrm>
            <a:off x="6167418" y="875359"/>
            <a:ext cx="4939617" cy="2787588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07EC7D-205B-4D84-AD80-433D55A0F3E4}"/>
              </a:ext>
            </a:extLst>
          </p:cNvPr>
          <p:cNvSpPr/>
          <p:nvPr/>
        </p:nvSpPr>
        <p:spPr>
          <a:xfrm>
            <a:off x="6167418" y="3771208"/>
            <a:ext cx="4939617" cy="2787588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DE30323-7169-42E7-B8E2-17BEB51D3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47" y="1444365"/>
            <a:ext cx="3142695" cy="208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950019-CFEE-48DB-8DAF-2B7762F4E7DB}"/>
              </a:ext>
            </a:extLst>
          </p:cNvPr>
          <p:cNvSpPr txBox="1"/>
          <p:nvPr/>
        </p:nvSpPr>
        <p:spPr>
          <a:xfrm>
            <a:off x="2547083" y="987092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안드로이드 스튜디오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DE811E1-B697-44F0-9930-6E40B0B5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78" y="1444365"/>
            <a:ext cx="3142695" cy="208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0FA970-0CED-4A34-87A0-F9B1EE07E73F}"/>
              </a:ext>
            </a:extLst>
          </p:cNvPr>
          <p:cNvSpPr txBox="1"/>
          <p:nvPr/>
        </p:nvSpPr>
        <p:spPr>
          <a:xfrm>
            <a:off x="8189826" y="98709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MySQL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9DC3E0F3-813D-4A9C-ADF9-C82B084DE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7047" y="4588958"/>
            <a:ext cx="3146124" cy="15349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751F27-0CAE-420A-B8CE-EB7FB4A38C43}"/>
              </a:ext>
            </a:extLst>
          </p:cNvPr>
          <p:cNvSpPr txBox="1"/>
          <p:nvPr/>
        </p:nvSpPr>
        <p:spPr>
          <a:xfrm>
            <a:off x="2473472" y="3918488"/>
            <a:ext cx="227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Apache HTTP Server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0385FA5F-1C48-4C7B-890D-760BF8456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78" y="4287820"/>
            <a:ext cx="3142695" cy="214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0301E5-BAA8-417C-AF06-A645A9BE231C}"/>
              </a:ext>
            </a:extLst>
          </p:cNvPr>
          <p:cNvSpPr txBox="1"/>
          <p:nvPr/>
        </p:nvSpPr>
        <p:spPr>
          <a:xfrm>
            <a:off x="7823539" y="384484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Kakaomap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api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0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544F97-1119-4984-B7D0-EEF9C80AF7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B47FC8-E76A-4D4D-A581-EEBC2A488420}"/>
              </a:ext>
            </a:extLst>
          </p:cNvPr>
          <p:cNvGrpSpPr/>
          <p:nvPr/>
        </p:nvGrpSpPr>
        <p:grpSpPr>
          <a:xfrm>
            <a:off x="317242" y="298584"/>
            <a:ext cx="1586309" cy="369952"/>
            <a:chOff x="317242" y="298584"/>
            <a:chExt cx="1586309" cy="3699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68EB82-D37B-4787-ABD4-71FEDFA1072A}"/>
                </a:ext>
              </a:extLst>
            </p:cNvPr>
            <p:cNvSpPr/>
            <p:nvPr/>
          </p:nvSpPr>
          <p:spPr>
            <a:xfrm>
              <a:off x="317242" y="298584"/>
              <a:ext cx="83975" cy="3545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68443E-A398-4A7B-8297-AC729CE7543D}"/>
                </a:ext>
              </a:extLst>
            </p:cNvPr>
            <p:cNvSpPr txBox="1"/>
            <p:nvPr/>
          </p:nvSpPr>
          <p:spPr>
            <a:xfrm>
              <a:off x="401217" y="299204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설계 제한요소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1A80E1C-4F01-41CB-8B54-7B671FF5C14F}"/>
              </a:ext>
            </a:extLst>
          </p:cNvPr>
          <p:cNvSpPr/>
          <p:nvPr/>
        </p:nvSpPr>
        <p:spPr>
          <a:xfrm>
            <a:off x="359229" y="1577073"/>
            <a:ext cx="3620367" cy="4357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A53D8-C65F-4EC8-B180-6783A1194518}"/>
              </a:ext>
            </a:extLst>
          </p:cNvPr>
          <p:cNvSpPr txBox="1"/>
          <p:nvPr/>
        </p:nvSpPr>
        <p:spPr>
          <a:xfrm>
            <a:off x="607395" y="2225479"/>
            <a:ext cx="311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매장 데이터 범위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F5B2B-4008-4476-B3EB-58D97898CD39}"/>
              </a:ext>
            </a:extLst>
          </p:cNvPr>
          <p:cNvSpPr txBox="1"/>
          <p:nvPr/>
        </p:nvSpPr>
        <p:spPr>
          <a:xfrm>
            <a:off x="594572" y="3117974"/>
            <a:ext cx="33680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전국에 있는 점포 수는 </a:t>
            </a:r>
            <a:r>
              <a:rPr lang="en-US" altLang="ko-KR" sz="1300" dirty="0">
                <a:highlight>
                  <a:srgbClr val="E6E6E6"/>
                </a:highligh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209,884</a:t>
            </a:r>
            <a:r>
              <a:rPr lang="ko-KR" altLang="en-US" sz="1300" dirty="0">
                <a:highlight>
                  <a:srgbClr val="E6E6E6"/>
                </a:highligh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ko-KR" altLang="en-US" sz="13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매장 데이터 전수조사를 진행하기에 한계점이 존재</a:t>
            </a:r>
            <a:endParaRPr lang="en-US" altLang="ko-KR" sz="1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3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3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경상대 학생 주요 거주지역인 </a:t>
            </a:r>
            <a:r>
              <a:rPr lang="ko-KR" altLang="en-US" sz="1300" b="1" dirty="0" err="1">
                <a:highlight>
                  <a:srgbClr val="E6E6E6"/>
                </a:highligh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가좌동</a:t>
            </a:r>
            <a:r>
              <a:rPr lang="ko-KR" altLang="en-US" sz="13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</a:t>
            </a:r>
            <a:r>
              <a:rPr lang="ko-KR" altLang="en-US" sz="13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타 지역 매장 줄서기 기능 시현을 위한 </a:t>
            </a:r>
            <a:r>
              <a:rPr lang="ko-KR" altLang="en-US" sz="1300" b="1" dirty="0">
                <a:highlight>
                  <a:srgbClr val="E6E6E6"/>
                </a:highligh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평거동</a:t>
            </a:r>
            <a:r>
              <a:rPr lang="ko-KR" altLang="en-US" sz="13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매장 데이터를 제한</a:t>
            </a:r>
            <a:endParaRPr lang="en-US" altLang="ko-KR" sz="13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E94C849-6D82-4DEF-A618-5604973E2903}"/>
              </a:ext>
            </a:extLst>
          </p:cNvPr>
          <p:cNvSpPr/>
          <p:nvPr/>
        </p:nvSpPr>
        <p:spPr>
          <a:xfrm>
            <a:off x="4382753" y="1577072"/>
            <a:ext cx="3535667" cy="43570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5E07CD-6987-44F9-AE13-1623967758C1}"/>
              </a:ext>
            </a:extLst>
          </p:cNvPr>
          <p:cNvSpPr txBox="1"/>
          <p:nvPr/>
        </p:nvSpPr>
        <p:spPr>
          <a:xfrm>
            <a:off x="4802370" y="2225479"/>
            <a:ext cx="269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취향 분석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5945D-8A38-4701-9C58-B842AC64C5E7}"/>
              </a:ext>
            </a:extLst>
          </p:cNvPr>
          <p:cNvSpPr txBox="1"/>
          <p:nvPr/>
        </p:nvSpPr>
        <p:spPr>
          <a:xfrm>
            <a:off x="4606914" y="3117974"/>
            <a:ext cx="328929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취향 분석 기능 구현을 위해선 수 많은 카테고리 세분화와 매장 별 점수분석 및 추천 알고리즘의 적용이 필요</a:t>
            </a:r>
            <a:endParaRPr lang="en-US" altLang="ko-KR" sz="1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3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한정된 시간에 결과물을 도출 해야 하는 본 프로젝트의 특성상 취향 분석 기능 도입에 어려움이 존재 </a:t>
            </a:r>
            <a:endParaRPr lang="en-US" altLang="ko-KR" sz="1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300" b="1" dirty="0">
                <a:highlight>
                  <a:srgbClr val="E6E6E6"/>
                </a:highligh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 카테고리별 매장 추천 기능</a:t>
            </a:r>
            <a:r>
              <a:rPr lang="ko-KR" altLang="en-US" sz="13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대체</a:t>
            </a:r>
            <a:endParaRPr lang="en-US" altLang="ko-KR" sz="13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57274A7-23F3-4441-BF74-30CD8452F86A}"/>
              </a:ext>
            </a:extLst>
          </p:cNvPr>
          <p:cNvSpPr/>
          <p:nvPr/>
        </p:nvSpPr>
        <p:spPr>
          <a:xfrm>
            <a:off x="8293610" y="1577072"/>
            <a:ext cx="3434554" cy="43570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7252FA-236A-4486-A8E0-FED7E381283A}"/>
              </a:ext>
            </a:extLst>
          </p:cNvPr>
          <p:cNvSpPr txBox="1"/>
          <p:nvPr/>
        </p:nvSpPr>
        <p:spPr>
          <a:xfrm>
            <a:off x="8651861" y="2225479"/>
            <a:ext cx="2718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객관적 평점 데이터 수집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3B9F5-72CC-49EC-AEB1-EFE515114951}"/>
              </a:ext>
            </a:extLst>
          </p:cNvPr>
          <p:cNvSpPr txBox="1"/>
          <p:nvPr/>
        </p:nvSpPr>
        <p:spPr>
          <a:xfrm>
            <a:off x="8413274" y="3117905"/>
            <a:ext cx="31952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개발 후 결과를 바로 시현 해야 하는 프로젝트 특성상 평점 데이터 수집이 불가능</a:t>
            </a:r>
            <a:endParaRPr lang="en-US" altLang="ko-KR" sz="1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3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300" b="1" dirty="0">
                <a:highlight>
                  <a:srgbClr val="E6E6E6"/>
                </a:highligh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임의의 평점 데이터를 지정함</a:t>
            </a:r>
            <a:r>
              <a:rPr lang="ko-KR" altLang="en-US" sz="13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으로써 주요기능 시현에 사용</a:t>
            </a:r>
            <a:endParaRPr lang="en-US" altLang="ko-KR" sz="13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31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DEFAE0D-FDD7-45C9-8527-B7518A3F53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33CA91-8C36-416A-811B-8A770C985A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4" y="967740"/>
            <a:ext cx="3176779" cy="58902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8384E1-BE8B-45B9-832C-977547C1F693}"/>
              </a:ext>
            </a:extLst>
          </p:cNvPr>
          <p:cNvSpPr/>
          <p:nvPr/>
        </p:nvSpPr>
        <p:spPr>
          <a:xfrm>
            <a:off x="317242" y="298584"/>
            <a:ext cx="83975" cy="3545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849EA-B977-464E-A9FC-4FEF1159EE55}"/>
              </a:ext>
            </a:extLst>
          </p:cNvPr>
          <p:cNvSpPr txBox="1"/>
          <p:nvPr/>
        </p:nvSpPr>
        <p:spPr>
          <a:xfrm>
            <a:off x="401217" y="299204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기능적 관점에서의 설계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7B2648-E621-485B-95E3-1337142B7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92850"/>
              </p:ext>
            </p:extLst>
          </p:nvPr>
        </p:nvGraphicFramePr>
        <p:xfrm>
          <a:off x="4324497" y="1093906"/>
          <a:ext cx="7194510" cy="5209237"/>
        </p:xfrm>
        <a:graphic>
          <a:graphicData uri="http://schemas.openxmlformats.org/drawingml/2006/table">
            <a:tbl>
              <a:tblPr/>
              <a:tblGrid>
                <a:gridCol w="1823520">
                  <a:extLst>
                    <a:ext uri="{9D8B030D-6E8A-4147-A177-3AD203B41FA5}">
                      <a16:colId xmlns:a16="http://schemas.microsoft.com/office/drawing/2014/main" val="2536714420"/>
                    </a:ext>
                  </a:extLst>
                </a:gridCol>
                <a:gridCol w="1637700">
                  <a:extLst>
                    <a:ext uri="{9D8B030D-6E8A-4147-A177-3AD203B41FA5}">
                      <a16:colId xmlns:a16="http://schemas.microsoft.com/office/drawing/2014/main" val="500019668"/>
                    </a:ext>
                  </a:extLst>
                </a:gridCol>
                <a:gridCol w="3733290">
                  <a:extLst>
                    <a:ext uri="{9D8B030D-6E8A-4147-A177-3AD203B41FA5}">
                      <a16:colId xmlns:a16="http://schemas.microsoft.com/office/drawing/2014/main" val="3486379614"/>
                    </a:ext>
                  </a:extLst>
                </a:gridCol>
              </a:tblGrid>
              <a:tr h="285679">
                <a:tc gridSpan="2"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프로젝트 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indent="-1371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스마트한 줄서기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09976"/>
                  </a:ext>
                </a:extLst>
              </a:tr>
              <a:tr h="285679">
                <a:tc rowSpan="6"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프로젝트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설계내용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소비자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indent="-1371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스마트 폰으로 쉽고 편리하게 줄서기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117957"/>
                  </a:ext>
                </a:extLst>
              </a:tr>
              <a:tr h="285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indent="-1371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애플리케이션을 통한 빠른 가게 현황 확인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371905"/>
                  </a:ext>
                </a:extLst>
              </a:tr>
              <a:tr h="285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indent="-1371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현재 내 위치 중심으로 음식점 탐색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30546"/>
                  </a:ext>
                </a:extLst>
              </a:tr>
              <a:tr h="285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관리자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indent="-1371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효율적인 매장 업무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784239"/>
                  </a:ext>
                </a:extLst>
              </a:tr>
              <a:tr h="285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indent="-1371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편리한 매장 고객 관리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820557"/>
                  </a:ext>
                </a:extLst>
              </a:tr>
              <a:tr h="285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00" marR="0" indent="-1371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매장 홍보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534698"/>
                  </a:ext>
                </a:extLst>
              </a:tr>
              <a:tr h="299082">
                <a:tc rowSpan="11"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1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프로젝트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1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구현내용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줄서기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indent="-13716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매장 방문 전 미리 줄서기 가능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459007"/>
                  </a:ext>
                </a:extLst>
              </a:tr>
              <a:tr h="299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입장알림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25120" marR="12700" indent="-312420" algn="just" fontAlgn="base" latinLnBrk="1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자신의 순서가 되면 카카오톡</a:t>
                      </a:r>
                      <a:r>
                        <a:rPr lang="en-US" altLang="ko-KR" sz="1100" kern="0" spc="-30" dirty="0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문자로 입장 알림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73764"/>
                  </a:ext>
                </a:extLst>
              </a:tr>
              <a:tr h="299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순번표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25120" marR="12700" indent="-312420" algn="just" fontAlgn="base" latinLnBrk="1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현재 입장 번호 및 대기 팀 수를 실시간으로 확인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439540"/>
                  </a:ext>
                </a:extLst>
              </a:tr>
              <a:tr h="299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맛집검색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25120" marR="12700" indent="-312420" algn="just" fontAlgn="base" latinLnBrk="1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30" dirty="0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pitchFamily="2" charset="-127"/>
                        </a:rPr>
                        <a:t>GPS</a:t>
                      </a: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기반 현재 내 위치 중심으로 빠른 음식점 탐색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133222"/>
                  </a:ext>
                </a:extLst>
              </a:tr>
              <a:tr h="299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리뷰작성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25120" marR="12700" indent="-312420" algn="just" fontAlgn="base" latinLnBrk="1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해당 음식점 방문한 사용자만 리뷰작성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463561"/>
                  </a:ext>
                </a:extLst>
              </a:tr>
              <a:tr h="285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레벨제도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25120" marR="12700" indent="-312420" algn="just" fontAlgn="base" latinLnBrk="1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레벨 시스템을 통한 혜택 제공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81976"/>
                  </a:ext>
                </a:extLst>
              </a:tr>
              <a:tr h="285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대기자관리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 indent="-137160" algn="just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대기자현황 확인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대기자에게 시간 알림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819529"/>
                  </a:ext>
                </a:extLst>
              </a:tr>
              <a:tr h="285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입장알림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25120" marR="12700" indent="-312420" algn="just" fontAlgn="base" latinLnBrk="1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대기자 순서가 되면 호출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242337"/>
                  </a:ext>
                </a:extLst>
              </a:tr>
              <a:tr h="285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메뉴관리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25120" marR="12700" indent="-312420" algn="just" fontAlgn="base" latinLnBrk="1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판매 및 품절 메뉴 표시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490885"/>
                  </a:ext>
                </a:extLst>
              </a:tr>
              <a:tr h="285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매장관리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25120" marR="12700" indent="-312420" algn="just" fontAlgn="base" latinLnBrk="1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매장 정보 및 사진을 입력하여 매장 정보 제공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725846"/>
                  </a:ext>
                </a:extLst>
              </a:tr>
              <a:tr h="285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25400" indent="-1778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리뷰관리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25120" marR="12700" indent="-312420" algn="just" fontAlgn="base" latinLnBrk="1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ea typeface="KoPubWorld돋움체 Light" panose="00000300000000000000" pitchFamily="2" charset="-127"/>
                        </a:rPr>
                        <a:t>리뷰확인을 통해 매장 개선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955" marR="13955" marT="13955" marB="1395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1515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E373BFE-06B7-481E-962E-705C49BEC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557" y="1448352"/>
            <a:ext cx="8044799" cy="61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3BE3291-3F07-4019-AE3A-F8427ABCF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42" y="1588701"/>
            <a:ext cx="2460135" cy="41040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1A4AD01-E746-479D-9C0C-4A4DB30D6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42" y="1588701"/>
            <a:ext cx="2460135" cy="41040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F04F39B-9F15-4549-B0F9-7F7928B9D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2" y="1588700"/>
            <a:ext cx="2460135" cy="41040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EFFB5BB-69F5-40CF-9465-250BB691E37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892"/>
          <a:stretch/>
        </p:blipFill>
        <p:spPr>
          <a:xfrm>
            <a:off x="1037541" y="1588699"/>
            <a:ext cx="2460135" cy="410400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93890D3-0237-4668-B77A-D37930DFB5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41" y="1588697"/>
            <a:ext cx="2460135" cy="41040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64B84D9-46DD-461E-BC04-0CE29EDBB1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39" y="1590397"/>
            <a:ext cx="2460137" cy="41023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3B30FC8-1DD1-4D0E-9AF7-5D45CECB42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61" y="1588698"/>
            <a:ext cx="2460136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0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DEFAE0D-FDD7-45C9-8527-B7518A3F53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707E20D-14CD-4B2D-A3FE-3591C106B835}"/>
              </a:ext>
            </a:extLst>
          </p:cNvPr>
          <p:cNvSpPr/>
          <p:nvPr/>
        </p:nvSpPr>
        <p:spPr>
          <a:xfrm>
            <a:off x="0" y="1127463"/>
            <a:ext cx="12192000" cy="67115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8384E1-BE8B-45B9-832C-977547C1F693}"/>
              </a:ext>
            </a:extLst>
          </p:cNvPr>
          <p:cNvSpPr/>
          <p:nvPr/>
        </p:nvSpPr>
        <p:spPr>
          <a:xfrm>
            <a:off x="317242" y="298584"/>
            <a:ext cx="83975" cy="3545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849EA-B977-464E-A9FC-4FEF1159EE55}"/>
              </a:ext>
            </a:extLst>
          </p:cNvPr>
          <p:cNvSpPr txBox="1"/>
          <p:nvPr/>
        </p:nvSpPr>
        <p:spPr>
          <a:xfrm>
            <a:off x="401217" y="299204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정보적 관점에서의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856E9-BFAA-44E3-B792-6959D71E010C}"/>
              </a:ext>
            </a:extLst>
          </p:cNvPr>
          <p:cNvSpPr txBox="1"/>
          <p:nvPr/>
        </p:nvSpPr>
        <p:spPr>
          <a:xfrm>
            <a:off x="1167112" y="1977608"/>
            <a:ext cx="173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 스키마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F59F0-2781-4A6F-9824-118EDD9EAEE4}"/>
              </a:ext>
            </a:extLst>
          </p:cNvPr>
          <p:cNvSpPr txBox="1"/>
          <p:nvPr/>
        </p:nvSpPr>
        <p:spPr>
          <a:xfrm>
            <a:off x="8011117" y="3099047"/>
            <a:ext cx="228815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매장 고유번호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매장 명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매장 소개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매장 메뉴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매장 대기자 수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매장 위치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매장 메뉴 매진상태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매장 카테고리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매장 사진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매장 예상 대기시간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매장 대기번호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EC19C9D-9146-4EA5-809A-B47BE61B2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070665"/>
              </p:ext>
            </p:extLst>
          </p:nvPr>
        </p:nvGraphicFramePr>
        <p:xfrm>
          <a:off x="1167112" y="2430188"/>
          <a:ext cx="5676893" cy="3300349"/>
        </p:xfrm>
        <a:graphic>
          <a:graphicData uri="http://schemas.openxmlformats.org/drawingml/2006/table">
            <a:tbl>
              <a:tblPr/>
              <a:tblGrid>
                <a:gridCol w="743263">
                  <a:extLst>
                    <a:ext uri="{9D8B030D-6E8A-4147-A177-3AD203B41FA5}">
                      <a16:colId xmlns:a16="http://schemas.microsoft.com/office/drawing/2014/main" val="3121754250"/>
                    </a:ext>
                  </a:extLst>
                </a:gridCol>
                <a:gridCol w="1527595">
                  <a:extLst>
                    <a:ext uri="{9D8B030D-6E8A-4147-A177-3AD203B41FA5}">
                      <a16:colId xmlns:a16="http://schemas.microsoft.com/office/drawing/2014/main" val="1831350809"/>
                    </a:ext>
                  </a:extLst>
                </a:gridCol>
                <a:gridCol w="1135429">
                  <a:extLst>
                    <a:ext uri="{9D8B030D-6E8A-4147-A177-3AD203B41FA5}">
                      <a16:colId xmlns:a16="http://schemas.microsoft.com/office/drawing/2014/main" val="1105179834"/>
                    </a:ext>
                  </a:extLst>
                </a:gridCol>
                <a:gridCol w="1135429">
                  <a:extLst>
                    <a:ext uri="{9D8B030D-6E8A-4147-A177-3AD203B41FA5}">
                      <a16:colId xmlns:a16="http://schemas.microsoft.com/office/drawing/2014/main" val="448140983"/>
                    </a:ext>
                  </a:extLst>
                </a:gridCol>
                <a:gridCol w="1135177">
                  <a:extLst>
                    <a:ext uri="{9D8B030D-6E8A-4147-A177-3AD203B41FA5}">
                      <a16:colId xmlns:a16="http://schemas.microsoft.com/office/drawing/2014/main" val="3934031699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Admin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1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Num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T_name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Type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Length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index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659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Shop_Num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181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Shop_Name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varchar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625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Shop_Intro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varchar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516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Shop_Menu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varchar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57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Shop_Usrcount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474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Shop_Location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varchar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383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Shop_Soldout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varchar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187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Shop_Category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varchar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88544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Shop_Picture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varchar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325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Shop_Expected_Wait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679413"/>
                  </a:ext>
                </a:extLst>
              </a:tr>
              <a:tr h="793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Shop_Reserve_num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309463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3799102E-564E-45FA-AE56-DB3117737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75" y="2162274"/>
            <a:ext cx="1209377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5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482BCF0-EB46-44A9-A234-D834B6A9CEA5}"/>
              </a:ext>
            </a:extLst>
          </p:cNvPr>
          <p:cNvGrpSpPr/>
          <p:nvPr/>
        </p:nvGrpSpPr>
        <p:grpSpPr>
          <a:xfrm>
            <a:off x="317242" y="298584"/>
            <a:ext cx="1166323" cy="369952"/>
            <a:chOff x="317242" y="298584"/>
            <a:chExt cx="1166323" cy="36995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2D7E064-4BA7-4B3C-AC5D-50C47DAAE6A2}"/>
                </a:ext>
              </a:extLst>
            </p:cNvPr>
            <p:cNvSpPr/>
            <p:nvPr/>
          </p:nvSpPr>
          <p:spPr>
            <a:xfrm>
              <a:off x="317242" y="298584"/>
              <a:ext cx="83975" cy="3545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9DCB71-6606-4D74-AA45-B64F2504CB0E}"/>
                </a:ext>
              </a:extLst>
            </p:cNvPr>
            <p:cNvSpPr txBox="1"/>
            <p:nvPr/>
          </p:nvSpPr>
          <p:spPr>
            <a:xfrm>
              <a:off x="401217" y="29920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추진 일정</a:t>
              </a: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B2BCC7-0830-4A0A-B2F5-18E3B25E5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46931"/>
              </p:ext>
            </p:extLst>
          </p:nvPr>
        </p:nvGraphicFramePr>
        <p:xfrm>
          <a:off x="464974" y="895740"/>
          <a:ext cx="11262052" cy="5764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164">
                  <a:extLst>
                    <a:ext uri="{9D8B030D-6E8A-4147-A177-3AD203B41FA5}">
                      <a16:colId xmlns:a16="http://schemas.microsoft.com/office/drawing/2014/main" val="1727967454"/>
                    </a:ext>
                  </a:extLst>
                </a:gridCol>
                <a:gridCol w="3131978">
                  <a:extLst>
                    <a:ext uri="{9D8B030D-6E8A-4147-A177-3AD203B41FA5}">
                      <a16:colId xmlns:a16="http://schemas.microsoft.com/office/drawing/2014/main" val="2198268025"/>
                    </a:ext>
                  </a:extLst>
                </a:gridCol>
                <a:gridCol w="703091">
                  <a:extLst>
                    <a:ext uri="{9D8B030D-6E8A-4147-A177-3AD203B41FA5}">
                      <a16:colId xmlns:a16="http://schemas.microsoft.com/office/drawing/2014/main" val="3167474239"/>
                    </a:ext>
                  </a:extLst>
                </a:gridCol>
                <a:gridCol w="703091">
                  <a:extLst>
                    <a:ext uri="{9D8B030D-6E8A-4147-A177-3AD203B41FA5}">
                      <a16:colId xmlns:a16="http://schemas.microsoft.com/office/drawing/2014/main" val="4264773553"/>
                    </a:ext>
                  </a:extLst>
                </a:gridCol>
                <a:gridCol w="703091">
                  <a:extLst>
                    <a:ext uri="{9D8B030D-6E8A-4147-A177-3AD203B41FA5}">
                      <a16:colId xmlns:a16="http://schemas.microsoft.com/office/drawing/2014/main" val="7969575"/>
                    </a:ext>
                  </a:extLst>
                </a:gridCol>
                <a:gridCol w="703091">
                  <a:extLst>
                    <a:ext uri="{9D8B030D-6E8A-4147-A177-3AD203B41FA5}">
                      <a16:colId xmlns:a16="http://schemas.microsoft.com/office/drawing/2014/main" val="2078894790"/>
                    </a:ext>
                  </a:extLst>
                </a:gridCol>
                <a:gridCol w="703091">
                  <a:extLst>
                    <a:ext uri="{9D8B030D-6E8A-4147-A177-3AD203B41FA5}">
                      <a16:colId xmlns:a16="http://schemas.microsoft.com/office/drawing/2014/main" val="1816830230"/>
                    </a:ext>
                  </a:extLst>
                </a:gridCol>
                <a:gridCol w="703091">
                  <a:extLst>
                    <a:ext uri="{9D8B030D-6E8A-4147-A177-3AD203B41FA5}">
                      <a16:colId xmlns:a16="http://schemas.microsoft.com/office/drawing/2014/main" val="2270352334"/>
                    </a:ext>
                  </a:extLst>
                </a:gridCol>
                <a:gridCol w="703091">
                  <a:extLst>
                    <a:ext uri="{9D8B030D-6E8A-4147-A177-3AD203B41FA5}">
                      <a16:colId xmlns:a16="http://schemas.microsoft.com/office/drawing/2014/main" val="4237412517"/>
                    </a:ext>
                  </a:extLst>
                </a:gridCol>
                <a:gridCol w="703091">
                  <a:extLst>
                    <a:ext uri="{9D8B030D-6E8A-4147-A177-3AD203B41FA5}">
                      <a16:colId xmlns:a16="http://schemas.microsoft.com/office/drawing/2014/main" val="3225300718"/>
                    </a:ext>
                  </a:extLst>
                </a:gridCol>
                <a:gridCol w="703091">
                  <a:extLst>
                    <a:ext uri="{9D8B030D-6E8A-4147-A177-3AD203B41FA5}">
                      <a16:colId xmlns:a16="http://schemas.microsoft.com/office/drawing/2014/main" val="2644061864"/>
                    </a:ext>
                  </a:extLst>
                </a:gridCol>
                <a:gridCol w="703091">
                  <a:extLst>
                    <a:ext uri="{9D8B030D-6E8A-4147-A177-3AD203B41FA5}">
                      <a16:colId xmlns:a16="http://schemas.microsoft.com/office/drawing/2014/main" val="3462853052"/>
                    </a:ext>
                  </a:extLst>
                </a:gridCol>
              </a:tblGrid>
              <a:tr h="4339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구분</a:t>
                      </a: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C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세부내용</a:t>
                      </a: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C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4</a:t>
                      </a:r>
                      <a:r>
                        <a:rPr lang="ko-KR" altLang="en-US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월</a:t>
                      </a: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C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5</a:t>
                      </a:r>
                      <a:r>
                        <a:rPr lang="ko-KR" altLang="en-US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월</a:t>
                      </a: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C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</a:t>
                      </a:r>
                      <a:r>
                        <a:rPr lang="ko-KR" altLang="en-US" sz="12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월</a:t>
                      </a: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3C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0819"/>
                  </a:ext>
                </a:extLst>
              </a:tr>
              <a:tr h="3649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W</a:t>
                      </a:r>
                      <a:endParaRPr lang="ko-KR" altLang="en-US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W+1</a:t>
                      </a:r>
                      <a:endParaRPr lang="ko-KR" altLang="en-US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W+2</a:t>
                      </a:r>
                      <a:endParaRPr lang="ko-KR" altLang="en-US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W+3</a:t>
                      </a:r>
                      <a:endParaRPr lang="ko-KR" altLang="en-US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W+4</a:t>
                      </a:r>
                      <a:endParaRPr lang="ko-KR" altLang="en-US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W+5</a:t>
                      </a:r>
                      <a:endParaRPr lang="ko-KR" altLang="en-US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W+6</a:t>
                      </a:r>
                      <a:endParaRPr lang="ko-KR" altLang="en-US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W+7</a:t>
                      </a:r>
                      <a:endParaRPr lang="ko-KR" altLang="en-US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W+8</a:t>
                      </a:r>
                      <a:endParaRPr lang="ko-KR" altLang="en-US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W+9</a:t>
                      </a:r>
                      <a:endParaRPr lang="ko-KR" altLang="en-US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9214"/>
                  </a:ext>
                </a:extLst>
              </a:tr>
              <a:tr h="4513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설계</a:t>
                      </a: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SW</a:t>
                      </a:r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프로젝트 설계서 작성 및 발표 </a:t>
                      </a: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72038"/>
                  </a:ext>
                </a:extLst>
              </a:tr>
              <a:tr h="4513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팀별 프로젝트 설계서 보완 및 진행상황 보고</a:t>
                      </a:r>
                      <a:r>
                        <a:rPr lang="en-US" altLang="ko-KR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endParaRPr lang="ko-KR" altLang="en-US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406011"/>
                  </a:ext>
                </a:extLst>
              </a:tr>
              <a:tr h="4513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데이터베이스</a:t>
                      </a:r>
                      <a:r>
                        <a:rPr lang="en-US" altLang="ko-KR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및 프로그램 초기 모델 구축 </a:t>
                      </a:r>
                      <a:endParaRPr lang="en-US" altLang="ko-KR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533632"/>
                  </a:ext>
                </a:extLst>
              </a:tr>
              <a:tr h="45139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구축 및</a:t>
                      </a:r>
                      <a:endParaRPr lang="en-US" altLang="ko-KR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테스트</a:t>
                      </a: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팀별 프로젝트 중간 결과물 발표 </a:t>
                      </a: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780973"/>
                  </a:ext>
                </a:extLst>
              </a:tr>
              <a:tr h="451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안드로이드</a:t>
                      </a:r>
                      <a:r>
                        <a:rPr lang="en-US" altLang="ko-KR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앱 디자인 개발</a:t>
                      </a:r>
                      <a:endParaRPr lang="en-US" altLang="ko-KR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27893"/>
                  </a:ext>
                </a:extLst>
              </a:tr>
              <a:tr h="451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사용자 기능 구현</a:t>
                      </a:r>
                      <a:endParaRPr lang="en-US" altLang="ko-KR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48335"/>
                  </a:ext>
                </a:extLst>
              </a:tr>
              <a:tr h="451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관리자 기능 구현</a:t>
                      </a:r>
                      <a:endParaRPr lang="en-US" altLang="ko-KR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55591"/>
                  </a:ext>
                </a:extLst>
              </a:tr>
              <a:tr h="4513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프로그램 통합 테스트 및 디버깅</a:t>
                      </a: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29028"/>
                  </a:ext>
                </a:extLst>
              </a:tr>
              <a:tr h="4513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최종결과물</a:t>
                      </a: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팀별 프로젝트 결과물 발표 및 시연</a:t>
                      </a: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86537"/>
                  </a:ext>
                </a:extLst>
              </a:tr>
              <a:tr h="451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결과물 보완 및 버그 수정</a:t>
                      </a: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208897"/>
                  </a:ext>
                </a:extLst>
              </a:tr>
              <a:tr h="45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최종점검</a:t>
                      </a: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팀별 프로젝트 최종결과물 점검</a:t>
                      </a:r>
                      <a:r>
                        <a:rPr lang="en-US" altLang="ko-KR" sz="10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 </a:t>
                      </a:r>
                      <a:endParaRPr lang="ko-KR" altLang="en-US" sz="10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12542" marR="112542" marT="56271" marB="5627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41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87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D28485E-3654-4415-9A14-64779B97DB78}"/>
              </a:ext>
            </a:extLst>
          </p:cNvPr>
          <p:cNvSpPr/>
          <p:nvPr/>
        </p:nvSpPr>
        <p:spPr>
          <a:xfrm>
            <a:off x="1069975" y="1499401"/>
            <a:ext cx="4949040" cy="2332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9D6A148-9994-42D4-8253-2C448A2F655E}"/>
              </a:ext>
            </a:extLst>
          </p:cNvPr>
          <p:cNvSpPr/>
          <p:nvPr/>
        </p:nvSpPr>
        <p:spPr>
          <a:xfrm>
            <a:off x="6172985" y="1509420"/>
            <a:ext cx="4949040" cy="2332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6CE44B6-3D15-4102-8BEC-728ECA2B10C7}"/>
              </a:ext>
            </a:extLst>
          </p:cNvPr>
          <p:cNvSpPr/>
          <p:nvPr/>
        </p:nvSpPr>
        <p:spPr>
          <a:xfrm>
            <a:off x="6172985" y="3979880"/>
            <a:ext cx="4949040" cy="2332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7D147DD-7BB7-41ED-BC0F-2E48F8B96A55}"/>
              </a:ext>
            </a:extLst>
          </p:cNvPr>
          <p:cNvSpPr/>
          <p:nvPr/>
        </p:nvSpPr>
        <p:spPr>
          <a:xfrm>
            <a:off x="1069975" y="3969825"/>
            <a:ext cx="4949040" cy="23325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6E7525-AB18-4DF1-823B-E471BC6021B7}"/>
              </a:ext>
            </a:extLst>
          </p:cNvPr>
          <p:cNvGrpSpPr/>
          <p:nvPr/>
        </p:nvGrpSpPr>
        <p:grpSpPr>
          <a:xfrm>
            <a:off x="317242" y="298584"/>
            <a:ext cx="1166323" cy="369952"/>
            <a:chOff x="317242" y="298584"/>
            <a:chExt cx="1166323" cy="36995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5326E10-BA44-40F7-B089-D2B54BFC25F5}"/>
                </a:ext>
              </a:extLst>
            </p:cNvPr>
            <p:cNvSpPr/>
            <p:nvPr/>
          </p:nvSpPr>
          <p:spPr>
            <a:xfrm>
              <a:off x="317242" y="298584"/>
              <a:ext cx="83975" cy="3545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8F7903-6FC2-4896-A5D7-E2499830E854}"/>
                </a:ext>
              </a:extLst>
            </p:cNvPr>
            <p:cNvSpPr txBox="1"/>
            <p:nvPr/>
          </p:nvSpPr>
          <p:spPr>
            <a:xfrm>
              <a:off x="401217" y="29920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업무 분담</a:t>
              </a:r>
            </a:p>
          </p:txBody>
        </p:sp>
      </p:grpSp>
      <p:pic>
        <p:nvPicPr>
          <p:cNvPr id="26" name="그래픽 25">
            <a:extLst>
              <a:ext uri="{FF2B5EF4-FFF2-40B4-BE49-F238E27FC236}">
                <a16:creationId xmlns:a16="http://schemas.microsoft.com/office/drawing/2014/main" id="{94FD23C0-676A-4FDB-9ED2-C6EC1876B8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3291254"/>
            <a:ext cx="1219200" cy="1219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81B62BA-ECA8-405F-9997-1DA610C154C6}"/>
              </a:ext>
            </a:extLst>
          </p:cNvPr>
          <p:cNvSpPr txBox="1"/>
          <p:nvPr/>
        </p:nvSpPr>
        <p:spPr>
          <a:xfrm>
            <a:off x="5132442" y="2534850"/>
            <a:ext cx="5212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1A8253-7047-4E88-A4F6-47DC0EC19E6C}"/>
              </a:ext>
            </a:extLst>
          </p:cNvPr>
          <p:cNvSpPr txBox="1"/>
          <p:nvPr/>
        </p:nvSpPr>
        <p:spPr>
          <a:xfrm>
            <a:off x="5225751" y="4984556"/>
            <a:ext cx="5212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0624F0-8065-48FA-815E-1272F1F44995}"/>
              </a:ext>
            </a:extLst>
          </p:cNvPr>
          <p:cNvSpPr txBox="1"/>
          <p:nvPr/>
        </p:nvSpPr>
        <p:spPr>
          <a:xfrm>
            <a:off x="6528930" y="2532135"/>
            <a:ext cx="5212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EF374C-ECC0-4F97-8729-2FD32809208E}"/>
              </a:ext>
            </a:extLst>
          </p:cNvPr>
          <p:cNvSpPr txBox="1"/>
          <p:nvPr/>
        </p:nvSpPr>
        <p:spPr>
          <a:xfrm>
            <a:off x="6528930" y="4984556"/>
            <a:ext cx="5212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5E3282-D434-4A25-8864-CC361802E126}"/>
              </a:ext>
            </a:extLst>
          </p:cNvPr>
          <p:cNvSpPr txBox="1"/>
          <p:nvPr/>
        </p:nvSpPr>
        <p:spPr>
          <a:xfrm>
            <a:off x="3967742" y="2541598"/>
            <a:ext cx="6896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서현지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6A326-7996-436C-B5D7-408B35416225}"/>
              </a:ext>
            </a:extLst>
          </p:cNvPr>
          <p:cNvSpPr txBox="1"/>
          <p:nvPr/>
        </p:nvSpPr>
        <p:spPr>
          <a:xfrm>
            <a:off x="3967742" y="4972375"/>
            <a:ext cx="6896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이대근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C93014-98AE-48DE-B113-7CC4B2B857F6}"/>
              </a:ext>
            </a:extLst>
          </p:cNvPr>
          <p:cNvSpPr txBox="1"/>
          <p:nvPr/>
        </p:nvSpPr>
        <p:spPr>
          <a:xfrm>
            <a:off x="7525315" y="2504075"/>
            <a:ext cx="6896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박지은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2FD53A-6958-45BE-A394-60AC48EA7557}"/>
              </a:ext>
            </a:extLst>
          </p:cNvPr>
          <p:cNvSpPr txBox="1"/>
          <p:nvPr/>
        </p:nvSpPr>
        <p:spPr>
          <a:xfrm>
            <a:off x="7528337" y="4974499"/>
            <a:ext cx="6896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한경현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D56C51-A294-4395-A9CC-11BBE9DBC72C}"/>
              </a:ext>
            </a:extLst>
          </p:cNvPr>
          <p:cNvSpPr/>
          <p:nvPr/>
        </p:nvSpPr>
        <p:spPr>
          <a:xfrm>
            <a:off x="8647505" y="1604865"/>
            <a:ext cx="2362617" cy="2136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앱 개발 담당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디자인 설계 담당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UI/UX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설계 담당</a:t>
            </a:r>
          </a:p>
          <a:p>
            <a:pPr algn="ctr"/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9214C9-5D9A-430C-AB90-011104703E48}"/>
              </a:ext>
            </a:extLst>
          </p:cNvPr>
          <p:cNvSpPr/>
          <p:nvPr/>
        </p:nvSpPr>
        <p:spPr>
          <a:xfrm>
            <a:off x="1172547" y="1597301"/>
            <a:ext cx="2362617" cy="2136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총괄 책임자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앱 개발 담당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디자인 설계 담당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UI/UX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설계 담당</a:t>
            </a:r>
          </a:p>
          <a:p>
            <a:pPr algn="ctr"/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3A9A2D8-E3C4-4D98-A06A-FD33817B9F03}"/>
              </a:ext>
            </a:extLst>
          </p:cNvPr>
          <p:cNvSpPr/>
          <p:nvPr/>
        </p:nvSpPr>
        <p:spPr>
          <a:xfrm>
            <a:off x="1172547" y="4065601"/>
            <a:ext cx="2362617" cy="2136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앱 개발 담당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DB&amp;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서버 담당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8186041-1C0C-4BF0-B259-EEC594626DB7}"/>
              </a:ext>
            </a:extLst>
          </p:cNvPr>
          <p:cNvSpPr/>
          <p:nvPr/>
        </p:nvSpPr>
        <p:spPr>
          <a:xfrm>
            <a:off x="8656836" y="4077782"/>
            <a:ext cx="2362617" cy="2136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앱 개발 담당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DB&amp;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서버 담당</a:t>
            </a:r>
            <a:endParaRPr lang="ko-KR" altLang="en-US"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13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578</Words>
  <Application>Microsoft Office PowerPoint</Application>
  <PresentationFormat>와이드스크린</PresentationFormat>
  <Paragraphs>204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나눔스퀘어 Light</vt:lpstr>
      <vt:lpstr>나눔스퀘어</vt:lpstr>
      <vt:lpstr>Arial</vt:lpstr>
      <vt:lpstr>KoPubWorld돋움체 Light</vt:lpstr>
      <vt:lpstr>맑은 고딕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hyunjia12@gmail.com</dc:creator>
  <cp:lastModifiedBy>hyunjia12@gmail.com</cp:lastModifiedBy>
  <cp:revision>105</cp:revision>
  <dcterms:created xsi:type="dcterms:W3CDTF">2020-04-04T00:54:34Z</dcterms:created>
  <dcterms:modified xsi:type="dcterms:W3CDTF">2020-04-18T04:25:18Z</dcterms:modified>
</cp:coreProperties>
</file>