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9"/>
  </p:notesMasterIdLst>
  <p:handoutMasterIdLst>
    <p:handoutMasterId r:id="rId50"/>
  </p:handoutMasterIdLst>
  <p:sldIdLst>
    <p:sldId id="348" r:id="rId2"/>
    <p:sldId id="477" r:id="rId3"/>
    <p:sldId id="524" r:id="rId4"/>
    <p:sldId id="529" r:id="rId5"/>
    <p:sldId id="478" r:id="rId6"/>
    <p:sldId id="528" r:id="rId7"/>
    <p:sldId id="482" r:id="rId8"/>
    <p:sldId id="479" r:id="rId9"/>
    <p:sldId id="480" r:id="rId10"/>
    <p:sldId id="481" r:id="rId11"/>
    <p:sldId id="483" r:id="rId12"/>
    <p:sldId id="518" r:id="rId13"/>
    <p:sldId id="487" r:id="rId14"/>
    <p:sldId id="525" r:id="rId15"/>
    <p:sldId id="520" r:id="rId16"/>
    <p:sldId id="488" r:id="rId17"/>
    <p:sldId id="489" r:id="rId18"/>
    <p:sldId id="490" r:id="rId19"/>
    <p:sldId id="491" r:id="rId20"/>
    <p:sldId id="492" r:id="rId21"/>
    <p:sldId id="493" r:id="rId22"/>
    <p:sldId id="521" r:id="rId23"/>
    <p:sldId id="494" r:id="rId24"/>
    <p:sldId id="495" r:id="rId25"/>
    <p:sldId id="496" r:id="rId26"/>
    <p:sldId id="497" r:id="rId27"/>
    <p:sldId id="498" r:id="rId28"/>
    <p:sldId id="499" r:id="rId29"/>
    <p:sldId id="501" r:id="rId30"/>
    <p:sldId id="500" r:id="rId31"/>
    <p:sldId id="502" r:id="rId32"/>
    <p:sldId id="527" r:id="rId33"/>
    <p:sldId id="503" r:id="rId34"/>
    <p:sldId id="522" r:id="rId35"/>
    <p:sldId id="504" r:id="rId36"/>
    <p:sldId id="505" r:id="rId37"/>
    <p:sldId id="506" r:id="rId38"/>
    <p:sldId id="526" r:id="rId39"/>
    <p:sldId id="507" r:id="rId40"/>
    <p:sldId id="508" r:id="rId41"/>
    <p:sldId id="509" r:id="rId42"/>
    <p:sldId id="510" r:id="rId43"/>
    <p:sldId id="530" r:id="rId44"/>
    <p:sldId id="511" r:id="rId45"/>
    <p:sldId id="512" r:id="rId46"/>
    <p:sldId id="531" r:id="rId47"/>
    <p:sldId id="514" r:id="rId48"/>
  </p:sldIdLst>
  <p:sldSz cx="9144000" cy="6858000" type="screen4x3"/>
  <p:notesSz cx="6794500" cy="9906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66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1" autoAdjust="0"/>
    <p:restoredTop sz="68675" autoAdjust="0"/>
  </p:normalViewPr>
  <p:slideViewPr>
    <p:cSldViewPr snapToGrid="0">
      <p:cViewPr varScale="1">
        <p:scale>
          <a:sx n="47" d="100"/>
          <a:sy n="47" d="100"/>
        </p:scale>
        <p:origin x="960" y="29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38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430"/>
    </p:cViewPr>
  </p:sorterViewPr>
  <p:notesViewPr>
    <p:cSldViewPr snapToGrid="0">
      <p:cViewPr varScale="1">
        <p:scale>
          <a:sx n="81" d="100"/>
          <a:sy n="81" d="100"/>
        </p:scale>
        <p:origin x="-3972" y="-84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078" cy="49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23" y="1"/>
            <a:ext cx="2944078" cy="49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1378"/>
            <a:ext cx="2944078" cy="49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23" y="9411378"/>
            <a:ext cx="2944078" cy="49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E798ED0E-8371-4CF3-96E1-A19FAA3FBF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4199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078" cy="49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23" y="1"/>
            <a:ext cx="2944078" cy="49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1378"/>
            <a:ext cx="2944078" cy="49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23" y="9411378"/>
            <a:ext cx="2944078" cy="49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9147C733-D2CB-4081-86B5-49B1F02F64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>
          <a:xfrm>
            <a:off x="679450" y="4705669"/>
            <a:ext cx="5435600" cy="4456749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/>
          <a:p>
            <a:pPr lvl="0"/>
            <a:r>
              <a:rPr lang="ko-KR" altLang="en-US" dirty="0"/>
              <a:t>마스터 텍스트 스타일을 편집합니다  </a:t>
            </a:r>
            <a:r>
              <a:rPr lang="ko-KR" altLang="en-US" dirty="0" err="1"/>
              <a:t>ㄴㅇㄹ</a:t>
            </a:r>
            <a:r>
              <a:rPr lang="ko-KR" altLang="en-US" dirty="0"/>
              <a:t>  </a:t>
            </a:r>
            <a:r>
              <a:rPr lang="ko-KR" altLang="en-US" dirty="0" err="1"/>
              <a:t>ㄹ</a:t>
            </a:r>
            <a:r>
              <a:rPr lang="ko-KR" altLang="en-US" dirty="0"/>
              <a:t> </a:t>
            </a:r>
            <a:r>
              <a:rPr lang="ko-KR" altLang="en-US" dirty="0" err="1"/>
              <a:t>ㄴㅇㄹ</a:t>
            </a:r>
            <a:r>
              <a:rPr lang="ko-KR" altLang="en-US" dirty="0"/>
              <a:t> </a:t>
            </a:r>
            <a:r>
              <a:rPr lang="ko-KR" altLang="en-US" dirty="0" err="1"/>
              <a:t>ㄴㅇㄹ</a:t>
            </a:r>
            <a:r>
              <a:rPr lang="ko-KR" altLang="en-US" dirty="0"/>
              <a:t> </a:t>
            </a:r>
            <a:r>
              <a:rPr lang="ko-KR" altLang="en-US" dirty="0" err="1"/>
              <a:t>ㅁㄴ</a:t>
            </a:r>
            <a:r>
              <a:rPr lang="ko-KR" altLang="en-US" dirty="0"/>
              <a:t> </a:t>
            </a:r>
            <a:r>
              <a:rPr lang="ko-KR" altLang="en-US" dirty="0" err="1"/>
              <a:t>ㄻㄴ</a:t>
            </a:r>
            <a:r>
              <a:rPr lang="ko-KR" altLang="en-US" dirty="0"/>
              <a:t> </a:t>
            </a:r>
            <a:r>
              <a:rPr lang="ko-KR" altLang="en-US" dirty="0" err="1"/>
              <a:t>ㄻㄴㅇ</a:t>
            </a:r>
            <a:r>
              <a:rPr lang="ko-KR" altLang="en-US" dirty="0"/>
              <a:t> </a:t>
            </a:r>
            <a:r>
              <a:rPr lang="ko-KR" altLang="en-US" dirty="0" err="1"/>
              <a:t>ㄻㄴ</a:t>
            </a:r>
            <a:r>
              <a:rPr lang="ko-KR" altLang="en-US" dirty="0"/>
              <a:t> </a:t>
            </a:r>
            <a:r>
              <a:rPr lang="ko-KR" altLang="en-US" dirty="0" err="1"/>
              <a:t>ㄹ</a:t>
            </a:r>
            <a:r>
              <a:rPr lang="ko-KR" altLang="en-US" dirty="0"/>
              <a:t> </a:t>
            </a:r>
            <a:r>
              <a:rPr lang="ko-KR" altLang="en-US" dirty="0" err="1"/>
              <a:t>ㄴㅇㄻㄴ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62886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/>
              <a:t>장 트랜잭션 이론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1426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A0A7E587-33B6-4CDC-A88C-4AC9FABB96E4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10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자금이체 예제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(3/3)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상기는 고립성 요구사항에 위배되는 트랜잭션 수행이다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시간은 그림 위에서 밑으로 흐른다고 가정한다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세 개 문장이 수행되고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그 다음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가 수행되고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그 다음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마지막 세 문장을 수행하였다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가 접근하는 데이터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A, 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중간 값으로 트랜잭션 실행 중간 값은 무결성제약을 만족하지 않을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상기 경우에는 무결성제약을 위배하고 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무결성제약을 위배하는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중간 값을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가 접근을 하게 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가 읽은 값을 기반으로 수행한 연산은 모두가 잘못된 연산이므로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데이터베이스 시스템은 이러한 접근을 허용하지 않아야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상기와 같이 데이터베이스 연산을 수행하면 트랜잭션의 고립성을 위배한다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트랜잭션을 직렬 실행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(serial execution,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각 트랜잭션을 처음부터 끝까지 수행하는 방식으로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연산 간의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overlapping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없는 수행 방식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하면 트랜잭션의 고립성은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이론적으로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자연스럽게 제공될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그러나 데이터베이스 시스템의 성능이 중요한 실제 환경에서 트랜잭션의 직렬 수행 방식은 채택이 불가능한 정책이며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동시에 다수 사용자가 데이터 베이스 시스템에 접근하여 서비스를 제공받는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interleaved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execution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을 데이터베이스 시스템이 지원한다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75B1FE8-ACCF-4678-99CF-B4A923DBAB50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11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트랜잭션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(1/2)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상태는 몇 가지로 분류할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수행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(active)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중인 상태에서 트랜잭션의 모든 문장이 실행되면 부분 완료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(partially committed)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상태가 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완료를 위한 조치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예를 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관련 로그를 안전한 장소에 기록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가 성공적으로 수행되면 트랜잭션은 완료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(committed)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상태가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트랜잭션이 완료되기 전에는 트랜잭션 수행 중에 시스템 고장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연산 오류 등의 다양한 이유로 인하여 트랜잭션 연산을 수행하지 못하는 상황이 발생할 수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경우에는 트랜잭션이 철회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(aborted)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상태가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또는 사용자가 명시적으로 트랜잭션 철회를 요구하기도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트랜잭션의 철회 단계가 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트랜잭션이 초기에 시작할 상태로 데이터베이스를 원상 복귀하여야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철회된 트랜잭션은 데이터베이스 시스템에 의하여 다시 시작할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트랜잭션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(2/2)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상태를 다이어그램 형식으로 보여준다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478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68AF36F-C31D-475E-A3BC-64C4D7001C2A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13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동시 실행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시스템은 다수개의 트랜잭션을 동시에 수행하며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장점은 자원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활용성이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증가하고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트랜잭션의 평균 응답 시간이 증가하는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데이터베이스 시스템에서 트랜잭션의 동시성 수행에 의한 장점은 운영체제에서 개별 프로세스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(process)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동시성 수행과 유사한 장점이다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다수의 트랜잭션을 동시적으로 수행 시에 데이터베이스 시스템에서 이를 제어하는 </a:t>
            </a:r>
            <a:r>
              <a:rPr lang="ko-KR" altLang="en-US" dirty="0"/>
              <a:t>기술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을 동시성 제어라고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1.2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직렬가능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(serializability)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607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올바른 실행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다수개의 트랜잭션을 동시에 수행할 때 올바른 트랜잭션 실행은 무엇인가를 결정하여야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트랜잭션은 다수 개의 데이터베이스 연산으로 구성이 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다수개의 트랜잭션이 동시에 수행이 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타 트랜잭션에 속한 연산과 서로 혼합되어 수행이 될 것이며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올바른 트랜잭션 실행에 대한 정확한 정의가 필요하다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참고적으로 트랜잭션을 순차적으로 수행하는 직렬 방법은 항상 올바르며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(correct),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이는 트랜잭션의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일치성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성질로 인하여 데이터베이스가 항상 일치하는 상태로 유지되기 때문이다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그러나 직렬 트랜잭션 실행은 현실적으로는 운영이 불가능하며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다만 올바른 트랜잭션 실행의 판단 기준으로 사용한다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88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D88F765F-99E9-46DA-996F-78FB8ACDDDF6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16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바르게 못한 실행 현상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트랜잭션을 올바르게 수행하지 못하는 경우 발생할 수 있는 현상은 상기와 같이 세 가지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오손읽기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갱신 손실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반복불가 읽기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오손읽기는 완료되지 않는 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(uncommitted value, dirty value)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을 읽는 연산을 말한다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상기에서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가 읽는 값은 아직 완료되지 않은 값이며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만약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철회를 하면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연산 또한 철회하여야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갱신 손실은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가 쓴 값을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덮어쓰는 현상이며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경우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효과는 데이터베이스에서 사라지게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반복불가 읽기는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처음에 읽는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값과 후에 읽은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값에 차이가 있게 되어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관점에서는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값을 읽을 때마다 다른 값이 나오는 현상이다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동시성 제어는 세 가지 현상을 방지하여 올바른 트랜잭션 수행에 대한 방법을 제시한다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바르지 못한 실행으로 발생할 수 있는 현상은 오직 이 세 가지 현상뿐이며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앞으로 전개되는 동시성 제어는 세 가지 현상을 방지하는 이론이다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5DA47A5-0B2F-4F01-83D5-B28F44463C7E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17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스케줄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역사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또는 역사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동시적으로 수행되는 다수 트랜잭션에 속하는 연산이 수행된 시간적 순서를 의미한다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동시적으로 수행된 트랜잭션의 모든 연산이 스케줄에 나와 있어야 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스케줄에 있는 특정 트랜잭션에 속하는 연산 순서는 또한 해당 트랜잭션 내의 연산 순서와 동일하여야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1A150AC-A258-410B-8EBC-596522EE8033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18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이제 다수 개의 스케줄을 살펴보도록 하자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직렬 스케줄이다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초기 값으로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A=100, B=200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이라고 하자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 write(A)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A=50, B=200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 write(B)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A=50, B=250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T2 write(A)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A=45, B=250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T2 write(B)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A=45, B=255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와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T2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트랜잭션은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계좌에서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B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계좌로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$50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또는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10%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를 이송하는 일을 하므로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A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계좌와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B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계좌의 합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(sum)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트랜잭션 이전과 이후에 변화가 없어야 한다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상기 스케줄에서는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수행 후에도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A+B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값에 변화가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0D8CEAD-7F61-4107-B68B-A35550C85894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19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과 반대로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T2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트랜잭션을 모두 수행하고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트랜잭션을 수행하였으며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경우 또한 직렬 스케줄이다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초기 값으로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A=100, B=200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이라고 하자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T2 write(A)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A=90, B=200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T2 write(B)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A=90, B=210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 write(A)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A=40, B=210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 write(B)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A=40, B=260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수행 후에도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A+B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값에 변화가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36D2387-194D-49B7-9947-C57140214420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2</a:t>
            </a:fld>
            <a:endParaRPr lang="en-US" altLang="ko-KR" sz="13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■ 세부목차</a:t>
            </a:r>
            <a:endParaRPr lang="en-US" altLang="ko-KR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트랜잭션 기능은 데이터베이스 시스템이 제공하는 중요한 기능 중의 하나이며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대부분 상용 데이터베이스 시스템이 트랜잭션 기능을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 제공한다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트랜잭션 기능은 많은 사용자가 동시에 접근하는 비행기 예약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은행 업무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신용카드 처리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주식시장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온라인 쇼핑몰 등 많은 응용 분야에서 사용된다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트랜잭션은 데이터베이스 시스템과 다른 일반 소프트웨어를 구분하는 기능이라고 할 만큼 데이터베이스 시스템의 중요한 기능이다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본 장에서는 트랜잭션에 대한 주요 이론을 살펴본다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트랜잭션의 개념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트랜잭션 스케줄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직렬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직렬가능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(serializability),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회복가능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(recoverability)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 등에 관하여 살펴본다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700926D-7251-4239-8500-B1F1B2ACFC18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20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3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직렬 스케줄은 아니지만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그 효과가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과 동일하다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초기 값으로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A=100, B=200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이라고 하자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 write(A)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A=50, B=200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T2 write(A)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A=45, B=200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 write(B)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A=45, B=250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T2 write(B)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A=45, B=255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수행 후에도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A+B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값에 변화가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우리는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효과가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과 동일한지를 체계적으로 결정할 수 있어야 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이는 후에 자세히 언급한다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3A3865D-152D-4573-B705-4FC66B3AF879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21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4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는 올바른 스케줄이 아니다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초기 값으로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A=100, B=200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이라고 하자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T2 write(A)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A=90, B=200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 write(A)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A=50, B=200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 write(B)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A=50, B=250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T2 write(B)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: A=50,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B=210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수행 후에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A+B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값에 변화가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스케줄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는 올바른 수행이 아니며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그 이유는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효과가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또는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효과와 모두 다르게 때문이다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만약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효과가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과는 다르고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와는 동일하면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또는 그 반대의 경우에도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는 올바른 스케줄이다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190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6B11E7C-FCE9-4BE5-BFEF-C4FABEEF99F4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23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직렬가능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스케줄이 직렬수행 스케줄 결과와 동일하면 우리는 이를 직렬가능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(serializable)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스케줄이라고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스케줄에 관련되는 트랜잭션의 개수가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개이면 가능한 직렬 스케줄은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개의 트랜잭션을 나열하는 개수와 동일하므로 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n!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직렬 가능 스케줄은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n!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직렬 스케줄 중에서 적어도 하나의 직렬 스케줄과 동일한 결과를 가져야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앞에서 살펴본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직렬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과 동일한 결과를 보이므로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참고적으로 직렬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와는 다른 결과를 보임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직렬가능 스케줄이다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결과의 동일함을 정의하는 방식은 충돌 직렬가능 스케줄과 뷰 직렬가능성 스케줄이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46FD48E-B384-4A81-9B96-6522E43B5BE8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24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충돌 연산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동일한 데이터에 대한 두 개 연산 중에서 최소한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한개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연산이 쓰기 연산이면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두 개 연산은 충돌한다고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충돌 연산을 정의할 때 동일한 데이터에 대한 연산만을 고려한다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동일하지 않은 데이터에 대한 연산은 전혀 고려하지 않는다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스케줄에서 충돌연산은 연관되는 트랜잭션의 직렬실행 순서를 결정한다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비충돌연산은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두 연산의 순서를 스케줄에서 바꾸어도 연산 효과가 동일하게 나오나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충돌연산은 연산 실행 순서를 바꾸면 효과가 다르게 나오기 때문이다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13A9F4D8-1F06-481D-8F72-859B149BCCF7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25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충돌 직렬가능 스케줄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스케줄에서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비충돌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연산은 서로 바꾸어도 연산 효과가 동일하다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스케줄에서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비충돌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연산을 서로 바꾸어 직렬스케줄이 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충돌 직렬가능 스케줄이라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2E62A4E-838B-45E7-B4F7-D5F73121902F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26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충돌 직렬가능 예제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write(A)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read(B), write(B)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비충돌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하므로 서로 위치를 바꿀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또한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read(A)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또한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read(B), write(B)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비충돌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하므로 서로 위치를 바꿀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서로 위치를 바꾸면 결과적으로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6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나오게 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6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직렬 스케줄이다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경우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는 충돌 직렬가능 스케줄이다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3D8B2AC-BD75-4849-8C72-E3404B234F38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27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충돌 직렬가능 예제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상기 스케줄은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비충돌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연산 상호 교환이 되지 않으므로 충돌 직렬가능 스케줄은 아니다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E80C114-B9C9-42B3-A6C2-519F468971A1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28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뷰 직렬가능 정의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뷰 직렬가능 스케줄 정의이다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에 속한 각 트랜잭션의 읽기 연산에 대하여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스케줄에서 동일한 값을 읽고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마지막 쓰기 연산이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스케줄의 마지막 쓰기 연산과 동일하면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는 뷰 직렬가능 스케줄이라고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B03A565A-CE98-4A88-A17E-3B3196B7677A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29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뷰 직렬가능 예제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충돌연산만으로 구성되어 있어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비충돌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연산 위치 바꿈에 의하여 직렬 스케줄로 변환이 가능한 충돌 직렬가능 스케줄은 아니다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그러나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직렬스케줄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&lt;T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5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6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7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와 효과가 동일한 뷰 직렬가능 스케줄이다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5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읽기 연산에서 보는 데이터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Q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는 직렬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&lt;T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5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6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7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5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읽기 연산이 보는 데이터 값과 동일하며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데이터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Q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에 대한 마지막 쓰기 연산은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쓰기 연산인데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&lt;T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5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6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7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7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쓰기 연산과 동일하기 때문이다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트랜잭션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854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C58D407F-8156-4100-BBC0-9AA47C9B14CD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30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충돌 직렬가능 대비 뷰 직렬가능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뷰 직렬가능 </a:t>
            </a:r>
            <a:r>
              <a:rPr lang="ko-KR" altLang="en-US" dirty="0"/>
              <a:t>스케줄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중의 일부가 충돌 직렬가능 스케줄이다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현실적으로는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DBMS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시스템은 충돌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직렬가능성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스케줄과 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직렬가능성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스케줄의 일부분만을 지원하고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CA9F1BB-F593-41B2-BDBC-AFF7A9D38480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31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다른 직렬가능 스케줄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충돌 직렬가능 스케줄과 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직렬가능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외에도 직렬가능 스케줄은 존재한다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상기 스케줄은 충돌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직렬가능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스케줄이 아니다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예로 트랜잭션 중간에 나오는 데이터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대한 연산들을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swap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할 수 없음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). 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직렬가능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스케줄을 판단하기 위해서는 두 개 트랜잭션의 모든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직렬 스케줄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&lt;T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T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&gt;, &lt;T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&gt;)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과 뷰 동등성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(view equivalence)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여부를 판단하여야 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&lt;T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T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&gt;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직렬 스케줄과 비교하면 데이터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B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에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대한 최종 쓰기가 주어진 스케줄에서는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&lt;T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T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&gt;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에서는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가 되어 뷰 동등성이 성립되지 않는다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유사한 이유로 주어진 스케줄은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&lt;T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</a:t>
            </a:r>
            <a:r>
              <a:rPr lang="en-US" altLang="ko-KR" sz="1200" kern="1200" baseline="-250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&gt;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직렬 스케줄과 뷰 동등성이 성립되지 않으므로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주어진 스케줄은 뷰 직렬가능하지 않다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그러나 상기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스케줄은 직렬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&lt;T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와 동일한 결과를 보인다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참고적으로 상기 스케줄은 트랜잭션의 모든 연산이 더하기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빼기이며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이러한 연산은 상호 교환이 된다는 특징이 있어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직렬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&lt;T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</a:t>
            </a:r>
            <a:r>
              <a:rPr lang="en-US" altLang="ko-KR" sz="1200" kern="1200" baseline="-250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와 동일한 결과를 보인다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만약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우리가 트랜잭션에서 수행하는 모든 연산을 미리 알 수 있으면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상기와 같은 분석을 통하여 좀 더 많은 직렬가능 스케줄을 데이터베이스 시스템에서 수행 할 수 있으나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이는 현실적으로는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불가능하다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실제 상황에서는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사용자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트랜잭션내에서 수행하는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연산이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사전에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데이터베이스 시스템에 알려질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1.3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직렬가능 시험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0230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CF77499-6EA4-406A-BE5C-7A1CDB4F169D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33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충돌 직렬가능 시험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주어진 스케줄이 충돌 직렬가능 스케줄인지를 판별하기 위해서는 선행 그래프를 사용하면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선행 그래프에서 노드는 트랜잭션을 표현하고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동일한 데이터에 대하여 충돌되는 연산이 존재할 때 미리 데이터를 접근하는 트랜잭션에서 후에 데이터를 접근하는 트랜잭션으로 에지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(edge)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를 생성한다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선행 그래프 예제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에 대한 선행 그래프를 작성한 예제이다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선행 그래프에 사이클이 있으므로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충돌 직렬가능 스케줄이 아니다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1640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BDE6BBE9-37A8-4BAA-B5D7-059AC0624B4E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35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선행 그래프 예제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선행 그래프에 대한 우리의 관심은 사이클 존재 여부이므로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중복되는 에지는 그래프 작성 시에 표기하지 않아도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에 의한 선행 그래프에는 사이클이 없으므로 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충돌 직렬가능 스케줄이다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81ECA37-5808-402A-9786-4E9F20631984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36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선행 그래프의 사이클 판별은 저렴하다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선행 그래프는 방향성 그래프이며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방향성 그래프에서 사이클 존재 여부 판별은 간단하고 저렴한 연산이다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위상 정렬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(topological sort)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부분 순서를 가지는 노드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에 대하여 부분 순서를 만족하면서 전체 노드를 정렬하는 방식이다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11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선행 그래프에는 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개의 노드가 있으며 노드 간에는 부분 순서가 결정되어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11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선행 그래프에 대하여 위상 정렬을 하면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T2, T3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간에는 순서가 없으므로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개 정렬이 나오고 또한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는 다른 노드와 순서가 없으므로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가지 정렬이 가능하므로 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개의 위상정렬이 가능하다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T1 T2 T3 T4 T5 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T1 T2 T3 T5 T4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T1 T2 T5 T3 T4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T1 T5 T2 T3 T4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T5 T1 T2 T3 T4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T1 T3 T2 T4 T5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T1 T3 T2 T5 T4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T1 T3 T5 T2 T4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T1 T5 T3 T2 T4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T5 T1 T3 T2 T4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5BC18AB-1D05-4EBB-821D-2050C7E25FB0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37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직렬가능 시험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직렬가능 시험은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NP-</a:t>
            </a:r>
            <a:r>
              <a:rPr lang="en-US" altLang="ko-KR" dirty="0" smtClean="0"/>
              <a:t>complete </a:t>
            </a:r>
            <a:r>
              <a:rPr lang="ko-KR" altLang="en-US" dirty="0" smtClean="0"/>
              <a:t>영역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문제이기에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다항식 시간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(polynomial time)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알고리즘을 구하는 것은 매우 어렵다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그러나 실질적인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직렬가능 시험은 충돌 직렬가능 스케줄에서 읽지 않고 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(blind write)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연산 존재 여부를 활용한다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1.4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회복가능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6476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16FA0C9-04B0-4298-B1AC-F154D4D543D5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39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회복가능 스케줄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우리가 스케줄에 대하여 고려하여야 하는 사항은 직렬가능 문제 외에도 시스템 고장 시에 회복 가능 여부이다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dirty="0" smtClean="0"/>
              <a:t>직렬 가능 스케줄 문제와는 별개로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스케줄을 회복 관점에서도 고려하여야 한다</a:t>
            </a:r>
            <a:r>
              <a:rPr lang="en-US" altLang="ko-KR" dirty="0" smtClean="0"/>
              <a:t>.   </a:t>
            </a:r>
            <a:r>
              <a:rPr lang="ko-KR" altLang="en-US" dirty="0" smtClean="0"/>
              <a:t>아무리 직렬 가능 스케줄이어도 만약 그 스케줄이 회복 관점에서 문제가 있으면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회복이 불가능하거나 또는 회복에 너무 많은 비용이 요구되거나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그러한 스케줄은 사용할 수 없다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우리는 </a:t>
            </a:r>
            <a:r>
              <a:rPr lang="ko-KR" altLang="en-US" dirty="0"/>
              <a:t>동시성 제어 및 회복 </a:t>
            </a:r>
            <a:r>
              <a:rPr lang="ko-KR" altLang="en-US" dirty="0" smtClean="0"/>
              <a:t>관점 모두에서 트랜잭션의 스케줄을 고려하여야 한다</a:t>
            </a:r>
            <a:r>
              <a:rPr lang="en-US" altLang="ko-KR" dirty="0" smtClean="0"/>
              <a:t>. </a:t>
            </a:r>
          </a:p>
          <a:p>
            <a:pPr latinLnBrk="1"/>
            <a:r>
              <a:rPr lang="en-US" altLang="ko-KR" dirty="0" smtClean="0"/>
              <a:t>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회복가능 스케줄에서는 데이터를 읽은 트랜잭션은 그 데이터를 쓴 트랜잭션 후에 완료하여야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상기 예제와 같이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쓴 값을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읽는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읽는 값은 아직 완료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(committed)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되지 않는 값이다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경우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완료를 하고 그 후에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철회를 하면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수행한 연산을 취소하여야 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완료를 하였기에 심각한 문제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복구가 불가능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가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T9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트랜잭션은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완료를 하였음에도 불구하고 이를 취소하여야 하는 상황이 발생하며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T9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D(durable)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성질을 위배하는 것이다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 </a:t>
            </a:r>
          </a:p>
          <a:p>
            <a:pPr fontAlgn="base" latinLnBrk="1"/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데이터베이스 시스템은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회복가능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스케줄만 허용하여야 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■ 트랜잭션 예제</a:t>
            </a:r>
            <a:endParaRPr lang="en-US" altLang="ko-KR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트랜잭션은 하나의 논리적 작업을 수행하는 데이터베이스 연산의 순서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(sequence)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데이터베이스 시스템을 이용하여 사용자가 원하는 연산을 수행할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수행하고자 하는 연산의 논리적 단위가 트랜잭션이며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구체적으로는 데이터베이스 응용 프로그램에서 데이터베이스 연산의 순서로 구성되는 프로그램의 일부이다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트랜잭션은 데이터를 접근하고 갱신하는 데이터베이스 프로그램의 논리적 수행 단위라고 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MySQL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시스템에서 제공하는 트랜잭션의 예제이다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 상기 트랜잭션은 새로운 주문 번호를 구하여 두 개의 테이블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(orders,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orderdetails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에 해당 주문 데이터를 삽입하는 트랜잭션이다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 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데이터베이스 시스템마다 다소 간의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SQL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구문상의 차이는 있으나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트랜잭션의 기능은 동일하다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8435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1886B4C-E1EB-4F3A-87B7-F076A50CEB1E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40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연쇄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철회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연쇄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철회는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하나의 철회가 다른 트랜잭션 철회를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유도하며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이를 방지하려면 기본적으로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완료된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읽기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(committed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read)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만을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허용하여야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과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T12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상기와 같은 읽기 연산을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dirty read(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지저분한 읽기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읽는 값이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committed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된 값이 아니므로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라고 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상기 예제에서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철회를 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T11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및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T12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도 함께 철회를 하여야 하는데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T11/T12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입장에서는 트랜잭션의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분리성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(isolated)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제대로 지원되지 않아 억울하게 트랜잭션 철회를 하는 꼴이 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DBSM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는 원칙적으로 연쇄 철회 현상이 발생하지 않도록 트랜잭션을 스케줄하여야 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참고적으로 상기 스케줄은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회복가능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스케줄이며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그 이유는 회복 가능 스케줄은 관련 트랜잭션의 완료 순서에만 제약을 주기 때문이다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CAF28CD-7D5B-467D-A3DE-0521C3D9C440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41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연속적인 철회가 필요 없는 스케줄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연속적인 철회가 필요 없는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(cascadeless)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 또는 연속철회를 방지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(avoids cascading aborts)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하는 스케줄은 기본적으로 완료된 데이터 읽기만을 허용한다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임의의 트랜잭션이 읽으려고 하는 데이터에 대하여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트랜잭션이 해당 데이터를 읽기 전에 그 데이터를 마지막으로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쓰기한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트랜잭션이 완료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(commit)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하기를 요구하는 스케줄이다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FE7DAE7E-3356-4E59-AC61-CB2977B37090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42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스케줄 관계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제한적인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(strict)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스케줄은 쓰기 연산을 한 트랜잭션이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완료 또는 철회로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종료될 때까지 해당 데이터를 다른 트랜잭션이 읽거나 쓸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r</a:t>
            </a:r>
            <a:r>
              <a:rPr lang="en-US" altLang="ko-KR" sz="1200" kern="1200" baseline="-250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j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[x]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j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데이터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에 대한 읽기연산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marL="0" indent="0" fontAlgn="base" latinLnBrk="1">
              <a:buFontTx/>
              <a:buNone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w</a:t>
            </a:r>
            <a:r>
              <a:rPr lang="en-US" altLang="ko-KR" sz="1200" kern="1200" baseline="-250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j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[x]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j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데이터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에 대한 쓰기연산 </a:t>
            </a:r>
          </a:p>
          <a:p>
            <a:pPr marL="0" indent="0" fontAlgn="base" latinLnBrk="1">
              <a:buFontTx/>
              <a:buNone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</a:t>
            </a:r>
            <a:r>
              <a:rPr lang="en-US" altLang="ko-KR" sz="1200" kern="1200" baseline="-250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j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j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abort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연산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marL="0" indent="0" fontAlgn="base" latinLnBrk="1">
              <a:buFontTx/>
              <a:buNone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c</a:t>
            </a:r>
            <a:r>
              <a:rPr lang="en-US" altLang="ko-KR" sz="1200" kern="1200" baseline="-250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j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j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commit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연산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marL="171450" indent="-171450" fontAlgn="base" latinLnBrk="1">
              <a:buFontTx/>
              <a:buChar char="-"/>
            </a:pP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상기 다이어그램은 지금까지 살펴본 스케줄 관계를 보인다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RC : recoverable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ACA : avoids cascading aborts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ST : strict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	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SR :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conflict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serializable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회복 관점에서는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전체 가능한 스케줄 중에 일부가 회복가능하고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그 중 일부가 연속 철회를 방지하는 스케줄이고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그 중 일부는 제한적인 스케줄이다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한편으로 트랜잭션의 직렬가능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(SR)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스케줄이 다른 스케줄과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비포함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관계로 존재한다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데이터베이스 시스템이 지원하는 스케줄은 직렬가능 스케줄과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ACA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또는 회복가능 스케줄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의 교집합 부분이다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가 아닌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ACA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상기 스케줄에서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r>
              <a:rPr lang="ko-KR" altLang="en-US" dirty="0" smtClean="0"/>
              <a:t>이 쓴 </a:t>
            </a:r>
            <a:r>
              <a:rPr lang="ko-KR" altLang="en-US" dirty="0" err="1" smtClean="0"/>
              <a:t>데이타</a:t>
            </a:r>
            <a:r>
              <a:rPr lang="en-US" altLang="ko-KR" dirty="0" smtClean="0"/>
              <a:t>(X)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overwrite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이는 </a:t>
            </a:r>
            <a:r>
              <a:rPr lang="en-US" altLang="ko-KR" baseline="0" dirty="0" smtClean="0"/>
              <a:t>ACA </a:t>
            </a:r>
            <a:r>
              <a:rPr lang="ko-KR" altLang="en-US" baseline="0" dirty="0" smtClean="0"/>
              <a:t>스케줄을 위반하는 것은 아니다</a:t>
            </a:r>
            <a:r>
              <a:rPr lang="en-US" altLang="ko-KR" baseline="0" dirty="0" smtClean="0"/>
              <a:t>.   ACA </a:t>
            </a:r>
            <a:r>
              <a:rPr lang="ko-KR" altLang="en-US" baseline="0" dirty="0" smtClean="0"/>
              <a:t>스케줄은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읽기 연산에 대한 조건만 요구하고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스케줄이 </a:t>
            </a:r>
            <a:r>
              <a:rPr lang="en-US" altLang="ko-KR" baseline="0" dirty="0" smtClean="0"/>
              <a:t>ACA </a:t>
            </a:r>
            <a:r>
              <a:rPr lang="ko-KR" altLang="en-US" baseline="0" dirty="0" smtClean="0"/>
              <a:t>되기 위하여 만족하여야 하는 </a:t>
            </a:r>
            <a:r>
              <a:rPr lang="en-US" altLang="ko-KR" baseline="0" dirty="0" smtClean="0"/>
              <a:t>overwrite</a:t>
            </a:r>
            <a:r>
              <a:rPr lang="ko-KR" altLang="en-US" baseline="0" dirty="0" smtClean="0"/>
              <a:t>에 대한 제한은 전혀 없다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 </a:t>
            </a:r>
            <a:r>
              <a:rPr lang="ko-KR" altLang="en-US" baseline="0" dirty="0" smtClean="0"/>
              <a:t>스케줄은 읽기 및 쓰기에 대한 제약이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상기 스케줄의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번째 줄 쓰기 연산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즉</a:t>
            </a:r>
            <a:r>
              <a:rPr lang="en-US" altLang="ko-KR" baseline="0" smtClean="0"/>
              <a:t>, Write(X</a:t>
            </a:r>
            <a:r>
              <a:rPr lang="en-US" altLang="ko-KR" baseline="0" dirty="0" smtClean="0"/>
              <a:t>))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ST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요구사항을 위반하기 때문에 상기 스케줄은 </a:t>
            </a:r>
            <a:r>
              <a:rPr lang="en-US" altLang="ko-KR" baseline="0" dirty="0" smtClean="0"/>
              <a:t>ST</a:t>
            </a:r>
            <a:r>
              <a:rPr lang="ko-KR" altLang="en-US" baseline="0" dirty="0" smtClean="0"/>
              <a:t>가 아니다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3455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08F55B0-D99E-41EC-81E8-B06B4F00255C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44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동시성 제어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(1/2)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우리가 원하는 스케줄은 직렬가능 스케줄이고 동시에 회복가능 또는 연쇄철회를 방지하는 스케줄이다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트랜잭션을 우선 실행 한 후에 수행한 스케줄에 대한 판별 여부는 가능하나 이미 트랜잭션이 수행한 후이므로 그 의미가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우리가 원하는 것은 어떤 규약이 있어 그 규약을 준수하면서 트랜잭션을 수행하면 우리가 원하는 스케줄이 나오게 하는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이러한 규약을 동시성제어 규약이라고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F784320-3114-4A9C-82AE-5507E8392558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45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동시성 제어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(2/2)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현재까지 개발된 동시성 제어 규약은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록킹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(locking),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타임스탬프 순서화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(timestamp ordering),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다중버전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multiversion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),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낙관적 규약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(optimistic protocol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validation protocol)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등이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다음 장에서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록킹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규약에 대하여 살펴보자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장 요약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장의 주요 내용은 트랜잭션 스케줄에 대한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correctness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기준이다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isolation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관점에서의 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판단 기준은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conflict serialization, view serialization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있으며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회복 관점에서는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recoverable, cascadeless, strict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가 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데이터베이스 시스템은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conflict serializable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과 최소한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recoverable (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또는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preferably cascadeless)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스케줄을 제공하여야 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본 장 내용을 숙지하면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주어진 스케줄이 어떤 속성에 속하는 스케줄인지를 판별할 수 있어야 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. 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8395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DD7691A-4866-4889-AA67-85CAD36865CA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47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3F1C7F7-A351-4DBD-832B-B2127863111A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5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■ 트랜잭션 개념</a:t>
            </a:r>
            <a:endParaRPr lang="en-US" altLang="ko-KR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사용자는 데이터베이스 접근 및 수정을 하기 위하여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SQL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언어를 사용한다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응용 프로그램 개발은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embedded SQL, ODBC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와 같은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SQL API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등 다양한 방식이 있으나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공통점은 일반 프로그램 내에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SQL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언어가 산재해 있는 형식이다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SQL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언어로 작성되는 트랜잭션을 사용하는 경우 필요이상으로 복잡하고 특정 시스템에 의존적인 </a:t>
            </a:r>
            <a:r>
              <a:rPr lang="ko-KR" altLang="en-US" dirty="0">
                <a:latin typeface="Times New Roman" charset="0"/>
              </a:rPr>
              <a:t>설명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이 되므로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본 교재에서는 단순화된 트랜잭션 모델을 사용한다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데이터베이스에 적용되는 모든 연산은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read/write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연산으로 대치할 수 있으므로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단순화된 트랜잭션 모델에서는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read/write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연산만 사용하여 트랜잭션을 구성하기로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트랜잭션은 응용 프로그램 내에서 데이터베이스에 대한 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read/write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연산이 나오는 프로그램의 일부이다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</a:t>
            </a:r>
            <a:endParaRPr lang="en-US" altLang="ko-KR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상기 프로그램은 은행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계정에서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계정으로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50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불을 송금하는 단순화된 트랜잭션 예제이다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</a:t>
            </a:r>
          </a:p>
          <a:p>
            <a:endParaRPr lang="ko-KR" altLang="en-US" dirty="0"/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■ 트랜잭션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트랜잭션과 관련되는 두 가지 이슈는 다양한 시스템 장애를 극복하는 회복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기능과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다수 개의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트랜잭션을 동시에 수행하였을 때 발생하는 문제점을 해결하는 동시성 제어 기능이다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376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9D93C79-5200-419E-8BD5-58FDFFE219ED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7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트랜잭션은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ACID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성질을 가져야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트랜잭션은 데이터베이스 무결성을 유지하기 위하여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ACID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성질을 가져야 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ACID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는 상기에 나와 있는 네 가지 성질의 첫 자로 만든 약어이다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ACID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성질은 트랜잭션이 제공하여야 하는 </a:t>
            </a:r>
            <a:r>
              <a:rPr lang="ko-KR" altLang="en-US" dirty="0"/>
              <a:t>특성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(property)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을 </a:t>
            </a:r>
            <a:r>
              <a:rPr lang="ko-KR" altLang="en-US" dirty="0"/>
              <a:t>명확하게 정의한다</a:t>
            </a:r>
            <a:r>
              <a:rPr lang="en-US" altLang="ko-KR" dirty="0"/>
              <a:t>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원자성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(atomicity)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all-or-nothing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을 의미한다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일치성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(consistency)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단일 트랜잭션의 수행은 데이터 무결성을 유지한다는 가정이다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고립성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(isolation)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다수 트랜잭션이 동시에 수행이 되어도 사용자에게는 본인 트랜잭션만이 홀로 수행되고 있는 느낌을 준다는 성질이다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지속성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(durability)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은 완료된 트랜잭션의 결과는 후에 시스템 장애가 발생하여도 데이터베이스 상태에 반영되어야 한다는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사용자가 트랜잭션을 선언하면 데이터베이스 시스템은 트랜잭션의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ACID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성질을 사용자에게 제공하여야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예를 들어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수행 중에 시스템 고장이 발생하여 트랜잭션을 끝까지 수행하지 못하면 트랜잭션의 원자성 성질로 인하여 해당 트랜잭션이 수행되지 전의 데이터베이스 상태로 복귀하여야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ACID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성질을 사용자에게 제공하기 위하여 데이터베이스 시스템은 내부적으로 많은 연산을 수행한다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F31AE65-9C00-42BC-8367-C3F86F9B66A7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8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자금이체 예제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(1/3)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구좌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50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불을 자금 이체하는 트랜잭션이다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예제 트랜잭션에서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ACID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성질이 어떻게 적용될 수 있는지를 설명한다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원자성은 트랜잭션 모든 연산이 수행되거나 아니면 전혀 수행되지 않아야 한다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(all or nothing)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는 성질이며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상기 예제에서 만약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3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번 라인을 수행하고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6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번 라인 수행 전에 시스템 장애가 발생하여 트랜잭션 끝까지 연산을 할 수 없으면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3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번 라인 효과를 데이터베이스 시스템에서 제거하여야 하는 성질이다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3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번 라인 효과는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데이터 값 변경이므로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데이터베이스 시스템은 장애가 발생하면 데이터 아이템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를 원래 데이터 값으로 다시 변경하여야 한다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1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번 및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번 연산은 데이터 베이스 값을 변경하지 않았으므로 원자성 성질에 의하여 데이터베이스 시스템이 특별히 조치를 취하지 않는다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지속성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(durability)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이 보장되지 않은 데이터베이스 시스템은 실생활에서 사용할 수가 없다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만약 고객이 은행에 입금하였는데 다음날 디스크 장애로 인하여 은행에서 입금사실을 고객에게 확인해 줄 수 없다면 큰 문제가 발생할 것이다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356" indent="-285521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2086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920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754" indent="-228417" defTabSz="96601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2588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69423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6257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3091" indent="-228417" algn="r" defTabSz="9660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7F4864F-DDD4-4111-B590-A8B6E334DF27}" type="slidenum">
              <a:rPr lang="ko-KR" altLang="en-US" sz="1300">
                <a:latin typeface="Times New Roman" pitchFamily="18" charset="0"/>
                <a:ea typeface="굴림" charset="-127"/>
              </a:rPr>
              <a:pPr/>
              <a:t>9</a:t>
            </a:fld>
            <a:endParaRPr lang="en-US" altLang="ko-KR" sz="1300">
              <a:latin typeface="Times New Roman" pitchFamily="18" charset="0"/>
              <a:ea typeface="굴림" charset="-127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47" y="4705689"/>
            <a:ext cx="4981811" cy="4456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■ 자금이체 예제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(2/3)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일치성은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독립적인 하나의 트랜잭션 수행에 의하여 데이터베이스 무결성제약이 위배되지 않는다는 성질이다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데이터 무결성제약은 명시적으로 선언되는 제약과 묵시적으로 선언되는 제약 등이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시작 시에 데이터베이스가 무결성제약을 만족하면 트랜잭션이 종료하였을 때도 무결성제약을 만족하여야 한다는 성질이다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다만 트랜잭션 수행 중간에는 데이터베이스가 무결성제약을 만족하지 않을 수도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트랜잭션 내부의 논리 오류로 인하여 트랜잭션이 완료되었을 때 데이터베이스 무결성이 위배될 수 있으나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여기서는 이러한 가능성은 없다고 가정한다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현실적으로는 트랜잭션이 데이터베이스가 제공하는 무결성제약을 만족하도록 설계되어야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20000" y="6480000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9E48C237-6329-493F-9DA8-1544080762E5}" type="slidenum">
              <a:rPr lang="en-US" altLang="ko-KR" sz="1000" smtClean="0"/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991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103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671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06488"/>
            <a:ext cx="7661275" cy="2374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3633788"/>
            <a:ext cx="7661275" cy="2376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70F3-A5E0-4B23-8ADF-5A8235402F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61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661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0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004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58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782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63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094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97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201738"/>
            <a:ext cx="8301037" cy="511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4320000" y="6480000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9E48C237-6329-493F-9DA8-1544080762E5}" type="slidenum">
              <a:rPr lang="en-US" altLang="ko-KR" sz="1000" smtClean="0"/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dirty="0"/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7363" y="279400"/>
            <a:ext cx="8297862" cy="6096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SzPct val="90000"/>
        <a:buFont typeface="Arial" charset="0"/>
        <a:buChar char="•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SzPct val="100000"/>
        <a:buFont typeface="맑은 고딕" pitchFamily="50" charset="-127"/>
        <a:buChar char="–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SzPct val="75000"/>
        <a:buFont typeface="Arial" charset="0"/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Font typeface="맑은 고딕" pitchFamily="50" charset="-127"/>
        <a:buChar char="–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en-US" altLang="ko-KR"/>
              <a:t>Transaction</a:t>
            </a:r>
            <a:r>
              <a:rPr lang="en-US" altLang="ko-KR" baseline="0"/>
              <a:t> </a:t>
            </a:r>
            <a:r>
              <a:rPr lang="en-US" altLang="ko-KR" smtClean="0"/>
              <a:t>THEORY</a:t>
            </a:r>
            <a:endParaRPr lang="ko-KR" altLang="en-US" dirty="0"/>
          </a:p>
        </p:txBody>
      </p:sp>
      <p:sp>
        <p:nvSpPr>
          <p:cNvPr id="4099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Fund Transfer (3/3)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Isolation requirement — if between steps 3 and 6, another transaction T</a:t>
            </a:r>
            <a:r>
              <a:rPr lang="en-US" altLang="ko-KR" baseline="-25000" dirty="0"/>
              <a:t>2</a:t>
            </a:r>
            <a:r>
              <a:rPr lang="en-US" altLang="ko-KR" dirty="0"/>
              <a:t> is allowed to access the partially updated database, it will see an inconsistent database (the sum  A+B will be less than it should be)</a:t>
            </a:r>
            <a:br>
              <a:rPr lang="en-US" altLang="ko-KR" dirty="0"/>
            </a:br>
            <a:r>
              <a:rPr lang="en-US" altLang="ko-KR" dirty="0"/>
              <a:t>         T</a:t>
            </a:r>
            <a:r>
              <a:rPr lang="en-US" altLang="ko-KR" baseline="-25000" dirty="0"/>
              <a:t>1</a:t>
            </a:r>
            <a:r>
              <a:rPr lang="en-US" altLang="ko-KR" dirty="0"/>
              <a:t>                                        T</a:t>
            </a:r>
            <a:r>
              <a:rPr lang="en-US" altLang="ko-KR" baseline="-25000" dirty="0"/>
              <a:t>2</a:t>
            </a:r>
          </a:p>
          <a:p>
            <a:pPr marL="457200" lvl="1" indent="0">
              <a:buNone/>
            </a:pPr>
            <a:r>
              <a:rPr lang="en-US" altLang="ko-KR" dirty="0"/>
              <a:t>1.	read(A)</a:t>
            </a:r>
          </a:p>
          <a:p>
            <a:pPr marL="457200" lvl="1" indent="0">
              <a:buNone/>
            </a:pPr>
            <a:r>
              <a:rPr lang="en-US" altLang="ko-KR" dirty="0"/>
              <a:t>2.	A := A – 50</a:t>
            </a:r>
          </a:p>
          <a:p>
            <a:pPr marL="457200" lvl="1" indent="0">
              <a:buNone/>
            </a:pPr>
            <a:r>
              <a:rPr lang="en-US" altLang="ko-KR" dirty="0"/>
              <a:t>3.	write(A)</a:t>
            </a:r>
            <a:br>
              <a:rPr lang="en-US" altLang="ko-KR" dirty="0"/>
            </a:br>
            <a:r>
              <a:rPr lang="en-US" altLang="ko-KR" dirty="0"/>
              <a:t>                                    	  read(A), read(B), print(A+B)</a:t>
            </a:r>
          </a:p>
          <a:p>
            <a:pPr marL="457200" lvl="1" indent="0">
              <a:buNone/>
            </a:pPr>
            <a:r>
              <a:rPr lang="en-US" altLang="ko-KR" dirty="0"/>
              <a:t>4.	read(B)</a:t>
            </a:r>
          </a:p>
          <a:p>
            <a:pPr marL="457200" lvl="1" indent="0">
              <a:buNone/>
            </a:pPr>
            <a:r>
              <a:rPr lang="en-US" altLang="ko-KR" dirty="0"/>
              <a:t>5.	B := B + 50</a:t>
            </a:r>
          </a:p>
          <a:p>
            <a:pPr marL="457200" lvl="1" indent="0">
              <a:buNone/>
            </a:pPr>
            <a:r>
              <a:rPr lang="en-US" altLang="ko-KR" dirty="0"/>
              <a:t>6.	write(B)</a:t>
            </a:r>
          </a:p>
          <a:p>
            <a:r>
              <a:rPr lang="en-US" altLang="ko-KR" dirty="0"/>
              <a:t>Isolation can be ensured trivially by running transactions serially (one after the other) </a:t>
            </a:r>
          </a:p>
        </p:txBody>
      </p:sp>
    </p:spTree>
    <p:extLst>
      <p:ext uri="{BB962C8B-B14F-4D97-AF65-F5344CB8AC3E}">
        <p14:creationId xmlns:p14="http://schemas.microsoft.com/office/powerpoint/2010/main" val="211293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State (1/2)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Active </a:t>
            </a:r>
          </a:p>
          <a:p>
            <a:pPr lvl="1"/>
            <a:r>
              <a:rPr lang="en-US" altLang="ko-KR" dirty="0"/>
              <a:t>The initial state; the transaction stays in this state while it is executing</a:t>
            </a:r>
          </a:p>
          <a:p>
            <a:r>
              <a:rPr lang="en-US" altLang="ko-KR" dirty="0"/>
              <a:t>Partially committed</a:t>
            </a:r>
          </a:p>
          <a:p>
            <a:pPr lvl="1"/>
            <a:r>
              <a:rPr lang="en-US" altLang="ko-KR" dirty="0"/>
              <a:t>After the final statement has been executed</a:t>
            </a:r>
          </a:p>
          <a:p>
            <a:r>
              <a:rPr lang="en-US" altLang="ko-KR" dirty="0"/>
              <a:t>Aborted</a:t>
            </a:r>
          </a:p>
          <a:p>
            <a:pPr lvl="1"/>
            <a:r>
              <a:rPr lang="en-US" altLang="ko-KR" dirty="0"/>
              <a:t>After the transaction has been rolled back and the database restored to its state prior to the start of the transaction</a:t>
            </a:r>
          </a:p>
          <a:p>
            <a:r>
              <a:rPr lang="en-US" altLang="ko-KR" dirty="0"/>
              <a:t>Committed</a:t>
            </a:r>
          </a:p>
          <a:p>
            <a:pPr lvl="1"/>
            <a:r>
              <a:rPr lang="en-US" altLang="ko-KR" dirty="0"/>
              <a:t>After successful completion</a:t>
            </a:r>
          </a:p>
        </p:txBody>
      </p:sp>
    </p:spTree>
    <p:extLst>
      <p:ext uri="{BB962C8B-B14F-4D97-AF65-F5344CB8AC3E}">
        <p14:creationId xmlns:p14="http://schemas.microsoft.com/office/powerpoint/2010/main" val="179552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State (2/2)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62681" y="1730794"/>
            <a:ext cx="6875348" cy="3430510"/>
            <a:chOff x="821876" y="1972785"/>
            <a:chExt cx="6875348" cy="3430510"/>
          </a:xfrm>
        </p:grpSpPr>
        <p:sp>
          <p:nvSpPr>
            <p:cNvPr id="13" name="TextBox 12"/>
            <p:cNvSpPr txBox="1"/>
            <p:nvPr/>
          </p:nvSpPr>
          <p:spPr>
            <a:xfrm>
              <a:off x="821876" y="3088965"/>
              <a:ext cx="18020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begin_transaction</a:t>
              </a:r>
              <a:endParaRPr lang="ko-KR" altLang="en-US" dirty="0"/>
            </a:p>
          </p:txBody>
        </p:sp>
        <p:sp>
          <p:nvSpPr>
            <p:cNvPr id="3" name="타원 2"/>
            <p:cNvSpPr/>
            <p:nvPr/>
          </p:nvSpPr>
          <p:spPr bwMode="auto">
            <a:xfrm>
              <a:off x="2773475" y="2971574"/>
              <a:ext cx="1030385" cy="91189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active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4726727" y="3995100"/>
              <a:ext cx="1030385" cy="91189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aborted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4726727" y="1985108"/>
              <a:ext cx="1030385" cy="91189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partially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committed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6624728" y="1972785"/>
              <a:ext cx="1030385" cy="91189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committed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9" name="직선 화살표 연결선 8"/>
            <p:cNvCxnSpPr>
              <a:stCxn id="3" idx="7"/>
              <a:endCxn id="6" idx="2"/>
            </p:cNvCxnSpPr>
            <p:nvPr/>
          </p:nvCxnSpPr>
          <p:spPr bwMode="auto">
            <a:xfrm flipV="1">
              <a:off x="3652964" y="2441054"/>
              <a:ext cx="1073763" cy="6640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직선 화살표 연결선 10"/>
            <p:cNvCxnSpPr>
              <a:stCxn id="3" idx="5"/>
              <a:endCxn id="5" idx="2"/>
            </p:cNvCxnSpPr>
            <p:nvPr/>
          </p:nvCxnSpPr>
          <p:spPr bwMode="auto">
            <a:xfrm>
              <a:off x="3652964" y="3749922"/>
              <a:ext cx="1073763" cy="7011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직선 화살표 연결선 15"/>
            <p:cNvCxnSpPr>
              <a:stCxn id="6" idx="6"/>
              <a:endCxn id="7" idx="2"/>
            </p:cNvCxnSpPr>
            <p:nvPr/>
          </p:nvCxnSpPr>
          <p:spPr bwMode="auto">
            <a:xfrm flipV="1">
              <a:off x="5757112" y="2428730"/>
              <a:ext cx="867615" cy="123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직선 화살표 연결선 21"/>
            <p:cNvCxnSpPr>
              <a:stCxn id="6" idx="4"/>
              <a:endCxn id="5" idx="0"/>
            </p:cNvCxnSpPr>
            <p:nvPr/>
          </p:nvCxnSpPr>
          <p:spPr bwMode="auto">
            <a:xfrm>
              <a:off x="5241920" y="2896999"/>
              <a:ext cx="0" cy="10981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직선 화살표 연결선 11"/>
            <p:cNvCxnSpPr>
              <a:endCxn id="3" idx="2"/>
            </p:cNvCxnSpPr>
            <p:nvPr/>
          </p:nvCxnSpPr>
          <p:spPr bwMode="auto">
            <a:xfrm flipV="1">
              <a:off x="1569027" y="3427520"/>
              <a:ext cx="1204448" cy="185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자유형 19"/>
            <p:cNvSpPr/>
            <p:nvPr/>
          </p:nvSpPr>
          <p:spPr bwMode="auto">
            <a:xfrm>
              <a:off x="2623972" y="3995100"/>
              <a:ext cx="1028992" cy="1049482"/>
            </a:xfrm>
            <a:custGeom>
              <a:avLst/>
              <a:gdLst>
                <a:gd name="connsiteX0" fmla="*/ 529970 w 1028992"/>
                <a:gd name="connsiteY0" fmla="*/ 41564 h 1049482"/>
                <a:gd name="connsiteX1" fmla="*/ 33 w 1028992"/>
                <a:gd name="connsiteY1" fmla="*/ 789709 h 1049482"/>
                <a:gd name="connsiteX2" fmla="*/ 550752 w 1028992"/>
                <a:gd name="connsiteY2" fmla="*/ 1049482 h 1049482"/>
                <a:gd name="connsiteX3" fmla="*/ 1028733 w 1028992"/>
                <a:gd name="connsiteY3" fmla="*/ 789709 h 1049482"/>
                <a:gd name="connsiteX4" fmla="*/ 623488 w 1028992"/>
                <a:gd name="connsiteY4" fmla="*/ 0 h 1049482"/>
                <a:gd name="connsiteX5" fmla="*/ 623488 w 1028992"/>
                <a:gd name="connsiteY5" fmla="*/ 0 h 10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8992" h="1049482">
                  <a:moveTo>
                    <a:pt x="529970" y="41564"/>
                  </a:moveTo>
                  <a:cubicBezTo>
                    <a:pt x="263269" y="331643"/>
                    <a:pt x="-3431" y="621723"/>
                    <a:pt x="33" y="789709"/>
                  </a:cubicBezTo>
                  <a:cubicBezTo>
                    <a:pt x="3497" y="957695"/>
                    <a:pt x="379302" y="1049482"/>
                    <a:pt x="550752" y="1049482"/>
                  </a:cubicBezTo>
                  <a:cubicBezTo>
                    <a:pt x="722202" y="1049482"/>
                    <a:pt x="1016610" y="964623"/>
                    <a:pt x="1028733" y="789709"/>
                  </a:cubicBezTo>
                  <a:cubicBezTo>
                    <a:pt x="1040856" y="614795"/>
                    <a:pt x="623488" y="0"/>
                    <a:pt x="623488" y="0"/>
                  </a:cubicBezTo>
                  <a:lnTo>
                    <a:pt x="623488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8306" y="5064741"/>
              <a:ext cx="1085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read/write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3984" y="3745975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abort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1006" y="2086712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41920" y="3276772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abort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31264" y="2251100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end_transaction</a:t>
              </a:r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 bwMode="auto">
            <a:xfrm>
              <a:off x="6666839" y="3995099"/>
              <a:ext cx="1030385" cy="91189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terminated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28" name="직선 화살표 연결선 27"/>
            <p:cNvCxnSpPr>
              <a:endCxn id="23" idx="2"/>
            </p:cNvCxnSpPr>
            <p:nvPr/>
          </p:nvCxnSpPr>
          <p:spPr bwMode="auto">
            <a:xfrm>
              <a:off x="5757111" y="4451000"/>
              <a:ext cx="909728" cy="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직선 화살표 연결선 28"/>
            <p:cNvCxnSpPr/>
            <p:nvPr/>
          </p:nvCxnSpPr>
          <p:spPr bwMode="auto">
            <a:xfrm>
              <a:off x="7182031" y="2884676"/>
              <a:ext cx="0" cy="10981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7711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Executions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Multiple transactions are allowed to run concurrently in the system.  Advantages are</a:t>
            </a:r>
          </a:p>
          <a:p>
            <a:pPr lvl="1"/>
            <a:r>
              <a:rPr lang="en-US" altLang="ko-KR" dirty="0"/>
              <a:t>Increased processor and disk utilization, leading to better transaction throughput</a:t>
            </a:r>
          </a:p>
          <a:p>
            <a:pPr lvl="1"/>
            <a:r>
              <a:rPr lang="en-US" altLang="ko-KR" dirty="0"/>
              <a:t>Reduced average response time for transactions: short transactions need not wait behind long ones</a:t>
            </a:r>
          </a:p>
          <a:p>
            <a:r>
              <a:rPr lang="en-US" altLang="ko-KR" dirty="0"/>
              <a:t>Concurrency control schemes are mechanisms to achieve isolation</a:t>
            </a:r>
          </a:p>
          <a:p>
            <a:pPr lvl="1"/>
            <a:r>
              <a:rPr lang="en-US" altLang="ko-KR" dirty="0"/>
              <a:t>To control the interaction among the concurrent transactions in order to prevent them from destroying the consistency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256736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1.2 Serializability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69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Correct Execution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What are correct criteria of concurrent executed transactions???</a:t>
            </a:r>
          </a:p>
          <a:p>
            <a:r>
              <a:rPr lang="en-US" altLang="ko-KR" dirty="0"/>
              <a:t>Two widely-accepted criteria</a:t>
            </a:r>
          </a:p>
          <a:p>
            <a:pPr lvl="1"/>
            <a:r>
              <a:rPr lang="en-US" altLang="ko-KR" dirty="0"/>
              <a:t>Conflict serializable</a:t>
            </a:r>
          </a:p>
          <a:p>
            <a:pPr lvl="1"/>
            <a:r>
              <a:rPr lang="en-US" altLang="ko-KR" dirty="0"/>
              <a:t>View serializable</a:t>
            </a:r>
          </a:p>
          <a:p>
            <a:r>
              <a:rPr lang="en-US" altLang="ko-KR" dirty="0"/>
              <a:t>Note, serial execution of transactions is always correct (why???)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48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800" dirty="0" err="1">
                <a:ea typeface="굴림" pitchFamily="50" charset="-127"/>
              </a:rPr>
              <a:t>Nonserializable</a:t>
            </a:r>
            <a:r>
              <a:rPr lang="en-US" altLang="ko-KR" sz="2800" dirty="0">
                <a:ea typeface="굴림" pitchFamily="50" charset="-127"/>
              </a:rPr>
              <a:t> Execution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ea typeface="굴림" charset="-127"/>
              </a:rPr>
              <a:t>There are three cases in which </a:t>
            </a:r>
            <a:r>
              <a:rPr lang="en-US" altLang="ko-KR" sz="1800" dirty="0" err="1">
                <a:ea typeface="굴림" charset="-127"/>
              </a:rPr>
              <a:t>nonserializable</a:t>
            </a:r>
            <a:r>
              <a:rPr lang="en-US" altLang="ko-KR" sz="1800" dirty="0">
                <a:ea typeface="굴림" charset="-127"/>
              </a:rPr>
              <a:t> execution causes problems, concurrency anomalies</a:t>
            </a:r>
          </a:p>
          <a:p>
            <a:r>
              <a:rPr lang="en-US" altLang="ko-KR" sz="1800" dirty="0">
                <a:ea typeface="굴림" charset="-127"/>
              </a:rPr>
              <a:t>dirty read</a:t>
            </a:r>
          </a:p>
          <a:p>
            <a:pPr lvl="1"/>
            <a:r>
              <a:rPr lang="en-US" altLang="ko-KR" sz="1800" dirty="0">
                <a:ea typeface="굴림" charset="-127"/>
              </a:rPr>
              <a:t>T</a:t>
            </a:r>
            <a:r>
              <a:rPr lang="en-US" altLang="ko-KR" sz="1800" baseline="-25000" dirty="0">
                <a:ea typeface="굴림" charset="-127"/>
              </a:rPr>
              <a:t>2</a:t>
            </a:r>
            <a:r>
              <a:rPr lang="en-US" altLang="ko-KR" sz="1800" dirty="0">
                <a:ea typeface="굴림" charset="-127"/>
              </a:rPr>
              <a:t> has seen dirty data</a:t>
            </a:r>
          </a:p>
          <a:p>
            <a:pPr lvl="1"/>
            <a:endParaRPr lang="en-US" altLang="ko-KR" sz="1800" dirty="0">
              <a:ea typeface="굴림" charset="-127"/>
            </a:endParaRPr>
          </a:p>
          <a:p>
            <a:pPr lvl="1"/>
            <a:endParaRPr lang="en-US" altLang="ko-KR" sz="1800" dirty="0">
              <a:ea typeface="굴림" charset="-127"/>
            </a:endParaRPr>
          </a:p>
          <a:p>
            <a:r>
              <a:rPr lang="en-US" altLang="ko-KR" sz="1800" dirty="0">
                <a:ea typeface="굴림" charset="-127"/>
              </a:rPr>
              <a:t>lost update</a:t>
            </a:r>
          </a:p>
          <a:p>
            <a:pPr lvl="1"/>
            <a:r>
              <a:rPr lang="en-US" altLang="ko-KR" sz="1800" dirty="0">
                <a:ea typeface="굴림" charset="-127"/>
              </a:rPr>
              <a:t>Effect (i.e. update) of T</a:t>
            </a:r>
            <a:r>
              <a:rPr lang="en-US" altLang="ko-KR" sz="1800" baseline="-25000" dirty="0">
                <a:ea typeface="굴림" charset="-127"/>
              </a:rPr>
              <a:t>2</a:t>
            </a:r>
            <a:r>
              <a:rPr lang="en-US" altLang="ko-KR" sz="1800" dirty="0">
                <a:ea typeface="굴림" charset="-127"/>
              </a:rPr>
              <a:t> is lost</a:t>
            </a:r>
          </a:p>
          <a:p>
            <a:pPr lvl="1"/>
            <a:endParaRPr lang="en-US" altLang="ko-KR" sz="1800" dirty="0">
              <a:ea typeface="굴림" charset="-127"/>
            </a:endParaRPr>
          </a:p>
          <a:p>
            <a:pPr lvl="1"/>
            <a:endParaRPr lang="en-US" altLang="ko-KR" sz="1800" dirty="0">
              <a:ea typeface="굴림" charset="-127"/>
            </a:endParaRPr>
          </a:p>
          <a:p>
            <a:pPr lvl="1"/>
            <a:endParaRPr lang="en-US" altLang="ko-KR" sz="1800" dirty="0">
              <a:ea typeface="굴림" charset="-127"/>
            </a:endParaRPr>
          </a:p>
          <a:p>
            <a:r>
              <a:rPr lang="en-US" altLang="ko-KR" sz="1800" dirty="0">
                <a:ea typeface="굴림" charset="-127"/>
              </a:rPr>
              <a:t>unrepeatable read</a:t>
            </a:r>
          </a:p>
          <a:p>
            <a:pPr>
              <a:buFont typeface="Monotype Sorts" pitchFamily="2" charset="2"/>
              <a:buNone/>
            </a:pPr>
            <a:endParaRPr lang="ko-KR" altLang="en-US" sz="1800" dirty="0">
              <a:ea typeface="굴림" charset="-127"/>
            </a:endParaRPr>
          </a:p>
        </p:txBody>
      </p:sp>
      <p:graphicFrame>
        <p:nvGraphicFramePr>
          <p:cNvPr id="531513" name="Group 5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87713447"/>
              </p:ext>
            </p:extLst>
          </p:nvPr>
        </p:nvGraphicFramePr>
        <p:xfrm>
          <a:off x="4992689" y="1805656"/>
          <a:ext cx="2747814" cy="1469172"/>
        </p:xfrm>
        <a:graphic>
          <a:graphicData uri="http://schemas.openxmlformats.org/drawingml/2006/table">
            <a:tbl>
              <a:tblPr/>
              <a:tblGrid>
                <a:gridCol w="1374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6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T1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T2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WRITE(A)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ROLLBACK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READ(A)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 = A + 50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1515" name="Group 5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97550885"/>
              </p:ext>
            </p:extLst>
          </p:nvPr>
        </p:nvGraphicFramePr>
        <p:xfrm>
          <a:off x="4984750" y="3391785"/>
          <a:ext cx="2765425" cy="1646202"/>
        </p:xfrm>
        <a:graphic>
          <a:graphicData uri="http://schemas.openxmlformats.org/drawingml/2006/table">
            <a:tbl>
              <a:tblPr/>
              <a:tblGrid>
                <a:gridCol w="138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7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T1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T2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8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READ(A)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 = A + 50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WRITE(A)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READ(A)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 = A + 50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1531" name="Group 7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84659036"/>
              </p:ext>
            </p:extLst>
          </p:nvPr>
        </p:nvGraphicFramePr>
        <p:xfrm>
          <a:off x="2987417" y="5192860"/>
          <a:ext cx="2779712" cy="1463121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T1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T2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8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READ(A)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READ(A)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READ(A)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A = A + 50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굴림" pitchFamily="50" charset="-127"/>
                        </a:rPr>
                        <a:t>WRITE(A)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15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Schedules (Histories)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sequence of instructions that specify the chronological order in which instructions of concurrent transactions are executed</a:t>
            </a:r>
          </a:p>
          <a:p>
            <a:pPr lvl="1"/>
            <a:r>
              <a:rPr lang="en-US" altLang="ko-KR" dirty="0"/>
              <a:t>A schedule for a set of transactions must consist of all instructions of those transactions</a:t>
            </a:r>
          </a:p>
          <a:p>
            <a:pPr lvl="1"/>
            <a:r>
              <a:rPr lang="en-US" altLang="ko-KR" dirty="0"/>
              <a:t>Must preserve the order in which the instructions appear in each individual transaction</a:t>
            </a:r>
          </a:p>
          <a:p>
            <a:r>
              <a:rPr lang="en-US" altLang="ko-KR" dirty="0"/>
              <a:t>A transaction that successfully completes its execution will have a commit instruction as the last statement </a:t>
            </a:r>
          </a:p>
          <a:p>
            <a:r>
              <a:rPr lang="en-US" altLang="ko-KR" dirty="0"/>
              <a:t>A transaction that fails to successfully complete its execution will have an abort instruction as the last statement </a:t>
            </a:r>
          </a:p>
        </p:txBody>
      </p:sp>
    </p:spTree>
    <p:extLst>
      <p:ext uri="{BB962C8B-B14F-4D97-AF65-F5344CB8AC3E}">
        <p14:creationId xmlns:p14="http://schemas.microsoft.com/office/powerpoint/2010/main" val="123172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 T</a:t>
            </a:r>
            <a:r>
              <a:rPr lang="en-US" altLang="ko-KR" baseline="-25000" dirty="0"/>
              <a:t>1</a:t>
            </a:r>
            <a:r>
              <a:rPr lang="en-US" altLang="ko-KR" dirty="0"/>
              <a:t> transfer $50 from A to B, and T</a:t>
            </a:r>
            <a:r>
              <a:rPr lang="en-US" altLang="ko-KR" baseline="-25000" dirty="0"/>
              <a:t>2</a:t>
            </a:r>
            <a:r>
              <a:rPr lang="en-US" altLang="ko-KR" dirty="0"/>
              <a:t> transfer 10% of the balance from A to B </a:t>
            </a:r>
          </a:p>
          <a:p>
            <a:r>
              <a:rPr lang="en-US" altLang="ko-KR" dirty="0"/>
              <a:t>A serial schedule in which T</a:t>
            </a:r>
            <a:r>
              <a:rPr lang="en-US" altLang="ko-KR" baseline="-25000" dirty="0"/>
              <a:t>1</a:t>
            </a:r>
            <a:r>
              <a:rPr lang="en-US" altLang="ko-KR" dirty="0"/>
              <a:t> is followed by T</a:t>
            </a:r>
            <a:r>
              <a:rPr lang="en-US" altLang="ko-KR" baseline="-25000" dirty="0"/>
              <a:t>2</a:t>
            </a:r>
            <a:r>
              <a:rPr lang="en-US" altLang="ko-KR" dirty="0"/>
              <a:t>		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70823"/>
              </p:ext>
            </p:extLst>
          </p:nvPr>
        </p:nvGraphicFramePr>
        <p:xfrm>
          <a:off x="3189515" y="2558143"/>
          <a:ext cx="3483428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8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Read(A)</a:t>
                      </a:r>
                    </a:p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en-US" altLang="ko-KR" baseline="0" dirty="0"/>
                        <a:t> := A – 50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Write(A)</a:t>
                      </a:r>
                    </a:p>
                    <a:p>
                      <a:pPr latinLnBrk="1"/>
                      <a:r>
                        <a:rPr lang="en-US" altLang="ko-KR" baseline="0" dirty="0"/>
                        <a:t>Read(B)</a:t>
                      </a:r>
                    </a:p>
                    <a:p>
                      <a:pPr latinLnBrk="1"/>
                      <a:r>
                        <a:rPr lang="en-US" altLang="ko-KR" baseline="0" dirty="0"/>
                        <a:t>B := B + 50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Read(A)</a:t>
                      </a:r>
                    </a:p>
                    <a:p>
                      <a:pPr latinLnBrk="1"/>
                      <a:r>
                        <a:rPr lang="en-US" altLang="ko-KR" dirty="0"/>
                        <a:t>Temp</a:t>
                      </a:r>
                      <a:r>
                        <a:rPr lang="en-US" altLang="ko-KR" baseline="0" dirty="0"/>
                        <a:t> := A * 0.1</a:t>
                      </a:r>
                    </a:p>
                    <a:p>
                      <a:pPr latinLnBrk="1"/>
                      <a:r>
                        <a:rPr lang="en-US" altLang="ko-KR" baseline="0" dirty="0"/>
                        <a:t>A := A – Temp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Write(A)</a:t>
                      </a:r>
                    </a:p>
                    <a:p>
                      <a:pPr latinLnBrk="1"/>
                      <a:r>
                        <a:rPr lang="en-US" altLang="ko-KR" baseline="0" dirty="0"/>
                        <a:t>Read(B)</a:t>
                      </a:r>
                    </a:p>
                    <a:p>
                      <a:pPr latinLnBrk="1"/>
                      <a:r>
                        <a:rPr lang="en-US" altLang="ko-KR" baseline="0" dirty="0"/>
                        <a:t>B := B + Temp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1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2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serial schedule where T</a:t>
            </a:r>
            <a:r>
              <a:rPr lang="en-US" altLang="ko-KR" baseline="-25000" dirty="0"/>
              <a:t>2</a:t>
            </a:r>
            <a:r>
              <a:rPr lang="en-US" altLang="ko-KR" dirty="0"/>
              <a:t> is followed by T</a:t>
            </a:r>
            <a:r>
              <a:rPr lang="en-US" altLang="ko-KR" baseline="-25000" dirty="0"/>
              <a:t>1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26764"/>
              </p:ext>
            </p:extLst>
          </p:nvPr>
        </p:nvGraphicFramePr>
        <p:xfrm>
          <a:off x="2503715" y="1872342"/>
          <a:ext cx="365809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830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Read(A)</a:t>
                      </a:r>
                    </a:p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en-US" altLang="ko-KR" baseline="0" dirty="0"/>
                        <a:t> := A – 50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Write(A)</a:t>
                      </a:r>
                    </a:p>
                    <a:p>
                      <a:pPr latinLnBrk="1"/>
                      <a:r>
                        <a:rPr lang="en-US" altLang="ko-KR" baseline="0" dirty="0"/>
                        <a:t>Read(B)</a:t>
                      </a:r>
                    </a:p>
                    <a:p>
                      <a:pPr latinLnBrk="1"/>
                      <a:r>
                        <a:rPr lang="en-US" altLang="ko-KR" baseline="0" dirty="0"/>
                        <a:t>B := B + 50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Read(A)</a:t>
                      </a:r>
                    </a:p>
                    <a:p>
                      <a:pPr latinLnBrk="1"/>
                      <a:r>
                        <a:rPr lang="en-US" altLang="ko-KR" dirty="0"/>
                        <a:t>Temp</a:t>
                      </a:r>
                      <a:r>
                        <a:rPr lang="en-US" altLang="ko-KR" baseline="0" dirty="0"/>
                        <a:t> := A * 0.1</a:t>
                      </a:r>
                    </a:p>
                    <a:p>
                      <a:pPr latinLnBrk="1"/>
                      <a:r>
                        <a:rPr lang="en-US" altLang="ko-KR" baseline="0" dirty="0"/>
                        <a:t>A := A – Temp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Write(A)</a:t>
                      </a:r>
                    </a:p>
                    <a:p>
                      <a:pPr latinLnBrk="1"/>
                      <a:r>
                        <a:rPr lang="en-US" altLang="ko-KR" baseline="0" dirty="0"/>
                        <a:t>Read(B)</a:t>
                      </a:r>
                    </a:p>
                    <a:p>
                      <a:pPr latinLnBrk="1"/>
                      <a:r>
                        <a:rPr lang="en-US" altLang="ko-KR" baseline="0" dirty="0"/>
                        <a:t>B := B + Temp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Write(B)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65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Subtopics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Transaction Concept</a:t>
            </a:r>
          </a:p>
          <a:p>
            <a:r>
              <a:rPr lang="en-US" altLang="ko-KR" dirty="0"/>
              <a:t>Serializability</a:t>
            </a:r>
          </a:p>
          <a:p>
            <a:r>
              <a:rPr lang="en-US" altLang="ko-KR" dirty="0"/>
              <a:t>How to Test Serializability</a:t>
            </a:r>
          </a:p>
          <a:p>
            <a:r>
              <a:rPr lang="en-US" altLang="ko-KR" dirty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29732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3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schedule is not a serial schedule, but it is equivalent to Schedule 1	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0791"/>
              </p:ext>
            </p:extLst>
          </p:nvPr>
        </p:nvGraphicFramePr>
        <p:xfrm>
          <a:off x="4648201" y="1807027"/>
          <a:ext cx="364671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8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Read(A)</a:t>
                      </a:r>
                    </a:p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en-US" altLang="ko-KR" baseline="0" dirty="0"/>
                        <a:t> := A – 50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Write(A)</a:t>
                      </a:r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Read(B)</a:t>
                      </a:r>
                    </a:p>
                    <a:p>
                      <a:pPr latinLnBrk="1"/>
                      <a:r>
                        <a:rPr lang="en-US" altLang="ko-KR" baseline="0" dirty="0"/>
                        <a:t>B := B + 50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Read(A)</a:t>
                      </a:r>
                    </a:p>
                    <a:p>
                      <a:pPr latinLnBrk="1"/>
                      <a:r>
                        <a:rPr lang="en-US" altLang="ko-KR" dirty="0"/>
                        <a:t>Temp</a:t>
                      </a:r>
                      <a:r>
                        <a:rPr lang="en-US" altLang="ko-KR" baseline="0" dirty="0"/>
                        <a:t> := A * 0.1</a:t>
                      </a:r>
                    </a:p>
                    <a:p>
                      <a:pPr latinLnBrk="1"/>
                      <a:r>
                        <a:rPr lang="en-US" altLang="ko-KR" baseline="0" dirty="0"/>
                        <a:t>A := A – Temp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Write(A)</a:t>
                      </a:r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Read(B)</a:t>
                      </a:r>
                    </a:p>
                    <a:p>
                      <a:pPr latinLnBrk="1"/>
                      <a:r>
                        <a:rPr lang="en-US" altLang="ko-KR" baseline="0" dirty="0"/>
                        <a:t>B := B + Temp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82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4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following concurrent schedule does not preserve the value of (A + B)			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4608"/>
              </p:ext>
            </p:extLst>
          </p:nvPr>
        </p:nvGraphicFramePr>
        <p:xfrm>
          <a:off x="4648201" y="1807027"/>
          <a:ext cx="364671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8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Read(A)</a:t>
                      </a:r>
                    </a:p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en-US" altLang="ko-KR" baseline="0" dirty="0"/>
                        <a:t> := A – 50</a:t>
                      </a:r>
                    </a:p>
                    <a:p>
                      <a:pPr latinLnBrk="1"/>
                      <a:endParaRPr lang="en-US" altLang="ko-KR" baseline="0" dirty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Write(A)</a:t>
                      </a:r>
                    </a:p>
                    <a:p>
                      <a:pPr latinLnBrk="1"/>
                      <a:r>
                        <a:rPr lang="en-US" altLang="ko-KR" baseline="0" dirty="0"/>
                        <a:t>Read(B)</a:t>
                      </a:r>
                    </a:p>
                    <a:p>
                      <a:pPr latinLnBrk="1"/>
                      <a:r>
                        <a:rPr lang="en-US" altLang="ko-KR" baseline="0" dirty="0"/>
                        <a:t>B := B + 50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Read(A)</a:t>
                      </a:r>
                    </a:p>
                    <a:p>
                      <a:pPr latinLnBrk="1"/>
                      <a:r>
                        <a:rPr lang="en-US" altLang="ko-KR" dirty="0"/>
                        <a:t>Temp</a:t>
                      </a:r>
                      <a:r>
                        <a:rPr lang="en-US" altLang="ko-KR" baseline="0" dirty="0"/>
                        <a:t> := A * 0.1</a:t>
                      </a:r>
                    </a:p>
                    <a:p>
                      <a:pPr latinLnBrk="1"/>
                      <a:r>
                        <a:rPr lang="en-US" altLang="ko-KR" baseline="0" dirty="0"/>
                        <a:t>A := A – Temp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Write(A)</a:t>
                      </a:r>
                    </a:p>
                    <a:p>
                      <a:pPr latinLnBrk="1"/>
                      <a:r>
                        <a:rPr lang="en-US" altLang="ko-KR" baseline="0" dirty="0"/>
                        <a:t>Read(B)</a:t>
                      </a:r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B := B + Temp</a:t>
                      </a:r>
                    </a:p>
                    <a:p>
                      <a:pPr latinLnBrk="1"/>
                      <a:r>
                        <a:rPr lang="en-US" altLang="ko-KR" baseline="0" dirty="0"/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97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ea typeface="굴림" charset="-127"/>
              </a:rPr>
              <a:t>Schedule 1, 2 and 3 are correct</a:t>
            </a:r>
          </a:p>
          <a:p>
            <a:pPr lvl="1"/>
            <a:r>
              <a:rPr lang="en-US" altLang="ko-KR" dirty="0">
                <a:latin typeface="Arial" charset="0"/>
                <a:ea typeface="굴림" charset="-127"/>
              </a:rPr>
              <a:t>Schedule 1 and 2 are correct</a:t>
            </a:r>
          </a:p>
          <a:p>
            <a:pPr lvl="1"/>
            <a:r>
              <a:rPr lang="en-US" altLang="ko-KR" dirty="0">
                <a:latin typeface="Arial" charset="0"/>
                <a:ea typeface="굴림" charset="-127"/>
              </a:rPr>
              <a:t>Schedule 3 is correct since the effect of schedule 3 is equivalent to schedule 1</a:t>
            </a:r>
          </a:p>
          <a:p>
            <a:r>
              <a:rPr lang="en-US" altLang="ko-KR" dirty="0">
                <a:latin typeface="Arial" charset="0"/>
                <a:ea typeface="굴림" charset="-127"/>
              </a:rPr>
              <a:t>Schedule 4 is not correct</a:t>
            </a:r>
          </a:p>
          <a:p>
            <a:pPr lvl="1"/>
            <a:r>
              <a:rPr lang="en-US" altLang="ko-KR" dirty="0">
                <a:latin typeface="Arial" charset="0"/>
                <a:ea typeface="굴림" charset="-127"/>
              </a:rPr>
              <a:t>The effect of schedule 4 is not equivalent to schedule 1 nor schedule 2</a:t>
            </a:r>
          </a:p>
          <a:p>
            <a:pPr marL="0" indent="0">
              <a:buNone/>
            </a:pPr>
            <a:endParaRPr lang="en-US" altLang="ko-KR" dirty="0">
              <a:latin typeface="Arial" charset="0"/>
              <a:ea typeface="굴림" charset="-127"/>
            </a:endParaRPr>
          </a:p>
          <a:p>
            <a:r>
              <a:rPr lang="en-US" altLang="ko-KR" dirty="0">
                <a:latin typeface="Arial" charset="0"/>
                <a:ea typeface="굴림" charset="-127"/>
              </a:rPr>
              <a:t>In Schedules 1, 2 and 3, the sum (A + B) is preserved !!!</a:t>
            </a:r>
          </a:p>
        </p:txBody>
      </p:sp>
    </p:spTree>
    <p:extLst>
      <p:ext uri="{BB962C8B-B14F-4D97-AF65-F5344CB8AC3E}">
        <p14:creationId xmlns:p14="http://schemas.microsoft.com/office/powerpoint/2010/main" val="77616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Assumption</a:t>
            </a:r>
          </a:p>
          <a:p>
            <a:pPr lvl="1"/>
            <a:r>
              <a:rPr lang="en-US" altLang="ko-KR" dirty="0"/>
              <a:t>Each transaction preserves database consistency </a:t>
            </a:r>
          </a:p>
          <a:p>
            <a:r>
              <a:rPr lang="en-US" altLang="ko-KR" dirty="0"/>
              <a:t>A (possibly concurrent) schedule is serializable if it is equivalent to a serial schedule.  Two different notions:</a:t>
            </a:r>
          </a:p>
          <a:p>
            <a:pPr lvl="1"/>
            <a:r>
              <a:rPr lang="en-US" altLang="ko-KR" dirty="0"/>
              <a:t>Conflict serializability</a:t>
            </a:r>
          </a:p>
          <a:p>
            <a:pPr lvl="1"/>
            <a:r>
              <a:rPr lang="en-US" altLang="ko-KR" dirty="0"/>
              <a:t>View serializability</a:t>
            </a:r>
          </a:p>
          <a:p>
            <a:r>
              <a:rPr lang="en-US" altLang="ko-KR" dirty="0"/>
              <a:t>Simplified view of transactions</a:t>
            </a:r>
          </a:p>
          <a:p>
            <a:pPr lvl="1"/>
            <a:r>
              <a:rPr lang="en-US" altLang="ko-KR" dirty="0"/>
              <a:t>Ignore operations other than read and write instructions</a:t>
            </a:r>
          </a:p>
          <a:p>
            <a:pPr lvl="1"/>
            <a:r>
              <a:rPr lang="en-US" altLang="ko-KR" dirty="0"/>
              <a:t>Assume that transactions may perform arbitrary computations on data between reads and writes </a:t>
            </a:r>
          </a:p>
          <a:p>
            <a:pPr lvl="1"/>
            <a:r>
              <a:rPr lang="en-US" altLang="ko-KR" dirty="0"/>
              <a:t>Then, a simplified schedule consists of only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302966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Conflicting Instructions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Instructions l</a:t>
            </a:r>
            <a:r>
              <a:rPr lang="en-US" altLang="ko-KR" baseline="-25000" dirty="0"/>
              <a:t>i</a:t>
            </a:r>
            <a:r>
              <a:rPr lang="en-US" altLang="ko-KR" dirty="0"/>
              <a:t> and </a:t>
            </a:r>
            <a:r>
              <a:rPr lang="en-US" altLang="ko-KR" dirty="0" err="1"/>
              <a:t>l</a:t>
            </a:r>
            <a:r>
              <a:rPr lang="en-US" altLang="ko-KR" baseline="-25000" dirty="0" err="1"/>
              <a:t>j</a:t>
            </a:r>
            <a:r>
              <a:rPr lang="en-US" altLang="ko-KR" dirty="0"/>
              <a:t> of transactions T</a:t>
            </a:r>
            <a:r>
              <a:rPr lang="en-US" altLang="ko-KR" baseline="-25000" dirty="0"/>
              <a:t>i</a:t>
            </a:r>
            <a:r>
              <a:rPr lang="en-US" altLang="ko-KR" dirty="0"/>
              <a:t> and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en-US" altLang="ko-KR" dirty="0"/>
              <a:t> respectively, conflict if and only if there exists some item Q accessed by both l</a:t>
            </a:r>
            <a:r>
              <a:rPr lang="en-US" altLang="ko-KR" baseline="-25000" dirty="0"/>
              <a:t>i</a:t>
            </a:r>
            <a:r>
              <a:rPr lang="en-US" altLang="ko-KR" dirty="0"/>
              <a:t> and </a:t>
            </a:r>
            <a:r>
              <a:rPr lang="en-US" altLang="ko-KR" dirty="0" err="1"/>
              <a:t>l</a:t>
            </a:r>
            <a:r>
              <a:rPr lang="en-US" altLang="ko-KR" baseline="-25000" dirty="0" err="1"/>
              <a:t>j</a:t>
            </a:r>
            <a:r>
              <a:rPr lang="en-US" altLang="ko-KR" dirty="0"/>
              <a:t>, and at least one of these instructions is write(Q)</a:t>
            </a:r>
          </a:p>
          <a:p>
            <a:r>
              <a:rPr lang="en-US" altLang="ko-KR" dirty="0"/>
              <a:t>l</a:t>
            </a:r>
            <a:r>
              <a:rPr lang="en-US" altLang="ko-KR" baseline="-25000" dirty="0"/>
              <a:t>i</a:t>
            </a:r>
            <a:r>
              <a:rPr lang="en-US" altLang="ko-KR" dirty="0"/>
              <a:t> = read(Q), 	</a:t>
            </a:r>
            <a:r>
              <a:rPr lang="en-US" altLang="ko-KR" dirty="0" err="1"/>
              <a:t>l</a:t>
            </a:r>
            <a:r>
              <a:rPr lang="en-US" altLang="ko-KR" baseline="-25000" dirty="0" err="1"/>
              <a:t>j</a:t>
            </a:r>
            <a:r>
              <a:rPr lang="en-US" altLang="ko-KR" dirty="0"/>
              <a:t> = read(Q)		Don’t conflict</a:t>
            </a:r>
            <a:br>
              <a:rPr lang="en-US" altLang="ko-KR" dirty="0"/>
            </a:br>
            <a:r>
              <a:rPr lang="en-US" altLang="ko-KR" dirty="0"/>
              <a:t>l</a:t>
            </a:r>
            <a:r>
              <a:rPr lang="en-US" altLang="ko-KR" baseline="-25000" dirty="0"/>
              <a:t>i</a:t>
            </a:r>
            <a:r>
              <a:rPr lang="en-US" altLang="ko-KR" dirty="0"/>
              <a:t> = read(Q), 	</a:t>
            </a:r>
            <a:r>
              <a:rPr lang="en-US" altLang="ko-KR" dirty="0" err="1"/>
              <a:t>l</a:t>
            </a:r>
            <a:r>
              <a:rPr lang="en-US" altLang="ko-KR" baseline="-25000" dirty="0" err="1"/>
              <a:t>j</a:t>
            </a:r>
            <a:r>
              <a:rPr lang="en-US" altLang="ko-KR" dirty="0"/>
              <a:t> = write(Q)		They conflict</a:t>
            </a:r>
            <a:br>
              <a:rPr lang="en-US" altLang="ko-KR" dirty="0"/>
            </a:br>
            <a:r>
              <a:rPr lang="en-US" altLang="ko-KR" dirty="0"/>
              <a:t>l</a:t>
            </a:r>
            <a:r>
              <a:rPr lang="en-US" altLang="ko-KR" baseline="-25000" dirty="0"/>
              <a:t>i</a:t>
            </a:r>
            <a:r>
              <a:rPr lang="en-US" altLang="ko-KR" dirty="0"/>
              <a:t> = write(Q), 	</a:t>
            </a:r>
            <a:r>
              <a:rPr lang="en-US" altLang="ko-KR" dirty="0" err="1"/>
              <a:t>l</a:t>
            </a:r>
            <a:r>
              <a:rPr lang="en-US" altLang="ko-KR" baseline="-25000" dirty="0" err="1"/>
              <a:t>j</a:t>
            </a:r>
            <a:r>
              <a:rPr lang="en-US" altLang="ko-KR" dirty="0"/>
              <a:t> = read(Q)		They conflict</a:t>
            </a:r>
            <a:br>
              <a:rPr lang="en-US" altLang="ko-KR" dirty="0"/>
            </a:br>
            <a:r>
              <a:rPr lang="en-US" altLang="ko-KR" dirty="0"/>
              <a:t>l</a:t>
            </a:r>
            <a:r>
              <a:rPr lang="en-US" altLang="ko-KR" baseline="-25000" dirty="0"/>
              <a:t>i</a:t>
            </a:r>
            <a:r>
              <a:rPr lang="en-US" altLang="ko-KR" dirty="0"/>
              <a:t> = write(Q), 	</a:t>
            </a:r>
            <a:r>
              <a:rPr lang="en-US" altLang="ko-KR" dirty="0" err="1"/>
              <a:t>l</a:t>
            </a:r>
            <a:r>
              <a:rPr lang="en-US" altLang="ko-KR" baseline="-25000" dirty="0" err="1"/>
              <a:t>j</a:t>
            </a:r>
            <a:r>
              <a:rPr lang="en-US" altLang="ko-KR" dirty="0"/>
              <a:t> = write(Q)		They conflict</a:t>
            </a:r>
          </a:p>
          <a:p>
            <a:r>
              <a:rPr lang="en-US" altLang="ko-KR" dirty="0"/>
              <a:t>Intuitively, a conflict between l</a:t>
            </a:r>
            <a:r>
              <a:rPr lang="en-US" altLang="ko-KR" baseline="-25000" dirty="0"/>
              <a:t>i</a:t>
            </a:r>
            <a:r>
              <a:rPr lang="en-US" altLang="ko-KR" dirty="0"/>
              <a:t> and </a:t>
            </a:r>
            <a:r>
              <a:rPr lang="en-US" altLang="ko-KR" dirty="0" err="1"/>
              <a:t>l</a:t>
            </a:r>
            <a:r>
              <a:rPr lang="en-US" altLang="ko-KR" baseline="-25000" dirty="0" err="1"/>
              <a:t>j</a:t>
            </a:r>
            <a:r>
              <a:rPr lang="en-US" altLang="ko-KR" dirty="0"/>
              <a:t> forces a (logical) temporal order between them  </a:t>
            </a:r>
          </a:p>
          <a:p>
            <a:pPr lvl="1"/>
            <a:r>
              <a:rPr lang="en-US" altLang="ko-KR" dirty="0"/>
              <a:t>If l</a:t>
            </a:r>
            <a:r>
              <a:rPr lang="en-US" altLang="ko-KR" baseline="-25000" dirty="0"/>
              <a:t>i</a:t>
            </a:r>
            <a:r>
              <a:rPr lang="en-US" altLang="ko-KR" dirty="0"/>
              <a:t> and </a:t>
            </a:r>
            <a:r>
              <a:rPr lang="en-US" altLang="ko-KR" dirty="0" err="1"/>
              <a:t>l</a:t>
            </a:r>
            <a:r>
              <a:rPr lang="en-US" altLang="ko-KR" baseline="-25000" dirty="0" err="1"/>
              <a:t>j</a:t>
            </a:r>
            <a:r>
              <a:rPr lang="en-US" altLang="ko-KR" dirty="0"/>
              <a:t> are consecutive in a schedule and they do not conflict, their results would remain the same even if they had been interchanged in the schedule</a:t>
            </a:r>
          </a:p>
        </p:txBody>
      </p:sp>
    </p:spTree>
    <p:extLst>
      <p:ext uri="{BB962C8B-B14F-4D97-AF65-F5344CB8AC3E}">
        <p14:creationId xmlns:p14="http://schemas.microsoft.com/office/powerpoint/2010/main" val="168647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 Serializable Schedule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 schedule S can be transformed into a schedule S´ by a series of swaps of non-conflicting instructions, we say that S and S´ are conflict equivalent</a:t>
            </a:r>
          </a:p>
          <a:p>
            <a:r>
              <a:rPr lang="en-US" altLang="ko-KR" dirty="0"/>
              <a:t>We say that a schedule S is conflict serializable if it is conflict equivalent to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707245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 Serializability Example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 5 can be transformed into Schedule 6, a serial schedule where T</a:t>
            </a:r>
            <a:r>
              <a:rPr lang="en-US" altLang="ko-KR" baseline="-25000" dirty="0"/>
              <a:t>2</a:t>
            </a:r>
            <a:r>
              <a:rPr lang="en-US" altLang="ko-KR" dirty="0"/>
              <a:t> follows T</a:t>
            </a:r>
            <a:r>
              <a:rPr lang="en-US" altLang="ko-KR" baseline="-25000" dirty="0"/>
              <a:t>1</a:t>
            </a:r>
            <a:r>
              <a:rPr lang="en-US" altLang="ko-KR" dirty="0"/>
              <a:t>, by series of swaps of non-conflicting instructions </a:t>
            </a:r>
          </a:p>
          <a:p>
            <a:pPr lvl="1"/>
            <a:r>
              <a:rPr lang="en-US" altLang="ko-KR" dirty="0"/>
              <a:t>Therefore Schedule 5 is conflict serializable</a:t>
            </a:r>
          </a:p>
        </p:txBody>
      </p:sp>
      <p:sp>
        <p:nvSpPr>
          <p:cNvPr id="25606" name="Text Box 11"/>
          <p:cNvSpPr txBox="1">
            <a:spLocks noChangeArrowheads="1"/>
          </p:cNvSpPr>
          <p:nvPr/>
        </p:nvSpPr>
        <p:spPr bwMode="auto">
          <a:xfrm>
            <a:off x="1669256" y="6138862"/>
            <a:ext cx="14686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ko-KR" sz="2000" dirty="0">
                <a:ea typeface="굴림" charset="-127"/>
              </a:rPr>
              <a:t>Schedule 5</a:t>
            </a:r>
          </a:p>
        </p:txBody>
      </p:sp>
      <p:sp>
        <p:nvSpPr>
          <p:cNvPr id="25607" name="Text Box 12"/>
          <p:cNvSpPr txBox="1">
            <a:spLocks noChangeArrowheads="1"/>
          </p:cNvSpPr>
          <p:nvPr/>
        </p:nvSpPr>
        <p:spPr bwMode="auto">
          <a:xfrm>
            <a:off x="5929313" y="610235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ko-KR" sz="2000" dirty="0">
                <a:ea typeface="굴림" charset="-127"/>
              </a:rPr>
              <a:t>Schedule 6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96373"/>
              </p:ext>
            </p:extLst>
          </p:nvPr>
        </p:nvGraphicFramePr>
        <p:xfrm>
          <a:off x="5399881" y="3236685"/>
          <a:ext cx="2514600" cy="2674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Read(A)</a:t>
                      </a:r>
                    </a:p>
                    <a:p>
                      <a:pPr algn="ctr" latinLnBrk="1"/>
                      <a:r>
                        <a:rPr lang="en-US" altLang="ko-KR" dirty="0"/>
                        <a:t>Write(A)</a:t>
                      </a:r>
                    </a:p>
                    <a:p>
                      <a:pPr algn="ctr" latinLnBrk="1"/>
                      <a:r>
                        <a:rPr lang="en-US" altLang="ko-KR" dirty="0"/>
                        <a:t>Read(B)</a:t>
                      </a:r>
                    </a:p>
                    <a:p>
                      <a:pPr algn="ctr" latinLnBrk="1"/>
                      <a:r>
                        <a:rPr lang="en-US" altLang="ko-KR" dirty="0"/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Read(A)</a:t>
                      </a:r>
                    </a:p>
                    <a:p>
                      <a:pPr algn="ctr" latinLnBrk="1"/>
                      <a:r>
                        <a:rPr lang="en-US" altLang="ko-KR" dirty="0"/>
                        <a:t>Write(A)</a:t>
                      </a:r>
                    </a:p>
                    <a:p>
                      <a:pPr algn="ctr" latinLnBrk="1"/>
                      <a:r>
                        <a:rPr lang="en-US" altLang="ko-KR" dirty="0"/>
                        <a:t>Read(B)</a:t>
                      </a:r>
                    </a:p>
                    <a:p>
                      <a:pPr algn="ctr" latinLnBrk="1"/>
                      <a:r>
                        <a:rPr lang="en-US" altLang="ko-KR" dirty="0"/>
                        <a:t>Write(B)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91001"/>
              </p:ext>
            </p:extLst>
          </p:nvPr>
        </p:nvGraphicFramePr>
        <p:xfrm>
          <a:off x="1350395" y="3247571"/>
          <a:ext cx="2514600" cy="2674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Read(A)</a:t>
                      </a:r>
                    </a:p>
                    <a:p>
                      <a:pPr algn="ctr" latinLnBrk="1"/>
                      <a:r>
                        <a:rPr lang="en-US" altLang="ko-KR" dirty="0"/>
                        <a:t>Write(A)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Read(B)</a:t>
                      </a:r>
                    </a:p>
                    <a:p>
                      <a:pPr algn="ctr" latinLnBrk="1"/>
                      <a:r>
                        <a:rPr lang="en-US" altLang="ko-KR" dirty="0"/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Read(A)</a:t>
                      </a:r>
                    </a:p>
                    <a:p>
                      <a:pPr algn="ctr" latinLnBrk="1"/>
                      <a:r>
                        <a:rPr lang="en-US" altLang="ko-KR" dirty="0"/>
                        <a:t>Write(A)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Read(B)</a:t>
                      </a:r>
                    </a:p>
                    <a:p>
                      <a:pPr algn="ctr" latinLnBrk="1"/>
                      <a:r>
                        <a:rPr lang="en-US" altLang="ko-KR" dirty="0"/>
                        <a:t>Write(B)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63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 Serializability Example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of a schedule that is not conflict serializable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We are unable to swap instructions to obtain either serial schedule &lt;T</a:t>
            </a:r>
            <a:r>
              <a:rPr lang="en-US" altLang="ko-KR" baseline="-25000" dirty="0"/>
              <a:t>3</a:t>
            </a:r>
            <a:r>
              <a:rPr lang="en-US" altLang="ko-KR" dirty="0"/>
              <a:t>, T</a:t>
            </a:r>
            <a:r>
              <a:rPr lang="en-US" altLang="ko-KR" baseline="-25000" dirty="0"/>
              <a:t>4</a:t>
            </a:r>
            <a:r>
              <a:rPr lang="en-US" altLang="ko-KR" dirty="0"/>
              <a:t>&gt; or &lt;T</a:t>
            </a:r>
            <a:r>
              <a:rPr lang="en-US" altLang="ko-KR" baseline="-25000" dirty="0"/>
              <a:t>4</a:t>
            </a:r>
            <a:r>
              <a:rPr lang="en-US" altLang="ko-KR" dirty="0"/>
              <a:t>, T</a:t>
            </a:r>
            <a:r>
              <a:rPr lang="en-US" altLang="ko-KR" baseline="-25000" dirty="0"/>
              <a:t>3</a:t>
            </a:r>
            <a:r>
              <a:rPr lang="en-US" altLang="ko-KR" dirty="0"/>
              <a:t>&gt;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53424"/>
              </p:ext>
            </p:extLst>
          </p:nvPr>
        </p:nvGraphicFramePr>
        <p:xfrm>
          <a:off x="3077193" y="2055235"/>
          <a:ext cx="3494314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7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Read(Q)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Write(Q)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Write(Q)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433684" y="2055235"/>
            <a:ext cx="14686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ko-KR" sz="2000" dirty="0">
                <a:ea typeface="굴림" charset="-127"/>
              </a:rPr>
              <a:t>Schedule 7</a:t>
            </a:r>
          </a:p>
        </p:txBody>
      </p:sp>
    </p:spTree>
    <p:extLst>
      <p:ext uri="{BB962C8B-B14F-4D97-AF65-F5344CB8AC3E}">
        <p14:creationId xmlns:p14="http://schemas.microsoft.com/office/powerpoint/2010/main" val="424201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Serializability Definition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Let S and S´ be two schedules with the same set of transactions.  S and S´ are view equivalent if the following three conditions are met for each data item Q </a:t>
            </a:r>
          </a:p>
          <a:p>
            <a:pPr lvl="1"/>
            <a:r>
              <a:rPr lang="en-US" altLang="ko-KR" dirty="0"/>
              <a:t>If in schedule S, transaction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 reads the initial value of Q, then in schedule S’ also transaction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 must read the initial value of Q</a:t>
            </a:r>
          </a:p>
          <a:p>
            <a:pPr lvl="1"/>
            <a:r>
              <a:rPr lang="en-US" altLang="ko-KR" dirty="0"/>
              <a:t>If in schedule S transaction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 executes read(Q), and that value was produced by transaction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en-US" altLang="ko-KR" dirty="0"/>
              <a:t>  (if any), then in schedule S’ also transaction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 must read the value of Q that was produced by the same write(Q) operation of transaction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endParaRPr lang="en-US" altLang="ko-KR" baseline="-25000" dirty="0"/>
          </a:p>
          <a:p>
            <a:pPr lvl="1"/>
            <a:r>
              <a:rPr lang="en-US" altLang="ko-KR" dirty="0"/>
              <a:t>The transaction (if any) that performs the final write(Q) operation in schedule S must also perform the final write(Q) operation in schedule S’</a:t>
            </a:r>
          </a:p>
          <a:p>
            <a:r>
              <a:rPr lang="en-US" altLang="ko-KR" dirty="0"/>
              <a:t>View equivalence is also based purely on reads and writes alone</a:t>
            </a:r>
          </a:p>
        </p:txBody>
      </p:sp>
    </p:spTree>
    <p:extLst>
      <p:ext uri="{BB962C8B-B14F-4D97-AF65-F5344CB8AC3E}">
        <p14:creationId xmlns:p14="http://schemas.microsoft.com/office/powerpoint/2010/main" val="4064035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Serializability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Below is a schedule which is view-serializable but not conflict serializable</a:t>
            </a:r>
            <a:br>
              <a:rPr lang="en-US" altLang="ko-KR" dirty="0"/>
            </a:br>
            <a:r>
              <a:rPr lang="en-US" altLang="ko-KR" dirty="0"/>
              <a:t>	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What serial schedule is the above equivalent to?</a:t>
            </a:r>
          </a:p>
          <a:p>
            <a:pPr lvl="1"/>
            <a:r>
              <a:rPr lang="en-US" altLang="ko-KR" dirty="0"/>
              <a:t>view equivalent to &lt;T</a:t>
            </a:r>
            <a:r>
              <a:rPr lang="en-US" altLang="ko-KR" baseline="-25000" dirty="0"/>
              <a:t>5</a:t>
            </a:r>
            <a:r>
              <a:rPr lang="en-US" altLang="ko-KR" dirty="0"/>
              <a:t>, T</a:t>
            </a:r>
            <a:r>
              <a:rPr lang="en-US" altLang="ko-KR" baseline="-25000" dirty="0"/>
              <a:t>6</a:t>
            </a:r>
            <a:r>
              <a:rPr lang="en-US" altLang="ko-KR" dirty="0"/>
              <a:t>, T</a:t>
            </a:r>
            <a:r>
              <a:rPr lang="en-US" altLang="ko-KR" baseline="-25000" dirty="0"/>
              <a:t>7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Every view serializable schedule that is not conflict serializable has blind writes (writing data without prior reading)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41612"/>
              </p:ext>
            </p:extLst>
          </p:nvPr>
        </p:nvGraphicFramePr>
        <p:xfrm>
          <a:off x="2993571" y="2137723"/>
          <a:ext cx="4430487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5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6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7</a:t>
                      </a:r>
                      <a:endParaRPr lang="ko-KR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Read(Q)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Write(Q)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Write(Q)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Write(Q)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336747" y="2138362"/>
            <a:ext cx="14686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ko-KR" sz="2000" dirty="0">
                <a:ea typeface="굴림" charset="-127"/>
              </a:rPr>
              <a:t>Schedule 8</a:t>
            </a:r>
          </a:p>
        </p:txBody>
      </p:sp>
    </p:spTree>
    <p:extLst>
      <p:ext uri="{BB962C8B-B14F-4D97-AF65-F5344CB8AC3E}">
        <p14:creationId xmlns:p14="http://schemas.microsoft.com/office/powerpoint/2010/main" val="419030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1.1 Transaction Concept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8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 Serializability vs. View Serializability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schedule S is view serializable if it is view equivalent to a serial schedule</a:t>
            </a:r>
          </a:p>
          <a:p>
            <a:r>
              <a:rPr lang="en-US" altLang="ko-KR" dirty="0"/>
              <a:t>Every conflict serializable schedule is also view serializable</a:t>
            </a:r>
          </a:p>
          <a:p>
            <a:endParaRPr lang="en-US" altLang="ko-KR" dirty="0"/>
          </a:p>
        </p:txBody>
      </p:sp>
      <p:grpSp>
        <p:nvGrpSpPr>
          <p:cNvPr id="28676" name="Group 13"/>
          <p:cNvGrpSpPr>
            <a:grpSpLocks/>
          </p:cNvGrpSpPr>
          <p:nvPr/>
        </p:nvGrpSpPr>
        <p:grpSpPr bwMode="auto">
          <a:xfrm>
            <a:off x="2284413" y="3384551"/>
            <a:ext cx="4708525" cy="2532063"/>
            <a:chOff x="1991" y="1780"/>
            <a:chExt cx="2966" cy="1595"/>
          </a:xfrm>
        </p:grpSpPr>
        <p:sp>
          <p:nvSpPr>
            <p:cNvPr id="28677" name="Oval 11"/>
            <p:cNvSpPr>
              <a:spLocks noChangeArrowheads="1"/>
            </p:cNvSpPr>
            <p:nvPr/>
          </p:nvSpPr>
          <p:spPr bwMode="auto">
            <a:xfrm>
              <a:off x="1991" y="1815"/>
              <a:ext cx="2387" cy="15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endParaRPr lang="ko-KR" altLang="en-US">
                <a:ea typeface="굴림" charset="-127"/>
              </a:endParaRPr>
            </a:p>
          </p:txBody>
        </p:sp>
        <p:sp>
          <p:nvSpPr>
            <p:cNvPr id="28678" name="Oval 10"/>
            <p:cNvSpPr>
              <a:spLocks noChangeArrowheads="1"/>
            </p:cNvSpPr>
            <p:nvPr/>
          </p:nvSpPr>
          <p:spPr bwMode="auto">
            <a:xfrm>
              <a:off x="2226" y="2011"/>
              <a:ext cx="1531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ko-KR" dirty="0">
                  <a:ea typeface="굴림" charset="-127"/>
                </a:rPr>
                <a:t>Conflict</a:t>
              </a:r>
            </a:p>
            <a:p>
              <a:pPr algn="ctr"/>
              <a:r>
                <a:rPr lang="en-US" altLang="ko-KR" dirty="0">
                  <a:ea typeface="굴림" charset="-127"/>
                </a:rPr>
                <a:t>Serializable</a:t>
              </a:r>
            </a:p>
          </p:txBody>
        </p:sp>
        <p:sp>
          <p:nvSpPr>
            <p:cNvPr id="28679" name="Text Box 12"/>
            <p:cNvSpPr txBox="1">
              <a:spLocks noChangeArrowheads="1"/>
            </p:cNvSpPr>
            <p:nvPr/>
          </p:nvSpPr>
          <p:spPr bwMode="auto">
            <a:xfrm>
              <a:off x="3785" y="1780"/>
              <a:ext cx="1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ko-KR" dirty="0">
                  <a:ea typeface="굴림" charset="-127"/>
                </a:rPr>
                <a:t>View Serializable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487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Notions of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The schedule below produces same outcome as the serial schedule &lt;T</a:t>
            </a:r>
            <a:r>
              <a:rPr lang="en-US" altLang="ko-KR" baseline="-25000" dirty="0"/>
              <a:t>1</a:t>
            </a:r>
            <a:r>
              <a:rPr lang="en-US" altLang="ko-KR" dirty="0"/>
              <a:t>, T</a:t>
            </a:r>
            <a:r>
              <a:rPr lang="en-US" altLang="ko-KR" baseline="-25000" dirty="0"/>
              <a:t>2</a:t>
            </a:r>
            <a:r>
              <a:rPr lang="en-US" altLang="ko-KR" dirty="0"/>
              <a:t>&gt;,  yet is not conflict equivalent or view equivalent to it	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Determining such equivalence requires analysis of operations other than read and write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4516438" y="2341109"/>
            <a:ext cx="36819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-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Not conflict serializable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Not view serializable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But the same as &lt;T</a:t>
            </a:r>
            <a:r>
              <a:rPr lang="en-US" altLang="ko-KR" sz="18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T</a:t>
            </a:r>
            <a:r>
              <a:rPr lang="en-US" altLang="ko-KR" sz="18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Commutable operators only !!!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74771"/>
              </p:ext>
            </p:extLst>
          </p:nvPr>
        </p:nvGraphicFramePr>
        <p:xfrm>
          <a:off x="1240972" y="1821542"/>
          <a:ext cx="3048000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Read(A)</a:t>
                      </a:r>
                    </a:p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en-US" altLang="ko-KR" baseline="0" dirty="0"/>
                        <a:t> := A – 50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Write(A)</a:t>
                      </a:r>
                    </a:p>
                    <a:p>
                      <a:pPr algn="ctr" latinLnBrk="1"/>
                      <a:endParaRPr lang="en-US" altLang="ko-KR" baseline="0" dirty="0"/>
                    </a:p>
                    <a:p>
                      <a:pPr algn="ctr" latinLnBrk="1"/>
                      <a:endParaRPr lang="en-US" altLang="ko-KR" baseline="0" dirty="0"/>
                    </a:p>
                    <a:p>
                      <a:pPr algn="ctr" latinLnBrk="1"/>
                      <a:endParaRPr lang="en-US" altLang="ko-KR" baseline="0" dirty="0"/>
                    </a:p>
                    <a:p>
                      <a:pPr algn="ctr" latinLnBrk="1"/>
                      <a:r>
                        <a:rPr lang="en-US" altLang="ko-KR" baseline="0" dirty="0"/>
                        <a:t>Read(B)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B := B+50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Write(B)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Read(B)</a:t>
                      </a:r>
                    </a:p>
                    <a:p>
                      <a:pPr algn="ctr" latinLnBrk="1"/>
                      <a:r>
                        <a:rPr lang="en-US" altLang="ko-KR" dirty="0"/>
                        <a:t>B := B – 10</a:t>
                      </a:r>
                    </a:p>
                    <a:p>
                      <a:pPr algn="ctr" latinLnBrk="1"/>
                      <a:r>
                        <a:rPr lang="en-US" altLang="ko-KR" dirty="0"/>
                        <a:t>Write(B)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Read(A)</a:t>
                      </a:r>
                    </a:p>
                    <a:p>
                      <a:pPr algn="ctr" latinLnBrk="1"/>
                      <a:r>
                        <a:rPr lang="en-US" altLang="ko-KR" dirty="0"/>
                        <a:t>A := A + 10</a:t>
                      </a:r>
                    </a:p>
                    <a:p>
                      <a:pPr algn="ctr" latinLnBrk="1"/>
                      <a:r>
                        <a:rPr lang="en-US" altLang="ko-KR" dirty="0"/>
                        <a:t>Write(A)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3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1.3 How to Test Serializability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36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 for Conflict Serializability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Consider a schedule with transactions T</a:t>
            </a:r>
            <a:r>
              <a:rPr lang="en-US" altLang="ko-KR" baseline="-25000" dirty="0"/>
              <a:t>1</a:t>
            </a:r>
            <a:r>
              <a:rPr lang="en-US" altLang="ko-KR" dirty="0"/>
              <a:t>, T</a:t>
            </a:r>
            <a:r>
              <a:rPr lang="en-US" altLang="ko-KR" baseline="-25000" dirty="0"/>
              <a:t>2</a:t>
            </a:r>
            <a:r>
              <a:rPr lang="en-US" altLang="ko-KR" dirty="0"/>
              <a:t>, ...,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n</a:t>
            </a:r>
            <a:endParaRPr lang="en-US" altLang="ko-KR" baseline="-25000" dirty="0"/>
          </a:p>
          <a:p>
            <a:r>
              <a:rPr lang="en-US" altLang="ko-KR" dirty="0"/>
              <a:t>Precedence graph </a:t>
            </a:r>
          </a:p>
          <a:p>
            <a:pPr lvl="1"/>
            <a:r>
              <a:rPr lang="en-US" altLang="ko-KR" dirty="0"/>
              <a:t>A direct graph where the vertices are the transactions</a:t>
            </a:r>
          </a:p>
          <a:p>
            <a:pPr lvl="1"/>
            <a:r>
              <a:rPr lang="en-US" altLang="ko-KR" dirty="0"/>
              <a:t>We draw an arc from T</a:t>
            </a:r>
            <a:r>
              <a:rPr lang="en-US" altLang="ko-KR" baseline="-25000" dirty="0"/>
              <a:t>i</a:t>
            </a:r>
            <a:r>
              <a:rPr lang="en-US" altLang="ko-KR" dirty="0"/>
              <a:t> to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en-US" altLang="ko-KR" dirty="0"/>
              <a:t> if the two transactions conflict, and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 accesses the data item on which the conflict arises earlier</a:t>
            </a:r>
          </a:p>
          <a:p>
            <a:pPr lvl="1"/>
            <a:r>
              <a:rPr lang="en-US" altLang="ko-KR" dirty="0"/>
              <a:t>We may label the arc by the item that is accessed</a:t>
            </a:r>
          </a:p>
        </p:txBody>
      </p:sp>
    </p:spTree>
    <p:extLst>
      <p:ext uri="{BB962C8B-B14F-4D97-AF65-F5344CB8AC3E}">
        <p14:creationId xmlns:p14="http://schemas.microsoft.com/office/powerpoint/2010/main" val="3039770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Precedence Graph Example 1</a:t>
            </a:r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584523" y="2404337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800" dirty="0">
                <a:ea typeface="굴림" charset="-127"/>
              </a:rPr>
              <a:t>x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584523" y="3446287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800" dirty="0">
                <a:ea typeface="굴림" charset="-127"/>
              </a:rPr>
              <a:t>y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5355771" y="2688092"/>
            <a:ext cx="816428" cy="8616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T1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282543" y="2688093"/>
            <a:ext cx="903514" cy="86162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T2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6087708" y="2875237"/>
            <a:ext cx="13271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9" idx="3"/>
            <a:endCxn id="8" idx="5"/>
          </p:cNvCxnSpPr>
          <p:nvPr/>
        </p:nvCxnSpPr>
        <p:spPr bwMode="auto">
          <a:xfrm flipH="1">
            <a:off x="6052636" y="3423538"/>
            <a:ext cx="13622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30444"/>
              </p:ext>
            </p:extLst>
          </p:nvPr>
        </p:nvGraphicFramePr>
        <p:xfrm>
          <a:off x="1578429" y="2117867"/>
          <a:ext cx="2917372" cy="265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baseline="-25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aseline="-25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baseline="-25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aseline="-25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Read(x)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Write(x)</a:t>
                      </a:r>
                    </a:p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Read(y)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Write(y)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Read(x)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Write(x)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Read(y)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303101" y="5047816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ko-KR" sz="2000" dirty="0">
                <a:ea typeface="굴림" charset="-127"/>
              </a:rPr>
              <a:t>Schedule 10</a:t>
            </a:r>
          </a:p>
        </p:txBody>
      </p:sp>
    </p:spTree>
    <p:extLst>
      <p:ext uri="{BB962C8B-B14F-4D97-AF65-F5344CB8AC3E}">
        <p14:creationId xmlns:p14="http://schemas.microsoft.com/office/powerpoint/2010/main" val="821739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Precedence Graph Example 2</a:t>
            </a:r>
          </a:p>
        </p:txBody>
      </p:sp>
      <p:sp>
        <p:nvSpPr>
          <p:cNvPr id="32774" name="Text Box 32"/>
          <p:cNvSpPr txBox="1">
            <a:spLocks noChangeArrowheads="1"/>
          </p:cNvSpPr>
          <p:nvPr/>
        </p:nvSpPr>
        <p:spPr bwMode="auto">
          <a:xfrm>
            <a:off x="7186611" y="5743575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i="1" dirty="0">
                <a:ea typeface="굴림" charset="-127"/>
              </a:rPr>
              <a:t>T</a:t>
            </a:r>
            <a:r>
              <a:rPr lang="en-US" altLang="ko-KR" sz="2400" baseline="-25000" dirty="0">
                <a:ea typeface="굴림" charset="-127"/>
              </a:rPr>
              <a:t>5</a:t>
            </a:r>
            <a:endParaRPr lang="en-US" altLang="ko-KR" sz="2400" i="1" dirty="0">
              <a:ea typeface="굴림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965031" y="2120900"/>
            <a:ext cx="2857500" cy="2997200"/>
            <a:chOff x="6189663" y="2095500"/>
            <a:chExt cx="2857500" cy="2997200"/>
          </a:xfrm>
        </p:grpSpPr>
        <p:grpSp>
          <p:nvGrpSpPr>
            <p:cNvPr id="32773" name="Group 33"/>
            <p:cNvGrpSpPr>
              <a:grpSpLocks/>
            </p:cNvGrpSpPr>
            <p:nvPr/>
          </p:nvGrpSpPr>
          <p:grpSpPr bwMode="auto">
            <a:xfrm>
              <a:off x="6273800" y="2459038"/>
              <a:ext cx="2446338" cy="2306637"/>
              <a:chOff x="4112" y="1459"/>
              <a:chExt cx="1541" cy="1453"/>
            </a:xfrm>
          </p:grpSpPr>
          <p:sp>
            <p:nvSpPr>
              <p:cNvPr id="32781" name="Text Box 15"/>
              <p:cNvSpPr txBox="1">
                <a:spLocks noChangeArrowheads="1"/>
              </p:cNvSpPr>
              <p:nvPr/>
            </p:nvSpPr>
            <p:spPr bwMode="auto">
              <a:xfrm>
                <a:off x="4262" y="2613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ko-KR" sz="2400" i="1" dirty="0">
                    <a:ea typeface="굴림" charset="-127"/>
                  </a:rPr>
                  <a:t>T</a:t>
                </a:r>
                <a:r>
                  <a:rPr lang="en-US" altLang="ko-KR" sz="2400" baseline="-25000" dirty="0">
                    <a:ea typeface="굴림" charset="-127"/>
                  </a:rPr>
                  <a:t>3</a:t>
                </a:r>
                <a:endParaRPr lang="en-US" altLang="ko-KR" sz="2400" i="1" dirty="0">
                  <a:ea typeface="굴림" charset="-127"/>
                </a:endParaRPr>
              </a:p>
            </p:txBody>
          </p:sp>
          <p:sp>
            <p:nvSpPr>
              <p:cNvPr id="32782" name="Arc 16"/>
              <p:cNvSpPr>
                <a:spLocks/>
              </p:cNvSpPr>
              <p:nvPr/>
            </p:nvSpPr>
            <p:spPr bwMode="auto">
              <a:xfrm rot="10800000">
                <a:off x="4531" y="2670"/>
                <a:ext cx="873" cy="242"/>
              </a:xfrm>
              <a:custGeom>
                <a:avLst/>
                <a:gdLst>
                  <a:gd name="T0" fmla="*/ 0 w 36403"/>
                  <a:gd name="T1" fmla="*/ 2 h 21600"/>
                  <a:gd name="T2" fmla="*/ 21 w 36403"/>
                  <a:gd name="T3" fmla="*/ 1 h 21600"/>
                  <a:gd name="T4" fmla="*/ 12 w 36403"/>
                  <a:gd name="T5" fmla="*/ 3 h 21600"/>
                  <a:gd name="T6" fmla="*/ 0 60000 65536"/>
                  <a:gd name="T7" fmla="*/ 0 60000 65536"/>
                  <a:gd name="T8" fmla="*/ 0 60000 65536"/>
                  <a:gd name="T9" fmla="*/ 0 w 36403"/>
                  <a:gd name="T10" fmla="*/ 0 h 21600"/>
                  <a:gd name="T11" fmla="*/ 36403 w 3640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403" h="21600" fill="none" extrusionOk="0">
                    <a:moveTo>
                      <a:pt x="-1" y="14913"/>
                    </a:moveTo>
                    <a:cubicBezTo>
                      <a:pt x="2895" y="6020"/>
                      <a:pt x="11185" y="-1"/>
                      <a:pt x="20539" y="0"/>
                    </a:cubicBezTo>
                    <a:cubicBezTo>
                      <a:pt x="26563" y="0"/>
                      <a:pt x="32314" y="2516"/>
                      <a:pt x="36403" y="6940"/>
                    </a:cubicBezTo>
                  </a:path>
                  <a:path w="36403" h="21600" stroke="0" extrusionOk="0">
                    <a:moveTo>
                      <a:pt x="-1" y="14913"/>
                    </a:moveTo>
                    <a:cubicBezTo>
                      <a:pt x="2895" y="6020"/>
                      <a:pt x="11185" y="-1"/>
                      <a:pt x="20539" y="0"/>
                    </a:cubicBezTo>
                    <a:cubicBezTo>
                      <a:pt x="26563" y="0"/>
                      <a:pt x="32314" y="2516"/>
                      <a:pt x="36403" y="6940"/>
                    </a:cubicBezTo>
                    <a:lnTo>
                      <a:pt x="20539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lg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32783" name="Text Box 17"/>
              <p:cNvSpPr txBox="1">
                <a:spLocks noChangeArrowheads="1"/>
              </p:cNvSpPr>
              <p:nvPr/>
            </p:nvSpPr>
            <p:spPr bwMode="auto">
              <a:xfrm>
                <a:off x="5347" y="2522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ko-KR" sz="2400" i="1">
                    <a:ea typeface="굴림" charset="-127"/>
                  </a:rPr>
                  <a:t>T</a:t>
                </a:r>
                <a:r>
                  <a:rPr lang="en-US" altLang="ko-KR" sz="2400" baseline="-25000">
                    <a:ea typeface="굴림" charset="-127"/>
                  </a:rPr>
                  <a:t>4</a:t>
                </a:r>
                <a:endParaRPr lang="en-US" altLang="ko-KR" sz="2400" i="1">
                  <a:ea typeface="굴림" charset="-127"/>
                </a:endParaRPr>
              </a:p>
            </p:txBody>
          </p:sp>
          <p:sp>
            <p:nvSpPr>
              <p:cNvPr id="32784" name="Text Box 18"/>
              <p:cNvSpPr txBox="1">
                <a:spLocks noChangeArrowheads="1"/>
              </p:cNvSpPr>
              <p:nvPr/>
            </p:nvSpPr>
            <p:spPr bwMode="auto">
              <a:xfrm>
                <a:off x="4131" y="1505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ko-KR" sz="2400" i="1">
                    <a:ea typeface="굴림" charset="-127"/>
                  </a:rPr>
                  <a:t>T</a:t>
                </a:r>
                <a:r>
                  <a:rPr lang="en-US" altLang="ko-KR" sz="2400" baseline="-25000">
                    <a:ea typeface="굴림" charset="-127"/>
                  </a:rPr>
                  <a:t>1</a:t>
                </a:r>
                <a:endParaRPr lang="en-US" altLang="ko-KR" sz="2400" i="1">
                  <a:ea typeface="굴림" charset="-127"/>
                </a:endParaRPr>
              </a:p>
            </p:txBody>
          </p:sp>
          <p:sp>
            <p:nvSpPr>
              <p:cNvPr id="32785" name="Arc 19"/>
              <p:cNvSpPr>
                <a:spLocks/>
              </p:cNvSpPr>
              <p:nvPr/>
            </p:nvSpPr>
            <p:spPr bwMode="auto">
              <a:xfrm rot="16200000" flipV="1">
                <a:off x="5112" y="1994"/>
                <a:ext cx="744" cy="310"/>
              </a:xfrm>
              <a:custGeom>
                <a:avLst/>
                <a:gdLst>
                  <a:gd name="T0" fmla="*/ 0 w 33913"/>
                  <a:gd name="T1" fmla="*/ 2 h 21600"/>
                  <a:gd name="T2" fmla="*/ 16 w 33913"/>
                  <a:gd name="T3" fmla="*/ 2 h 21600"/>
                  <a:gd name="T4" fmla="*/ 8 w 33913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33913"/>
                  <a:gd name="T10" fmla="*/ 0 h 21600"/>
                  <a:gd name="T11" fmla="*/ 33913 w 3391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913" h="21600" fill="none" extrusionOk="0">
                    <a:moveTo>
                      <a:pt x="0" y="8547"/>
                    </a:moveTo>
                    <a:cubicBezTo>
                      <a:pt x="4083" y="3162"/>
                      <a:pt x="10452" y="-1"/>
                      <a:pt x="17210" y="0"/>
                    </a:cubicBezTo>
                    <a:cubicBezTo>
                      <a:pt x="23680" y="0"/>
                      <a:pt x="29810" y="2900"/>
                      <a:pt x="33912" y="7904"/>
                    </a:cubicBezTo>
                  </a:path>
                  <a:path w="33913" h="21600" stroke="0" extrusionOk="0">
                    <a:moveTo>
                      <a:pt x="0" y="8547"/>
                    </a:moveTo>
                    <a:cubicBezTo>
                      <a:pt x="4083" y="3162"/>
                      <a:pt x="10452" y="-1"/>
                      <a:pt x="17210" y="0"/>
                    </a:cubicBezTo>
                    <a:cubicBezTo>
                      <a:pt x="23680" y="0"/>
                      <a:pt x="29810" y="2900"/>
                      <a:pt x="33912" y="7904"/>
                    </a:cubicBezTo>
                    <a:lnTo>
                      <a:pt x="1721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lg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32786" name="Text Box 20"/>
              <p:cNvSpPr txBox="1">
                <a:spLocks noChangeArrowheads="1"/>
              </p:cNvSpPr>
              <p:nvPr/>
            </p:nvSpPr>
            <p:spPr bwMode="auto">
              <a:xfrm>
                <a:off x="5303" y="1505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ko-KR" sz="2400" i="1">
                    <a:ea typeface="굴림" charset="-127"/>
                  </a:rPr>
                  <a:t>T</a:t>
                </a:r>
                <a:r>
                  <a:rPr lang="en-US" altLang="ko-KR" sz="2400" baseline="-25000">
                    <a:ea typeface="굴림" charset="-127"/>
                  </a:rPr>
                  <a:t>2</a:t>
                </a:r>
                <a:endParaRPr lang="en-US" altLang="ko-KR" sz="2400" i="1">
                  <a:ea typeface="굴림" charset="-127"/>
                </a:endParaRPr>
              </a:p>
            </p:txBody>
          </p:sp>
          <p:sp>
            <p:nvSpPr>
              <p:cNvPr id="32787" name="Arc 21"/>
              <p:cNvSpPr>
                <a:spLocks/>
              </p:cNvSpPr>
              <p:nvPr/>
            </p:nvSpPr>
            <p:spPr bwMode="auto">
              <a:xfrm rot="10800000" flipV="1">
                <a:off x="4384" y="1459"/>
                <a:ext cx="952" cy="278"/>
              </a:xfrm>
              <a:custGeom>
                <a:avLst/>
                <a:gdLst>
                  <a:gd name="T0" fmla="*/ 0 w 39702"/>
                  <a:gd name="T1" fmla="*/ 2 h 21600"/>
                  <a:gd name="T2" fmla="*/ 23 w 39702"/>
                  <a:gd name="T3" fmla="*/ 2 h 21600"/>
                  <a:gd name="T4" fmla="*/ 12 w 39702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39702"/>
                  <a:gd name="T10" fmla="*/ 0 h 21600"/>
                  <a:gd name="T11" fmla="*/ 39702 w 3970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02" h="21600" fill="none" extrusionOk="0">
                    <a:moveTo>
                      <a:pt x="-1" y="14913"/>
                    </a:moveTo>
                    <a:cubicBezTo>
                      <a:pt x="2895" y="6020"/>
                      <a:pt x="11185" y="-1"/>
                      <a:pt x="20539" y="0"/>
                    </a:cubicBezTo>
                    <a:cubicBezTo>
                      <a:pt x="28596" y="0"/>
                      <a:pt x="35984" y="4484"/>
                      <a:pt x="39701" y="11633"/>
                    </a:cubicBezTo>
                  </a:path>
                  <a:path w="39702" h="21600" stroke="0" extrusionOk="0">
                    <a:moveTo>
                      <a:pt x="-1" y="14913"/>
                    </a:moveTo>
                    <a:cubicBezTo>
                      <a:pt x="2895" y="6020"/>
                      <a:pt x="11185" y="-1"/>
                      <a:pt x="20539" y="0"/>
                    </a:cubicBezTo>
                    <a:cubicBezTo>
                      <a:pt x="28596" y="0"/>
                      <a:pt x="35984" y="4484"/>
                      <a:pt x="39701" y="11633"/>
                    </a:cubicBezTo>
                    <a:lnTo>
                      <a:pt x="20539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lg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32788" name="Arc 22"/>
              <p:cNvSpPr>
                <a:spLocks/>
              </p:cNvSpPr>
              <p:nvPr/>
            </p:nvSpPr>
            <p:spPr bwMode="auto">
              <a:xfrm rot="-5400000">
                <a:off x="3772" y="2060"/>
                <a:ext cx="927" cy="247"/>
              </a:xfrm>
              <a:custGeom>
                <a:avLst/>
                <a:gdLst>
                  <a:gd name="T0" fmla="*/ 0 w 42266"/>
                  <a:gd name="T1" fmla="*/ 3 h 22982"/>
                  <a:gd name="T2" fmla="*/ 20 w 42266"/>
                  <a:gd name="T3" fmla="*/ 2 h 22982"/>
                  <a:gd name="T4" fmla="*/ 10 w 42266"/>
                  <a:gd name="T5" fmla="*/ 2 h 22982"/>
                  <a:gd name="T6" fmla="*/ 0 60000 65536"/>
                  <a:gd name="T7" fmla="*/ 0 60000 65536"/>
                  <a:gd name="T8" fmla="*/ 0 60000 65536"/>
                  <a:gd name="T9" fmla="*/ 0 w 42266"/>
                  <a:gd name="T10" fmla="*/ 0 h 22982"/>
                  <a:gd name="T11" fmla="*/ 42266 w 42266"/>
                  <a:gd name="T12" fmla="*/ 22982 h 229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266" h="22982" fill="none" extrusionOk="0">
                    <a:moveTo>
                      <a:pt x="44" y="22981"/>
                    </a:moveTo>
                    <a:cubicBezTo>
                      <a:pt x="14" y="22521"/>
                      <a:pt x="0" y="2206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108" y="-1"/>
                      <a:pt x="39499" y="6218"/>
                      <a:pt x="42265" y="15316"/>
                    </a:cubicBezTo>
                  </a:path>
                  <a:path w="42266" h="22982" stroke="0" extrusionOk="0">
                    <a:moveTo>
                      <a:pt x="44" y="22981"/>
                    </a:moveTo>
                    <a:cubicBezTo>
                      <a:pt x="14" y="22521"/>
                      <a:pt x="0" y="2206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108" y="-1"/>
                      <a:pt x="39499" y="6218"/>
                      <a:pt x="42265" y="1531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lg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32775" name="Line 34"/>
            <p:cNvSpPr>
              <a:spLocks noChangeShapeType="1"/>
            </p:cNvSpPr>
            <p:nvPr/>
          </p:nvSpPr>
          <p:spPr bwMode="auto">
            <a:xfrm>
              <a:off x="6767513" y="2979738"/>
              <a:ext cx="1439862" cy="1177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2776" name="Text Box 36"/>
            <p:cNvSpPr txBox="1">
              <a:spLocks noChangeArrowheads="1"/>
            </p:cNvSpPr>
            <p:nvPr/>
          </p:nvSpPr>
          <p:spPr bwMode="auto">
            <a:xfrm>
              <a:off x="7216775" y="2095500"/>
              <a:ext cx="449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>
                  <a:ea typeface="굴림" charset="-127"/>
                </a:rPr>
                <a:t>Y</a:t>
              </a:r>
            </a:p>
          </p:txBody>
        </p:sp>
        <p:sp>
          <p:nvSpPr>
            <p:cNvPr id="32777" name="Text Box 37"/>
            <p:cNvSpPr txBox="1">
              <a:spLocks noChangeArrowheads="1"/>
            </p:cNvSpPr>
            <p:nvPr/>
          </p:nvSpPr>
          <p:spPr bwMode="auto">
            <a:xfrm>
              <a:off x="8597900" y="3332163"/>
              <a:ext cx="449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>
                  <a:ea typeface="굴림" charset="-127"/>
                </a:rPr>
                <a:t>Y</a:t>
              </a:r>
            </a:p>
          </p:txBody>
        </p:sp>
        <p:sp>
          <p:nvSpPr>
            <p:cNvPr id="32778" name="Text Box 38"/>
            <p:cNvSpPr txBox="1">
              <a:spLocks noChangeArrowheads="1"/>
            </p:cNvSpPr>
            <p:nvPr/>
          </p:nvSpPr>
          <p:spPr bwMode="auto">
            <a:xfrm>
              <a:off x="7308850" y="4756150"/>
              <a:ext cx="449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>
                  <a:ea typeface="굴림" charset="-127"/>
                </a:rPr>
                <a:t>Z</a:t>
              </a:r>
            </a:p>
          </p:txBody>
        </p:sp>
        <p:sp>
          <p:nvSpPr>
            <p:cNvPr id="32779" name="Text Box 39"/>
            <p:cNvSpPr txBox="1">
              <a:spLocks noChangeArrowheads="1"/>
            </p:cNvSpPr>
            <p:nvPr/>
          </p:nvSpPr>
          <p:spPr bwMode="auto">
            <a:xfrm>
              <a:off x="6189663" y="3530600"/>
              <a:ext cx="449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>
                  <a:ea typeface="굴림" charset="-127"/>
                </a:rPr>
                <a:t>Z</a:t>
              </a:r>
            </a:p>
          </p:txBody>
        </p:sp>
        <p:sp>
          <p:nvSpPr>
            <p:cNvPr id="32780" name="Text Box 40"/>
            <p:cNvSpPr txBox="1">
              <a:spLocks noChangeArrowheads="1"/>
            </p:cNvSpPr>
            <p:nvPr/>
          </p:nvSpPr>
          <p:spPr bwMode="auto">
            <a:xfrm>
              <a:off x="7321550" y="3282950"/>
              <a:ext cx="666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>
                  <a:ea typeface="굴림" charset="-127"/>
                </a:rPr>
                <a:t>Y, Z</a:t>
              </a: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1775"/>
              </p:ext>
            </p:extLst>
          </p:nvPr>
        </p:nvGraphicFramePr>
        <p:xfrm>
          <a:off x="544285" y="1243013"/>
          <a:ext cx="5344885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5</a:t>
                      </a:r>
                      <a:endParaRPr lang="ko-KR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Read(Y)</a:t>
                      </a:r>
                    </a:p>
                    <a:p>
                      <a:pPr latinLnBrk="1"/>
                      <a:r>
                        <a:rPr lang="en-US" altLang="ko-KR" dirty="0"/>
                        <a:t>Read(Z)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Read(U)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Read(U)</a:t>
                      </a:r>
                    </a:p>
                    <a:p>
                      <a:pPr latinLnBrk="1"/>
                      <a:r>
                        <a:rPr lang="en-US" altLang="ko-KR" dirty="0"/>
                        <a:t>Write(U)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Read(X)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Read(Y)</a:t>
                      </a:r>
                    </a:p>
                    <a:p>
                      <a:pPr latinLnBrk="1"/>
                      <a:r>
                        <a:rPr lang="en-US" altLang="ko-KR" dirty="0"/>
                        <a:t>Write(Y)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Write(Z)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Read(Y)</a:t>
                      </a:r>
                    </a:p>
                    <a:p>
                      <a:pPr latinLnBrk="1"/>
                      <a:r>
                        <a:rPr lang="en-US" altLang="ko-KR" dirty="0"/>
                        <a:t>Write(Y)</a:t>
                      </a:r>
                    </a:p>
                    <a:p>
                      <a:pPr latinLnBrk="1"/>
                      <a:r>
                        <a:rPr lang="en-US" altLang="ko-KR" dirty="0"/>
                        <a:t>Read(Z)</a:t>
                      </a:r>
                    </a:p>
                    <a:p>
                      <a:pPr latinLnBrk="1"/>
                      <a:r>
                        <a:rPr lang="en-US" altLang="ko-KR" dirty="0"/>
                        <a:t>Write(Z)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Read(V)</a:t>
                      </a:r>
                    </a:p>
                    <a:p>
                      <a:pPr latinLnBrk="1"/>
                      <a:r>
                        <a:rPr lang="en-US" altLang="ko-KR" dirty="0"/>
                        <a:t>Read(W)</a:t>
                      </a:r>
                    </a:p>
                    <a:p>
                      <a:pPr latinLnBrk="1"/>
                      <a:r>
                        <a:rPr lang="en-US" altLang="ko-KR" dirty="0"/>
                        <a:t>Read(W)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482438" y="1192789"/>
            <a:ext cx="1592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ko-KR" sz="2000" dirty="0">
                <a:ea typeface="굴림" charset="-127"/>
              </a:rPr>
              <a:t>Schedule 11</a:t>
            </a:r>
          </a:p>
        </p:txBody>
      </p:sp>
    </p:spTree>
    <p:extLst>
      <p:ext uri="{BB962C8B-B14F-4D97-AF65-F5344CB8AC3E}">
        <p14:creationId xmlns:p14="http://schemas.microsoft.com/office/powerpoint/2010/main" val="493268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 detection in precedence graphs is cheap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schedule is conflict serializable if and only if its precedence graph is acyclic</a:t>
            </a:r>
          </a:p>
          <a:p>
            <a:r>
              <a:rPr lang="en-US" altLang="ko-KR" dirty="0"/>
              <a:t>Cycle-detection algorithms exist which take order n</a:t>
            </a:r>
            <a:r>
              <a:rPr lang="en-US" altLang="ko-KR" baseline="30000" dirty="0"/>
              <a:t>2</a:t>
            </a:r>
            <a:r>
              <a:rPr lang="en-US" altLang="ko-KR" dirty="0"/>
              <a:t> (or </a:t>
            </a:r>
            <a:r>
              <a:rPr lang="en-US" altLang="ko-KR" dirty="0" err="1"/>
              <a:t>n+e</a:t>
            </a:r>
            <a:r>
              <a:rPr lang="en-US" altLang="ko-KR" dirty="0"/>
              <a:t>) time complexity, where n is the number of vertices and e is the number of edges</a:t>
            </a:r>
          </a:p>
          <a:p>
            <a:r>
              <a:rPr lang="en-US" altLang="ko-KR" dirty="0"/>
              <a:t>If precedence graph is acyclic, the serializability order can be obtained by a topological sorting of the graph </a:t>
            </a:r>
          </a:p>
          <a:p>
            <a:pPr lvl="1"/>
            <a:r>
              <a:rPr lang="en-US" altLang="ko-KR" dirty="0"/>
              <a:t>A linear order consistent with the partial order of the graph</a:t>
            </a:r>
          </a:p>
          <a:p>
            <a:pPr lvl="1"/>
            <a:r>
              <a:rPr lang="en-US" altLang="ko-KR" dirty="0"/>
              <a:t>For example, a serializability order for Schedule 11 would be</a:t>
            </a:r>
            <a:br>
              <a:rPr lang="en-US" altLang="ko-KR" dirty="0"/>
            </a:br>
            <a:r>
              <a:rPr lang="en-US" altLang="ko-KR" dirty="0"/>
              <a:t>T</a:t>
            </a:r>
            <a:r>
              <a:rPr lang="en-US" altLang="ko-KR" baseline="-25000" dirty="0"/>
              <a:t>5</a:t>
            </a:r>
            <a:r>
              <a:rPr lang="en-US" altLang="ko-KR" dirty="0"/>
              <a:t> </a:t>
            </a:r>
            <a:r>
              <a:rPr lang="en-US" altLang="ko-KR" dirty="0">
                <a:sym typeface="Symbol" pitchFamily="18" charset="2"/>
              </a:rPr>
              <a:t></a:t>
            </a:r>
            <a:r>
              <a:rPr lang="en-US" altLang="ko-KR" dirty="0">
                <a:sym typeface="Monotype Sorts" pitchFamily="2" charset="2"/>
              </a:rPr>
              <a:t> 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 </a:t>
            </a:r>
            <a:r>
              <a:rPr lang="en-US" altLang="ko-KR" dirty="0">
                <a:sym typeface="Symbol" pitchFamily="18" charset="2"/>
              </a:rPr>
              <a:t></a:t>
            </a:r>
            <a:r>
              <a:rPr lang="en-US" altLang="ko-KR" dirty="0">
                <a:sym typeface="Monotype Sorts" pitchFamily="2" charset="2"/>
              </a:rPr>
              <a:t> </a:t>
            </a:r>
            <a:r>
              <a:rPr lang="en-US" altLang="ko-KR" dirty="0"/>
              <a:t>T</a:t>
            </a:r>
            <a:r>
              <a:rPr lang="en-US" altLang="ko-KR" baseline="-25000" dirty="0"/>
              <a:t>3</a:t>
            </a:r>
            <a:r>
              <a:rPr lang="en-US" altLang="ko-KR" dirty="0"/>
              <a:t> </a:t>
            </a:r>
            <a:r>
              <a:rPr lang="en-US" altLang="ko-KR" dirty="0">
                <a:sym typeface="Symbol" pitchFamily="18" charset="2"/>
              </a:rPr>
              <a:t></a:t>
            </a:r>
            <a:r>
              <a:rPr lang="en-US" altLang="ko-KR" dirty="0">
                <a:sym typeface="Monotype Sorts" pitchFamily="2" charset="2"/>
              </a:rPr>
              <a:t> </a:t>
            </a:r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  <a:r>
              <a:rPr lang="en-US" altLang="ko-KR" dirty="0">
                <a:sym typeface="Symbol" pitchFamily="18" charset="2"/>
              </a:rPr>
              <a:t></a:t>
            </a:r>
            <a:r>
              <a:rPr lang="en-US" altLang="ko-KR" dirty="0">
                <a:sym typeface="Monotype Sorts" pitchFamily="2" charset="2"/>
              </a:rPr>
              <a:t> </a:t>
            </a:r>
            <a:r>
              <a:rPr lang="en-US" altLang="ko-KR" dirty="0"/>
              <a:t>T</a:t>
            </a:r>
            <a:r>
              <a:rPr lang="en-US" altLang="ko-KR" baseline="-25000" dirty="0"/>
              <a:t>4</a:t>
            </a:r>
          </a:p>
          <a:p>
            <a:pPr lvl="1"/>
            <a:r>
              <a:rPr lang="en-US" altLang="ko-KR" dirty="0">
                <a:sym typeface="Monotype Sorts" pitchFamily="2" charset="2"/>
              </a:rPr>
              <a:t>There are actually 10 serialization orders!!!</a:t>
            </a:r>
          </a:p>
        </p:txBody>
      </p:sp>
    </p:spTree>
    <p:extLst>
      <p:ext uri="{BB962C8B-B14F-4D97-AF65-F5344CB8AC3E}">
        <p14:creationId xmlns:p14="http://schemas.microsoft.com/office/powerpoint/2010/main" val="1211346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for View Serializability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precedence graph test for conflict serializability cannot be used directly to test for view serializability</a:t>
            </a:r>
          </a:p>
          <a:p>
            <a:r>
              <a:rPr lang="en-US" altLang="ko-KR" dirty="0"/>
              <a:t>The problem of checking if a schedule is view serializable falls in the class of NP-complete problems (existence of an efficient algorithm is extremely unlikely)</a:t>
            </a:r>
          </a:p>
          <a:p>
            <a:r>
              <a:rPr lang="en-US" altLang="ko-KR" dirty="0"/>
              <a:t>Practical algorithms that just check some sufficient conditions for view serializability can still be used</a:t>
            </a:r>
          </a:p>
        </p:txBody>
      </p:sp>
    </p:spTree>
    <p:extLst>
      <p:ext uri="{BB962C8B-B14F-4D97-AF65-F5344CB8AC3E}">
        <p14:creationId xmlns:p14="http://schemas.microsoft.com/office/powerpoint/2010/main" val="3569465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Recoverability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7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Recoverable Schedules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Need </a:t>
            </a:r>
            <a:r>
              <a:rPr lang="en-US" altLang="ko-KR" dirty="0" smtClean="0"/>
              <a:t>to consider the </a:t>
            </a:r>
            <a:r>
              <a:rPr lang="en-US" altLang="ko-KR" dirty="0"/>
              <a:t>effect of transaction failures on concurrently running transactions</a:t>
            </a:r>
          </a:p>
          <a:p>
            <a:r>
              <a:rPr lang="en-US" altLang="ko-KR" dirty="0"/>
              <a:t>Recoverable schedule — if a transaction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en-US" altLang="ko-KR" dirty="0"/>
              <a:t> reads a data item previously written by a transaction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, then the commit operation of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 appears before the commit operation of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endParaRPr lang="en-US" altLang="ko-KR" baseline="-25000" dirty="0"/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We have an inconsistent </a:t>
            </a:r>
            <a:r>
              <a:rPr lang="en-US" altLang="ko-KR" dirty="0"/>
              <a:t>database state </a:t>
            </a:r>
            <a:r>
              <a:rPr lang="en-US" altLang="ko-KR" dirty="0" smtClean="0"/>
              <a:t>!!!</a:t>
            </a:r>
            <a:endParaRPr lang="en-US" altLang="ko-KR" dirty="0"/>
          </a:p>
          <a:p>
            <a:r>
              <a:rPr lang="en-US" altLang="ko-KR" dirty="0"/>
              <a:t>Databases must ensure that schedules are recoverable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90772"/>
              </p:ext>
            </p:extLst>
          </p:nvPr>
        </p:nvGraphicFramePr>
        <p:xfrm>
          <a:off x="2472024" y="2776238"/>
          <a:ext cx="3200400" cy="2384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8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9</a:t>
                      </a:r>
                      <a:endParaRPr lang="ko-KR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Read(A)</a:t>
                      </a:r>
                    </a:p>
                    <a:p>
                      <a:pPr algn="ctr" latinLnBrk="1"/>
                      <a:r>
                        <a:rPr lang="en-US" altLang="ko-KR" dirty="0"/>
                        <a:t>Write(A)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Read(B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Rollback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Read(A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Write(A)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8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b="1" dirty="0"/>
              <a:t>start transaction</a:t>
            </a:r>
            <a:r>
              <a:rPr lang="en-US" altLang="ko-KR" dirty="0"/>
              <a:t>;  	// </a:t>
            </a:r>
            <a:r>
              <a:rPr lang="en-US" altLang="ko-KR" i="1" dirty="0"/>
              <a:t>start a new transaction</a:t>
            </a:r>
            <a:br>
              <a:rPr lang="en-US" altLang="ko-KR" i="1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select</a:t>
            </a:r>
            <a:r>
              <a:rPr lang="en-US" altLang="ko-KR" dirty="0"/>
              <a:t> @</a:t>
            </a:r>
            <a:r>
              <a:rPr lang="en-US" altLang="ko-KR" dirty="0" err="1"/>
              <a:t>orderNumber</a:t>
            </a:r>
            <a:r>
              <a:rPr lang="en-US" altLang="ko-KR" dirty="0"/>
              <a:t> := </a:t>
            </a:r>
            <a:r>
              <a:rPr lang="en-US" altLang="ko-KR" dirty="0" smtClean="0"/>
              <a:t>max(</a:t>
            </a:r>
            <a:r>
              <a:rPr lang="en-US" altLang="ko-KR" dirty="0" err="1" smtClean="0"/>
              <a:t>orderNumber</a:t>
            </a:r>
            <a:r>
              <a:rPr lang="en-US" altLang="ko-KR" dirty="0"/>
              <a:t>) </a:t>
            </a:r>
            <a:r>
              <a:rPr lang="en-US" altLang="ko-KR" b="1" dirty="0"/>
              <a:t>from</a:t>
            </a:r>
            <a:r>
              <a:rPr lang="en-US" altLang="ko-KR" dirty="0"/>
              <a:t> orders;	//</a:t>
            </a:r>
            <a:r>
              <a:rPr lang="en-US" altLang="ko-KR" i="1" dirty="0"/>
              <a:t>get </a:t>
            </a:r>
            <a:r>
              <a:rPr lang="en-US" altLang="ko-KR" i="1" dirty="0" smtClean="0"/>
              <a:t>largest </a:t>
            </a:r>
            <a:r>
              <a:rPr lang="en-US" altLang="ko-KR" i="1" dirty="0"/>
              <a:t>order number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set</a:t>
            </a:r>
            <a:r>
              <a:rPr lang="en-US" altLang="ko-KR" dirty="0"/>
              <a:t> @</a:t>
            </a:r>
            <a:r>
              <a:rPr lang="en-US" altLang="ko-KR" dirty="0" err="1"/>
              <a:t>orderNumber</a:t>
            </a:r>
            <a:r>
              <a:rPr lang="en-US" altLang="ko-KR" dirty="0"/>
              <a:t> = @</a:t>
            </a:r>
            <a:r>
              <a:rPr lang="en-US" altLang="ko-KR" dirty="0" err="1"/>
              <a:t>orderNumber</a:t>
            </a:r>
            <a:r>
              <a:rPr lang="en-US" altLang="ko-KR" dirty="0"/>
              <a:t>  + 1;</a:t>
            </a:r>
            <a:r>
              <a:rPr lang="en-US" altLang="ko-KR" i="1" dirty="0"/>
              <a:t>  // set new order number</a:t>
            </a:r>
            <a:endParaRPr lang="en-US" altLang="ko-KR" dirty="0"/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r>
              <a:rPr lang="en-US" altLang="ko-KR" i="1" dirty="0"/>
              <a:t>       // insert a new order for customer 145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orders(</a:t>
            </a:r>
            <a:r>
              <a:rPr lang="en-US" altLang="ko-KR" dirty="0" err="1"/>
              <a:t>orderNumber</a:t>
            </a:r>
            <a:r>
              <a:rPr lang="en-US" altLang="ko-KR" dirty="0"/>
              <a:t>,</a:t>
            </a:r>
            <a:r>
              <a:rPr lang="en-US" altLang="ko-KR" i="1" dirty="0"/>
              <a:t> </a:t>
            </a:r>
            <a:r>
              <a:rPr lang="en-US" altLang="ko-KR" dirty="0" err="1"/>
              <a:t>orderDate</a:t>
            </a:r>
            <a:r>
              <a:rPr lang="en-US" altLang="ko-KR" dirty="0"/>
              <a:t>, </a:t>
            </a:r>
            <a:r>
              <a:rPr lang="en-US" altLang="ko-KR" dirty="0" err="1"/>
              <a:t>requiredDate</a:t>
            </a:r>
            <a:r>
              <a:rPr lang="en-US" altLang="ko-KR" dirty="0"/>
              <a:t>, </a:t>
            </a:r>
            <a:r>
              <a:rPr lang="en-US" altLang="ko-KR" dirty="0" err="1"/>
              <a:t>shippedDate</a:t>
            </a:r>
            <a:r>
              <a:rPr lang="en-US" altLang="ko-KR" dirty="0"/>
              <a:t>, status, </a:t>
            </a:r>
            <a:r>
              <a:rPr lang="en-US" altLang="ko-KR" dirty="0" err="1"/>
              <a:t>customerNumber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b="1" dirty="0"/>
              <a:t>values</a:t>
            </a:r>
            <a:r>
              <a:rPr lang="en-US" altLang="ko-KR" dirty="0"/>
              <a:t>(@</a:t>
            </a:r>
            <a:r>
              <a:rPr lang="en-US" altLang="ko-KR" dirty="0" err="1"/>
              <a:t>orderNumber</a:t>
            </a:r>
            <a:r>
              <a:rPr lang="en-US" altLang="ko-KR" dirty="0"/>
              <a:t>, now(), </a:t>
            </a:r>
            <a:r>
              <a:rPr lang="en-US" altLang="ko-KR" dirty="0" err="1"/>
              <a:t>date_add</a:t>
            </a:r>
            <a:r>
              <a:rPr lang="en-US" altLang="ko-KR" dirty="0"/>
              <a:t>(now(), INTERVAL 5 DAY), </a:t>
            </a:r>
            <a:r>
              <a:rPr lang="en-US" altLang="ko-KR" dirty="0" err="1"/>
              <a:t>date_add</a:t>
            </a:r>
            <a:r>
              <a:rPr lang="en-US" altLang="ko-KR" dirty="0"/>
              <a:t>(now(), INTERVAL 2 DAY), 'In Process', 145);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// </a:t>
            </a:r>
            <a:r>
              <a:rPr lang="en-US" altLang="ko-KR" i="1" dirty="0"/>
              <a:t>insert 2 order line items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</a:t>
            </a:r>
            <a:r>
              <a:rPr lang="en-US" altLang="ko-KR" dirty="0" err="1"/>
              <a:t>orderdetails</a:t>
            </a:r>
            <a:r>
              <a:rPr lang="en-US" altLang="ko-KR" dirty="0"/>
              <a:t>(</a:t>
            </a:r>
            <a:r>
              <a:rPr lang="en-US" altLang="ko-KR" dirty="0" err="1"/>
              <a:t>orderNumber</a:t>
            </a:r>
            <a:r>
              <a:rPr lang="en-US" altLang="ko-KR" dirty="0"/>
              <a:t>, </a:t>
            </a:r>
            <a:r>
              <a:rPr lang="en-US" altLang="ko-KR" dirty="0" err="1"/>
              <a:t>productCode</a:t>
            </a:r>
            <a:r>
              <a:rPr lang="en-US" altLang="ko-KR" dirty="0"/>
              <a:t>, </a:t>
            </a:r>
            <a:r>
              <a:rPr lang="en-US" altLang="ko-KR" dirty="0" err="1"/>
              <a:t>quantityOrdered</a:t>
            </a:r>
            <a:r>
              <a:rPr lang="en-US" altLang="ko-KR" dirty="0"/>
              <a:t>, </a:t>
            </a:r>
            <a:r>
              <a:rPr lang="en-US" altLang="ko-KR" dirty="0" err="1"/>
              <a:t>priceEach</a:t>
            </a:r>
            <a:r>
              <a:rPr lang="en-US" altLang="ko-KR" dirty="0"/>
              <a:t>, </a:t>
            </a:r>
            <a:r>
              <a:rPr lang="en-US" altLang="ko-KR" dirty="0" err="1"/>
              <a:t>orderLineNumber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b="1" dirty="0"/>
              <a:t>values</a:t>
            </a:r>
            <a:r>
              <a:rPr lang="en-US" altLang="ko-KR" dirty="0"/>
              <a:t>(@orderNumber,'S18_1749', 30, '136', 1);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</a:t>
            </a:r>
            <a:r>
              <a:rPr lang="en-US" altLang="ko-KR" dirty="0" err="1"/>
              <a:t>orderdetails</a:t>
            </a:r>
            <a:r>
              <a:rPr lang="en-US" altLang="ko-KR" dirty="0"/>
              <a:t>(</a:t>
            </a:r>
            <a:r>
              <a:rPr lang="en-US" altLang="ko-KR" dirty="0" err="1"/>
              <a:t>orderNumber</a:t>
            </a:r>
            <a:r>
              <a:rPr lang="en-US" altLang="ko-KR" dirty="0"/>
              <a:t>, </a:t>
            </a:r>
            <a:r>
              <a:rPr lang="en-US" altLang="ko-KR" dirty="0" err="1"/>
              <a:t>productCode</a:t>
            </a:r>
            <a:r>
              <a:rPr lang="en-US" altLang="ko-KR" dirty="0"/>
              <a:t>, </a:t>
            </a:r>
            <a:r>
              <a:rPr lang="en-US" altLang="ko-KR" dirty="0" err="1"/>
              <a:t>quantityOrdered</a:t>
            </a:r>
            <a:r>
              <a:rPr lang="en-US" altLang="ko-KR" dirty="0"/>
              <a:t>, </a:t>
            </a:r>
            <a:r>
              <a:rPr lang="en-US" altLang="ko-KR" dirty="0" err="1"/>
              <a:t>priceEach</a:t>
            </a:r>
            <a:r>
              <a:rPr lang="en-US" altLang="ko-KR" dirty="0"/>
              <a:t>, </a:t>
            </a:r>
            <a:r>
              <a:rPr lang="en-US" altLang="ko-KR" dirty="0" err="1"/>
              <a:t>orderLineNumber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b="1" dirty="0"/>
              <a:t>values</a:t>
            </a:r>
            <a:r>
              <a:rPr lang="en-US" altLang="ko-KR" dirty="0"/>
              <a:t>(@orderNumber,'S18_2248', 50, '55.09', 2); 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      commit</a:t>
            </a:r>
            <a:r>
              <a:rPr lang="en-US" altLang="ko-KR" dirty="0"/>
              <a:t>;  </a:t>
            </a:r>
            <a:r>
              <a:rPr lang="en-US" altLang="ko-KR" i="1" dirty="0"/>
              <a:t>// commit changes   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/>
              <a:t>      // get the new inserted order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b="1" dirty="0"/>
              <a:t>select</a:t>
            </a:r>
            <a:r>
              <a:rPr lang="en-US" altLang="ko-KR" dirty="0"/>
              <a:t> * </a:t>
            </a:r>
            <a:r>
              <a:rPr lang="en-US" altLang="ko-KR" b="1" dirty="0"/>
              <a:t>from</a:t>
            </a:r>
            <a:r>
              <a:rPr lang="en-US" altLang="ko-KR" dirty="0"/>
              <a:t> orders a inner join </a:t>
            </a:r>
            <a:r>
              <a:rPr lang="en-US" altLang="ko-KR" dirty="0" err="1"/>
              <a:t>orderdetails</a:t>
            </a:r>
            <a:r>
              <a:rPr lang="en-US" altLang="ko-KR" dirty="0"/>
              <a:t> b on </a:t>
            </a:r>
            <a:r>
              <a:rPr lang="en-US" altLang="ko-KR" dirty="0" err="1"/>
              <a:t>a.ordernumber</a:t>
            </a:r>
            <a:r>
              <a:rPr lang="en-US" altLang="ko-KR" dirty="0"/>
              <a:t> = </a:t>
            </a:r>
            <a:r>
              <a:rPr lang="en-US" altLang="ko-KR" dirty="0" err="1"/>
              <a:t>b.ordernumber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b="1" dirty="0"/>
              <a:t>where</a:t>
            </a:r>
            <a:r>
              <a:rPr lang="en-US" altLang="ko-KR" dirty="0"/>
              <a:t> </a:t>
            </a:r>
            <a:r>
              <a:rPr lang="en-US" altLang="ko-KR" dirty="0" err="1"/>
              <a:t>a.ordernumber</a:t>
            </a:r>
            <a:r>
              <a:rPr lang="en-US" altLang="ko-KR" dirty="0"/>
              <a:t> = @</a:t>
            </a:r>
            <a:r>
              <a:rPr lang="en-US" altLang="ko-KR" dirty="0" err="1"/>
              <a:t>ordernumber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202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Cascading Rollbacks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Cascading rollback: a single transaction failure leads to a series of transaction rollbacks  </a:t>
            </a:r>
          </a:p>
          <a:p>
            <a:pPr lvl="1"/>
            <a:r>
              <a:rPr lang="en-US" altLang="ko-KR" dirty="0" smtClean="0"/>
              <a:t>Can lead to the undoing of a significant amount of work</a:t>
            </a:r>
          </a:p>
          <a:p>
            <a:r>
              <a:rPr lang="en-US" altLang="ko-KR" dirty="0" smtClean="0"/>
              <a:t>Consider </a:t>
            </a:r>
            <a:r>
              <a:rPr lang="en-US" altLang="ko-KR" dirty="0"/>
              <a:t>the following schedule where none of the transactions has yet committed (so the schedule is recoverable)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If T</a:t>
            </a:r>
            <a:r>
              <a:rPr lang="en-US" altLang="ko-KR" baseline="-25000" dirty="0"/>
              <a:t>10</a:t>
            </a:r>
            <a:r>
              <a:rPr lang="en-US" altLang="ko-KR" dirty="0"/>
              <a:t> fails, T</a:t>
            </a:r>
            <a:r>
              <a:rPr lang="en-US" altLang="ko-KR" baseline="-25000" dirty="0"/>
              <a:t>11</a:t>
            </a:r>
            <a:r>
              <a:rPr lang="en-US" altLang="ko-KR" dirty="0"/>
              <a:t> and T</a:t>
            </a:r>
            <a:r>
              <a:rPr lang="en-US" altLang="ko-KR" baseline="-25000" dirty="0"/>
              <a:t>12</a:t>
            </a:r>
            <a:r>
              <a:rPr lang="en-US" altLang="ko-KR" dirty="0"/>
              <a:t> must also be rolled </a:t>
            </a:r>
            <a:r>
              <a:rPr lang="en-US" altLang="ko-KR" dirty="0" smtClean="0"/>
              <a:t>back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7652"/>
              </p:ext>
            </p:extLst>
          </p:nvPr>
        </p:nvGraphicFramePr>
        <p:xfrm>
          <a:off x="1883386" y="3312371"/>
          <a:ext cx="455022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10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11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r>
                        <a:rPr lang="en-US" altLang="ko-KR" baseline="-25000" dirty="0"/>
                        <a:t>12</a:t>
                      </a:r>
                      <a:endParaRPr lang="ko-KR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Read(A)</a:t>
                      </a:r>
                    </a:p>
                    <a:p>
                      <a:pPr algn="ctr" latinLnBrk="1"/>
                      <a:r>
                        <a:rPr lang="en-US" altLang="ko-KR" dirty="0"/>
                        <a:t>Read(B)</a:t>
                      </a:r>
                    </a:p>
                    <a:p>
                      <a:pPr algn="ctr" latinLnBrk="1"/>
                      <a:r>
                        <a:rPr lang="en-US" altLang="ko-KR" dirty="0"/>
                        <a:t>Write(A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Rollback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Read(A)</a:t>
                      </a:r>
                    </a:p>
                    <a:p>
                      <a:pPr algn="ctr" latinLnBrk="1"/>
                      <a:r>
                        <a:rPr lang="en-US" altLang="ko-KR" dirty="0"/>
                        <a:t>Write(A)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Read(A)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159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Cascadeless Schedules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Cascadeless (avoid cascading aborts, ACA) schedules</a:t>
            </a:r>
          </a:p>
          <a:p>
            <a:pPr lvl="1"/>
            <a:r>
              <a:rPr lang="en-US" altLang="ko-KR" dirty="0"/>
              <a:t>Cascading rollbacks cannot occur </a:t>
            </a:r>
          </a:p>
          <a:p>
            <a:pPr lvl="1"/>
            <a:r>
              <a:rPr lang="en-US" altLang="ko-KR" dirty="0"/>
              <a:t>For each pair of transactions T</a:t>
            </a:r>
            <a:r>
              <a:rPr lang="en-US" altLang="ko-KR" baseline="-25000" dirty="0"/>
              <a:t>i</a:t>
            </a:r>
            <a:r>
              <a:rPr lang="en-US" altLang="ko-KR" dirty="0"/>
              <a:t> and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en-US" altLang="ko-KR" dirty="0"/>
              <a:t> such that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en-US" altLang="ko-KR" dirty="0"/>
              <a:t> reads a data item previously written by T</a:t>
            </a:r>
            <a:r>
              <a:rPr lang="en-US" altLang="ko-KR" baseline="-25000" dirty="0"/>
              <a:t>i</a:t>
            </a:r>
            <a:r>
              <a:rPr lang="en-US" altLang="ko-KR" dirty="0"/>
              <a:t>, the commit operation of T</a:t>
            </a:r>
            <a:r>
              <a:rPr lang="en-US" altLang="ko-KR" baseline="-25000" dirty="0"/>
              <a:t>i</a:t>
            </a:r>
            <a:r>
              <a:rPr lang="en-US" altLang="ko-KR" dirty="0"/>
              <a:t>  appears before the read operation of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endParaRPr lang="en-US" altLang="ko-KR" baseline="-25000" dirty="0"/>
          </a:p>
          <a:p>
            <a:r>
              <a:rPr lang="en-US" altLang="ko-KR" dirty="0"/>
              <a:t>A transaction may read only those values that are committed by transactions or by itself</a:t>
            </a:r>
          </a:p>
          <a:p>
            <a:r>
              <a:rPr lang="en-US" altLang="ko-KR" dirty="0"/>
              <a:t>Every cascadeless schedule is also recoverable</a:t>
            </a:r>
          </a:p>
          <a:p>
            <a:r>
              <a:rPr lang="en-US" altLang="ko-KR" dirty="0"/>
              <a:t>It is desirable to restrict the schedules to those that are cascadeless</a:t>
            </a:r>
          </a:p>
        </p:txBody>
      </p:sp>
    </p:spTree>
    <p:extLst>
      <p:ext uri="{BB962C8B-B14F-4D97-AF65-F5344CB8AC3E}">
        <p14:creationId xmlns:p14="http://schemas.microsoft.com/office/powerpoint/2010/main" val="993142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Relationship Between Histories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history H is strict (ST) if whenever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j</a:t>
            </a:r>
            <a:r>
              <a:rPr lang="en-US" altLang="ko-KR" dirty="0"/>
              <a:t>[x] &lt; </a:t>
            </a:r>
            <a:r>
              <a:rPr lang="en-US" altLang="ko-KR" dirty="0" err="1"/>
              <a:t>o</a:t>
            </a:r>
            <a:r>
              <a:rPr lang="en-US" altLang="ko-KR" baseline="-25000" dirty="0" err="1"/>
              <a:t>i</a:t>
            </a:r>
            <a:r>
              <a:rPr lang="en-US" altLang="ko-KR" dirty="0"/>
              <a:t>[x] (</a:t>
            </a:r>
            <a:r>
              <a:rPr lang="en-US" altLang="ko-KR" dirty="0" err="1"/>
              <a:t>i</a:t>
            </a:r>
            <a:r>
              <a:rPr lang="en-US" altLang="ko-KR" dirty="0"/>
              <a:t> ≠ j), </a:t>
            </a:r>
          </a:p>
          <a:p>
            <a:pPr lvl="1"/>
            <a:r>
              <a:rPr lang="en-US" altLang="ko-KR" smtClean="0"/>
              <a:t>either </a:t>
            </a:r>
            <a:r>
              <a:rPr lang="en-US" altLang="ko-KR" dirty="0" err="1"/>
              <a:t>a</a:t>
            </a:r>
            <a:r>
              <a:rPr lang="en-US" altLang="ko-KR" baseline="-25000" dirty="0" err="1"/>
              <a:t>j</a:t>
            </a:r>
            <a:r>
              <a:rPr lang="en-US" altLang="ko-KR" dirty="0"/>
              <a:t> &lt; o</a:t>
            </a:r>
            <a:r>
              <a:rPr lang="en-US" altLang="ko-KR" baseline="-25000" dirty="0"/>
              <a:t>i</a:t>
            </a:r>
            <a:r>
              <a:rPr lang="en-US" altLang="ko-KR" dirty="0"/>
              <a:t>[x] or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j</a:t>
            </a:r>
            <a:r>
              <a:rPr lang="en-US" altLang="ko-KR" dirty="0"/>
              <a:t> &lt; o</a:t>
            </a:r>
            <a:r>
              <a:rPr lang="en-US" altLang="ko-KR" baseline="-25000" dirty="0"/>
              <a:t>i</a:t>
            </a:r>
            <a:r>
              <a:rPr lang="en-US" altLang="ko-KR" dirty="0"/>
              <a:t>[x]</a:t>
            </a:r>
          </a:p>
          <a:p>
            <a:pPr lvl="1"/>
            <a:r>
              <a:rPr lang="en-US" altLang="ko-KR" dirty="0"/>
              <a:t>where </a:t>
            </a:r>
            <a:r>
              <a:rPr lang="en-US" altLang="ko-KR" dirty="0" err="1"/>
              <a:t>o</a:t>
            </a:r>
            <a:r>
              <a:rPr lang="en-US" altLang="ko-KR" baseline="-25000" dirty="0" err="1"/>
              <a:t>i</a:t>
            </a:r>
            <a:r>
              <a:rPr lang="en-US" altLang="ko-KR" dirty="0"/>
              <a:t>[x] is </a:t>
            </a:r>
            <a:r>
              <a:rPr lang="en-US" altLang="ko-KR" dirty="0" err="1"/>
              <a:t>r</a:t>
            </a:r>
            <a:r>
              <a:rPr lang="en-US" altLang="ko-KR" baseline="-25000" dirty="0" err="1"/>
              <a:t>i</a:t>
            </a:r>
            <a:r>
              <a:rPr lang="en-US" altLang="ko-KR" dirty="0"/>
              <a:t>[x] or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i</a:t>
            </a:r>
            <a:r>
              <a:rPr lang="en-US" altLang="ko-KR" dirty="0"/>
              <a:t>[x] </a:t>
            </a:r>
          </a:p>
          <a:p>
            <a:pPr lvl="1"/>
            <a:r>
              <a:rPr lang="en-US" altLang="ko-KR" dirty="0"/>
              <a:t>No data item may be read or overwritten until the transaction that previously wrote into it terminates, either by aborting or by committing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23949" y="3902076"/>
            <a:ext cx="6908800" cy="2662238"/>
            <a:chOff x="1381125" y="1279525"/>
            <a:chExt cx="6908800" cy="2662238"/>
          </a:xfrm>
        </p:grpSpPr>
        <p:sp>
          <p:nvSpPr>
            <p:cNvPr id="38916" name="AutoShape 6"/>
            <p:cNvSpPr>
              <a:spLocks noChangeArrowheads="1"/>
            </p:cNvSpPr>
            <p:nvPr/>
          </p:nvSpPr>
          <p:spPr bwMode="auto">
            <a:xfrm>
              <a:off x="1381125" y="1279525"/>
              <a:ext cx="6908800" cy="2662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just"/>
              <a:r>
                <a:rPr lang="en-US" altLang="ko-KR">
                  <a:ea typeface="굴림" charset="-127"/>
                </a:rPr>
                <a:t>All histories</a:t>
              </a:r>
            </a:p>
            <a:p>
              <a:pPr algn="just"/>
              <a:endParaRPr lang="en-US" altLang="ko-KR">
                <a:ea typeface="굴림" charset="-127"/>
              </a:endParaRPr>
            </a:p>
            <a:p>
              <a:pPr algn="just"/>
              <a:endParaRPr lang="en-US" altLang="ko-KR">
                <a:ea typeface="굴림" charset="-127"/>
              </a:endParaRPr>
            </a:p>
            <a:p>
              <a:pPr algn="just"/>
              <a:endParaRPr lang="en-US" altLang="ko-KR">
                <a:ea typeface="굴림" charset="-127"/>
              </a:endParaRPr>
            </a:p>
            <a:p>
              <a:pPr algn="just"/>
              <a:endParaRPr lang="en-US" altLang="ko-KR">
                <a:ea typeface="굴림" charset="-127"/>
              </a:endParaRPr>
            </a:p>
            <a:p>
              <a:pPr algn="just"/>
              <a:endParaRPr lang="en-US" altLang="ko-KR">
                <a:ea typeface="굴림" charset="-127"/>
              </a:endParaRPr>
            </a:p>
            <a:p>
              <a:pPr algn="just"/>
              <a:endParaRPr lang="en-US" altLang="ko-KR">
                <a:ea typeface="굴림" charset="-127"/>
              </a:endParaRPr>
            </a:p>
            <a:p>
              <a:pPr algn="just"/>
              <a:endParaRPr lang="en-US" altLang="ko-KR">
                <a:ea typeface="굴림" charset="-127"/>
              </a:endParaRPr>
            </a:p>
            <a:p>
              <a:pPr algn="just"/>
              <a:endParaRPr lang="ko-KR" altLang="en-US">
                <a:ea typeface="굴림" charset="-127"/>
              </a:endParaRPr>
            </a:p>
          </p:txBody>
        </p:sp>
        <p:sp>
          <p:nvSpPr>
            <p:cNvPr id="38917" name="AutoShape 7"/>
            <p:cNvSpPr>
              <a:spLocks noChangeArrowheads="1"/>
            </p:cNvSpPr>
            <p:nvPr/>
          </p:nvSpPr>
          <p:spPr bwMode="auto">
            <a:xfrm>
              <a:off x="2767013" y="1776413"/>
              <a:ext cx="3767137" cy="187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/>
              <a:r>
                <a:rPr lang="en-US" altLang="ko-KR">
                  <a:ea typeface="굴림" charset="-127"/>
                </a:rPr>
                <a:t>RC</a:t>
              </a:r>
            </a:p>
            <a:p>
              <a:pPr algn="l"/>
              <a:endParaRPr lang="en-US" altLang="ko-KR">
                <a:ea typeface="굴림" charset="-127"/>
              </a:endParaRPr>
            </a:p>
            <a:p>
              <a:pPr algn="l"/>
              <a:endParaRPr lang="en-US" altLang="ko-KR">
                <a:ea typeface="굴림" charset="-127"/>
              </a:endParaRPr>
            </a:p>
            <a:p>
              <a:pPr algn="l"/>
              <a:endParaRPr lang="en-US" altLang="ko-KR">
                <a:ea typeface="굴림" charset="-127"/>
              </a:endParaRPr>
            </a:p>
            <a:p>
              <a:pPr algn="l"/>
              <a:endParaRPr lang="en-US" altLang="ko-KR">
                <a:ea typeface="굴림" charset="-127"/>
              </a:endParaRPr>
            </a:p>
            <a:p>
              <a:pPr algn="l"/>
              <a:endParaRPr lang="ko-KR" altLang="en-US">
                <a:ea typeface="굴림" charset="-127"/>
              </a:endParaRPr>
            </a:p>
          </p:txBody>
        </p:sp>
        <p:sp>
          <p:nvSpPr>
            <p:cNvPr id="38918" name="Oval 8"/>
            <p:cNvSpPr>
              <a:spLocks noChangeArrowheads="1"/>
            </p:cNvSpPr>
            <p:nvPr/>
          </p:nvSpPr>
          <p:spPr bwMode="auto">
            <a:xfrm>
              <a:off x="3317875" y="2019300"/>
              <a:ext cx="2595563" cy="1535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/>
              <a:r>
                <a:rPr lang="en-US" altLang="ko-KR">
                  <a:ea typeface="굴림" charset="-127"/>
                </a:rPr>
                <a:t>ACA</a:t>
              </a:r>
            </a:p>
            <a:p>
              <a:pPr algn="l"/>
              <a:endParaRPr lang="en-US" altLang="ko-KR">
                <a:ea typeface="굴림" charset="-127"/>
              </a:endParaRPr>
            </a:p>
            <a:p>
              <a:pPr algn="l"/>
              <a:endParaRPr lang="en-US" altLang="ko-KR">
                <a:ea typeface="굴림" charset="-127"/>
              </a:endParaRPr>
            </a:p>
            <a:p>
              <a:pPr algn="l"/>
              <a:endParaRPr lang="ko-KR" altLang="en-US">
                <a:ea typeface="굴림" charset="-127"/>
              </a:endParaRPr>
            </a:p>
          </p:txBody>
        </p:sp>
        <p:sp>
          <p:nvSpPr>
            <p:cNvPr id="38919" name="Oval 9"/>
            <p:cNvSpPr>
              <a:spLocks noChangeArrowheads="1"/>
            </p:cNvSpPr>
            <p:nvPr/>
          </p:nvSpPr>
          <p:spPr bwMode="auto">
            <a:xfrm>
              <a:off x="3854450" y="2489200"/>
              <a:ext cx="1704975" cy="914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/>
              <a:r>
                <a:rPr lang="en-US" altLang="ko-KR">
                  <a:ea typeface="굴림" charset="-127"/>
                </a:rPr>
                <a:t>ST</a:t>
              </a:r>
            </a:p>
            <a:p>
              <a:pPr algn="l"/>
              <a:endParaRPr lang="ko-KR" altLang="en-US">
                <a:ea typeface="굴림" charset="-127"/>
              </a:endParaRPr>
            </a:p>
          </p:txBody>
        </p:sp>
        <p:sp>
          <p:nvSpPr>
            <p:cNvPr id="38920" name="Oval 10"/>
            <p:cNvSpPr>
              <a:spLocks noChangeArrowheads="1"/>
            </p:cNvSpPr>
            <p:nvPr/>
          </p:nvSpPr>
          <p:spPr bwMode="auto">
            <a:xfrm>
              <a:off x="4502150" y="2751138"/>
              <a:ext cx="758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ko-KR" sz="1200">
                  <a:ea typeface="굴림" charset="-127"/>
                </a:rPr>
                <a:t>Serial </a:t>
              </a:r>
            </a:p>
            <a:p>
              <a:pPr algn="ctr"/>
              <a:r>
                <a:rPr lang="en-US" altLang="ko-KR" sz="1200">
                  <a:ea typeface="굴림" charset="-127"/>
                </a:rPr>
                <a:t>history</a:t>
              </a:r>
            </a:p>
          </p:txBody>
        </p:sp>
        <p:sp>
          <p:nvSpPr>
            <p:cNvPr id="38921" name="AutoShape 11"/>
            <p:cNvSpPr>
              <a:spLocks noChangeArrowheads="1"/>
            </p:cNvSpPr>
            <p:nvPr/>
          </p:nvSpPr>
          <p:spPr bwMode="auto">
            <a:xfrm>
              <a:off x="4456113" y="1417638"/>
              <a:ext cx="868362" cy="240823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/>
              <a:r>
                <a:rPr lang="en-US" altLang="ko-KR">
                  <a:ea typeface="굴림" charset="-127"/>
                </a:rPr>
                <a:t>SR</a:t>
              </a:r>
            </a:p>
            <a:p>
              <a:pPr algn="l"/>
              <a:endParaRPr lang="en-US" altLang="ko-KR">
                <a:ea typeface="굴림" charset="-127"/>
              </a:endParaRPr>
            </a:p>
            <a:p>
              <a:pPr algn="l"/>
              <a:endParaRPr lang="en-US" altLang="ko-KR">
                <a:ea typeface="굴림" charset="-127"/>
              </a:endParaRPr>
            </a:p>
            <a:p>
              <a:pPr algn="l"/>
              <a:endParaRPr lang="en-US" altLang="ko-KR">
                <a:ea typeface="굴림" charset="-127"/>
              </a:endParaRPr>
            </a:p>
            <a:p>
              <a:pPr algn="l"/>
              <a:endParaRPr lang="en-US" altLang="ko-KR">
                <a:ea typeface="굴림" charset="-127"/>
              </a:endParaRPr>
            </a:p>
            <a:p>
              <a:pPr algn="l"/>
              <a:endParaRPr lang="en-US" altLang="ko-KR">
                <a:ea typeface="굴림" charset="-127"/>
              </a:endParaRPr>
            </a:p>
            <a:p>
              <a:pPr algn="l"/>
              <a:endParaRPr lang="en-US" altLang="ko-KR">
                <a:ea typeface="굴림" charset="-127"/>
              </a:endParaRPr>
            </a:p>
            <a:p>
              <a:pPr algn="l"/>
              <a:endParaRPr lang="en-US" altLang="ko-KR">
                <a:ea typeface="굴림" charset="-127"/>
              </a:endParaRPr>
            </a:p>
            <a:p>
              <a:pPr algn="l"/>
              <a:endParaRPr lang="ko-KR" altLang="en-US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43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ACA schedule that is not in 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30719"/>
              </p:ext>
            </p:extLst>
          </p:nvPr>
        </p:nvGraphicFramePr>
        <p:xfrm>
          <a:off x="2757560" y="1650950"/>
          <a:ext cx="3200400" cy="2933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Write(X)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Write(Y)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smtClean="0"/>
                        <a:t>Write(Z)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Commit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smtClean="0"/>
                        <a:t>Read(U)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Write(X)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Read(Y)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Write(Y)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594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Control (1/2)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database must provide a mechanism that will ensure that all possible schedules are </a:t>
            </a:r>
          </a:p>
          <a:p>
            <a:pPr lvl="1"/>
            <a:r>
              <a:rPr lang="en-US" altLang="ko-KR" dirty="0"/>
              <a:t>Either conflict or view serializable </a:t>
            </a:r>
          </a:p>
          <a:p>
            <a:pPr lvl="1"/>
            <a:r>
              <a:rPr lang="en-US" altLang="ko-KR" dirty="0"/>
              <a:t>Recoverable and preferably cascadeless</a:t>
            </a:r>
          </a:p>
          <a:p>
            <a:r>
              <a:rPr lang="en-US" altLang="ko-KR" dirty="0"/>
              <a:t>A policy in which only one transaction can execute at a time generates serial schedules, but provides a poor degree of concurrency</a:t>
            </a:r>
          </a:p>
          <a:p>
            <a:r>
              <a:rPr lang="en-US" altLang="ko-KR" dirty="0"/>
              <a:t>Testing a schedule for serializability after it has executed is too late!</a:t>
            </a:r>
          </a:p>
          <a:p>
            <a:pPr lvl="1"/>
            <a:r>
              <a:rPr lang="en-US" altLang="ko-KR" dirty="0"/>
              <a:t>Concurrency control protocols generally do not examine the precedence graph as it is being created</a:t>
            </a:r>
          </a:p>
          <a:p>
            <a:pPr lvl="1"/>
            <a:r>
              <a:rPr lang="en-US" altLang="ko-KR" dirty="0"/>
              <a:t>Instead a protocol imposes a discipline that avoids </a:t>
            </a:r>
            <a:r>
              <a:rPr lang="en-US" altLang="ko-KR" dirty="0" err="1"/>
              <a:t>nonseralizable</a:t>
            </a:r>
            <a:r>
              <a:rPr lang="en-US" altLang="ko-KR" dirty="0"/>
              <a:t> schedules</a:t>
            </a:r>
          </a:p>
        </p:txBody>
      </p:sp>
    </p:spTree>
    <p:extLst>
      <p:ext uri="{BB962C8B-B14F-4D97-AF65-F5344CB8AC3E}">
        <p14:creationId xmlns:p14="http://schemas.microsoft.com/office/powerpoint/2010/main" val="3002259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Control (2/2)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Concurrency control protocols allow concurrent schedules, but ensure that the schedules are conflict/view serializable, and are recoverable and cascadeless</a:t>
            </a:r>
          </a:p>
          <a:p>
            <a:r>
              <a:rPr lang="en-US" altLang="ko-KR" dirty="0"/>
              <a:t>Different concurrency control protocols provide different tradeoffs between the amount of concurrency they allow and the amount of overhead that they incur</a:t>
            </a:r>
          </a:p>
          <a:p>
            <a:r>
              <a:rPr lang="en-US" altLang="ko-KR" dirty="0"/>
              <a:t>Tests for serializability help us understand why a concurrency control protocol is correct   </a:t>
            </a:r>
          </a:p>
          <a:p>
            <a:r>
              <a:rPr lang="en-US" altLang="ko-KR" dirty="0"/>
              <a:t>We need to develop concurrency control protocols that assure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4282289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Correctness criteria on histories (schedules)</a:t>
            </a:r>
          </a:p>
          <a:p>
            <a:pPr lvl="1"/>
            <a:r>
              <a:rPr lang="en-US" altLang="ko-KR" dirty="0" smtClean="0"/>
              <a:t>isolation point of view</a:t>
            </a:r>
            <a:endParaRPr lang="en-US" altLang="ko-KR" dirty="0"/>
          </a:p>
          <a:p>
            <a:pPr lvl="2"/>
            <a:r>
              <a:rPr lang="en-US" altLang="ko-KR" dirty="0" smtClean="0"/>
              <a:t>conflict serializable</a:t>
            </a:r>
          </a:p>
          <a:p>
            <a:pPr lvl="2"/>
            <a:r>
              <a:rPr lang="en-US" altLang="ko-KR" dirty="0" smtClean="0"/>
              <a:t>view serializable</a:t>
            </a:r>
          </a:p>
          <a:p>
            <a:pPr lvl="1"/>
            <a:r>
              <a:rPr lang="en-US" altLang="ko-KR" smtClean="0"/>
              <a:t>durability/atomicity point of view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recoverable, cascadeless, strict</a:t>
            </a:r>
          </a:p>
          <a:p>
            <a:r>
              <a:rPr lang="en-US" altLang="ko-KR" dirty="0" smtClean="0"/>
              <a:t>Use the precedence graph to determine conflict serializability</a:t>
            </a:r>
          </a:p>
          <a:p>
            <a:pPr lvl="1"/>
            <a:r>
              <a:rPr lang="en-US" altLang="ko-KR" dirty="0" smtClean="0"/>
              <a:t>Do the </a:t>
            </a:r>
            <a:r>
              <a:rPr lang="en-US" altLang="ko-KR" dirty="0"/>
              <a:t>topological </a:t>
            </a:r>
            <a:r>
              <a:rPr lang="en-US" altLang="ko-KR" dirty="0" smtClean="0"/>
              <a:t>sort to get an equivalent serial schedules</a:t>
            </a:r>
          </a:p>
          <a:p>
            <a:pPr lvl="1"/>
            <a:r>
              <a:rPr lang="en-US" altLang="ko-KR" dirty="0" smtClean="0"/>
              <a:t>Determine if a schedule is view serializable is hard (NP-complete)</a:t>
            </a:r>
          </a:p>
          <a:p>
            <a:r>
              <a:rPr lang="en-US" altLang="ko-KR" dirty="0" smtClean="0"/>
              <a:t>Note the relationship diagram between schedules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482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End of Chapter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18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7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transaction is a unit of database program that accesses and possibly updates various data items</a:t>
            </a:r>
          </a:p>
          <a:p>
            <a:r>
              <a:rPr lang="en-US" altLang="ko-KR" dirty="0"/>
              <a:t>A simplified transaction to transfer $50 from account A to account B</a:t>
            </a:r>
          </a:p>
          <a:p>
            <a:pPr lvl="1"/>
            <a:r>
              <a:rPr lang="en-US" altLang="ko-KR" dirty="0"/>
              <a:t>read(A)</a:t>
            </a:r>
            <a:br>
              <a:rPr lang="en-US" altLang="ko-KR" dirty="0"/>
            </a:br>
            <a:r>
              <a:rPr lang="en-US" altLang="ko-KR" dirty="0"/>
              <a:t>A := A – 50</a:t>
            </a:r>
            <a:br>
              <a:rPr lang="en-US" altLang="ko-KR" dirty="0"/>
            </a:br>
            <a:r>
              <a:rPr lang="en-US" altLang="ko-KR" dirty="0"/>
              <a:t>write(A)</a:t>
            </a:r>
            <a:br>
              <a:rPr lang="en-US" altLang="ko-KR" dirty="0"/>
            </a:br>
            <a:r>
              <a:rPr lang="en-US" altLang="ko-KR" dirty="0"/>
              <a:t>read(B)</a:t>
            </a:r>
            <a:br>
              <a:rPr lang="en-US" altLang="ko-KR" dirty="0"/>
            </a:br>
            <a:r>
              <a:rPr lang="en-US" altLang="ko-KR" dirty="0"/>
              <a:t>B := B + 50</a:t>
            </a:r>
            <a:br>
              <a:rPr lang="en-US" altLang="ko-KR" dirty="0"/>
            </a:br>
            <a:r>
              <a:rPr lang="en-US" altLang="ko-KR" dirty="0"/>
              <a:t>write(B)</a:t>
            </a:r>
          </a:p>
        </p:txBody>
      </p:sp>
    </p:spTree>
    <p:extLst>
      <p:ext uri="{BB962C8B-B14F-4D97-AF65-F5344CB8AC3E}">
        <p14:creationId xmlns:p14="http://schemas.microsoft.com/office/powerpoint/2010/main" val="259857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main issues to deal with</a:t>
            </a:r>
          </a:p>
          <a:p>
            <a:pPr lvl="1"/>
            <a:r>
              <a:rPr lang="en-US" altLang="ko-KR" dirty="0"/>
              <a:t>Hardware/software/transaction failures</a:t>
            </a:r>
          </a:p>
          <a:p>
            <a:pPr lvl="1"/>
            <a:r>
              <a:rPr lang="en-US" altLang="ko-KR" dirty="0"/>
              <a:t>Concurrent execution of multiple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235298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transaction should have the 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Atomicity: Either all operations of the transaction are properly reflected in the database or none are</a:t>
            </a:r>
          </a:p>
          <a:p>
            <a:r>
              <a:rPr lang="en-US" altLang="ko-KR" dirty="0"/>
              <a:t>Consistency:  Execution of a transaction in isolation preserves the consistency of the database</a:t>
            </a:r>
          </a:p>
          <a:p>
            <a:r>
              <a:rPr lang="en-US" altLang="ko-KR" dirty="0"/>
              <a:t>Isolation:  Although multiple transactions may execute concurrently, each transaction must be unaware of other concurrently executing transactions.  Intermediate transaction results must be hidden from other concurrently executed transactions  </a:t>
            </a:r>
          </a:p>
          <a:p>
            <a:r>
              <a:rPr lang="en-US" altLang="ko-KR" dirty="0"/>
              <a:t>Durability:  After a transaction completes successfully, the changes it has made to the database persist even if there are system failures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63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Fund Transfer (1/3)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Transaction to transfer $50 from account A to account B</a:t>
            </a:r>
          </a:p>
          <a:p>
            <a:pPr marL="457200" lvl="1" indent="0">
              <a:buNone/>
            </a:pPr>
            <a:r>
              <a:rPr lang="en-US" altLang="ko-KR" dirty="0"/>
              <a:t>1.	read(A)</a:t>
            </a:r>
          </a:p>
          <a:p>
            <a:pPr marL="457200" lvl="1" indent="0">
              <a:buNone/>
            </a:pPr>
            <a:r>
              <a:rPr lang="en-US" altLang="ko-KR" dirty="0"/>
              <a:t>2. 	A := A – 50</a:t>
            </a:r>
          </a:p>
          <a:p>
            <a:pPr marL="457200" lvl="1" indent="0">
              <a:buNone/>
            </a:pPr>
            <a:r>
              <a:rPr lang="en-US" altLang="ko-KR" dirty="0"/>
              <a:t>3.	write(A)</a:t>
            </a:r>
          </a:p>
          <a:p>
            <a:pPr marL="457200" lvl="1" indent="0">
              <a:buNone/>
            </a:pPr>
            <a:r>
              <a:rPr lang="en-US" altLang="ko-KR" dirty="0"/>
              <a:t>4. 	read(B)</a:t>
            </a:r>
          </a:p>
          <a:p>
            <a:pPr marL="457200" lvl="1" indent="0">
              <a:buNone/>
            </a:pPr>
            <a:r>
              <a:rPr lang="en-US" altLang="ko-KR" dirty="0"/>
              <a:t>5. 	B := B + 50</a:t>
            </a:r>
          </a:p>
          <a:p>
            <a:pPr marL="457200" lvl="1" indent="0">
              <a:buNone/>
            </a:pPr>
            <a:r>
              <a:rPr lang="en-US" altLang="ko-KR" dirty="0"/>
              <a:t>6.	write(B)</a:t>
            </a:r>
          </a:p>
          <a:p>
            <a:r>
              <a:rPr lang="en-US" altLang="ko-KR" dirty="0"/>
              <a:t>Atomicity requirement </a:t>
            </a:r>
          </a:p>
          <a:p>
            <a:pPr lvl="1"/>
            <a:r>
              <a:rPr lang="en-US" altLang="ko-KR" dirty="0"/>
              <a:t>If the transaction fails after step 3 and before step 6, money will be “lost” leading to an inconsistent database state</a:t>
            </a:r>
          </a:p>
          <a:p>
            <a:pPr lvl="1"/>
            <a:r>
              <a:rPr lang="en-US" altLang="ko-KR" dirty="0"/>
              <a:t>Updates of a partially executed transaction should not be reflected in the database</a:t>
            </a:r>
          </a:p>
          <a:p>
            <a:r>
              <a:rPr lang="en-US" altLang="ko-KR" dirty="0"/>
              <a:t>Durability requirement</a:t>
            </a:r>
          </a:p>
          <a:p>
            <a:pPr lvl="1"/>
            <a:r>
              <a:rPr lang="en-US" altLang="ko-KR" dirty="0"/>
              <a:t>Once the user has been notified that the transaction has completed (i.e., the transfer of the $50 has taken place), the updates to the database by the transaction must persist even if there are software or hardware failures</a:t>
            </a:r>
          </a:p>
        </p:txBody>
      </p:sp>
    </p:spTree>
    <p:extLst>
      <p:ext uri="{BB962C8B-B14F-4D97-AF65-F5344CB8AC3E}">
        <p14:creationId xmlns:p14="http://schemas.microsoft.com/office/powerpoint/2010/main" val="408695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Fund Transfer (2/3)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Consistency requirement</a:t>
            </a:r>
          </a:p>
          <a:p>
            <a:pPr lvl="1"/>
            <a:r>
              <a:rPr lang="en-US" altLang="ko-KR" dirty="0"/>
              <a:t>In general, consistency requirements include </a:t>
            </a:r>
          </a:p>
          <a:p>
            <a:pPr lvl="2"/>
            <a:r>
              <a:rPr lang="en-US" altLang="ko-KR" dirty="0"/>
              <a:t>Explicitly specified integrity constraints (such as primary keys and foreign keys)</a:t>
            </a:r>
          </a:p>
          <a:p>
            <a:pPr lvl="2"/>
            <a:r>
              <a:rPr lang="en-US" altLang="ko-KR" dirty="0"/>
              <a:t>Implicit integrity constraints</a:t>
            </a:r>
          </a:p>
          <a:p>
            <a:pPr lvl="3"/>
            <a:r>
              <a:rPr lang="en-US" altLang="ko-KR" dirty="0"/>
              <a:t>Here, the sum of A and B is unchanged by the execution of the transaction</a:t>
            </a:r>
          </a:p>
          <a:p>
            <a:pPr lvl="1"/>
            <a:r>
              <a:rPr lang="en-US" altLang="ko-KR" dirty="0"/>
              <a:t>A transaction must see a consistent database.  During transaction execution the database may be temporarily inconsistent.  But when the transaction completes successfully the database must be consistent</a:t>
            </a:r>
          </a:p>
        </p:txBody>
      </p:sp>
    </p:spTree>
    <p:extLst>
      <p:ext uri="{BB962C8B-B14F-4D97-AF65-F5344CB8AC3E}">
        <p14:creationId xmlns:p14="http://schemas.microsoft.com/office/powerpoint/2010/main" val="2125005026"/>
      </p:ext>
    </p:extLst>
  </p:cSld>
  <p:clrMapOvr>
    <a:masterClrMapping/>
  </p:clrMapOvr>
</p:sld>
</file>

<file path=ppt/theme/theme1.xml><?xml version="1.0" encoding="utf-8"?>
<a:theme xmlns:a="http://schemas.openxmlformats.org/drawingml/2006/main" name="shlee-layout-1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22294</TotalTime>
  <Words>6551</Words>
  <Application>Microsoft Office PowerPoint</Application>
  <PresentationFormat>화면 슬라이드 쇼(4:3)</PresentationFormat>
  <Paragraphs>951</Paragraphs>
  <Slides>47</Slides>
  <Notes>47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  <vt:variant>
        <vt:lpstr>재구성한 쇼</vt:lpstr>
      </vt:variant>
      <vt:variant>
        <vt:i4>1</vt:i4>
      </vt:variant>
    </vt:vector>
  </HeadingPairs>
  <TitlesOfParts>
    <vt:vector size="57" baseType="lpstr">
      <vt:lpstr>Monotype Sorts</vt:lpstr>
      <vt:lpstr>ＭＳ Ｐゴシック</vt:lpstr>
      <vt:lpstr>굴림</vt:lpstr>
      <vt:lpstr>맑은 고딕</vt:lpstr>
      <vt:lpstr>Arial</vt:lpstr>
      <vt:lpstr>Helvetica</vt:lpstr>
      <vt:lpstr>Symbol</vt:lpstr>
      <vt:lpstr>Times New Roman</vt:lpstr>
      <vt:lpstr>shlee-layout-1</vt:lpstr>
      <vt:lpstr>1. Transaction THEORY</vt:lpstr>
      <vt:lpstr>Subtopics</vt:lpstr>
      <vt:lpstr>1.1 Transaction Concept</vt:lpstr>
      <vt:lpstr>Transaction Example</vt:lpstr>
      <vt:lpstr>Transaction Concept</vt:lpstr>
      <vt:lpstr>Transaction Management</vt:lpstr>
      <vt:lpstr>A transaction should have the ACID properties</vt:lpstr>
      <vt:lpstr>Example of Fund Transfer (1/3)</vt:lpstr>
      <vt:lpstr>Example of Fund Transfer (2/3)</vt:lpstr>
      <vt:lpstr>Example of Fund Transfer (3/3)</vt:lpstr>
      <vt:lpstr>Transaction State (1/2)</vt:lpstr>
      <vt:lpstr>Transaction State (2/2)</vt:lpstr>
      <vt:lpstr>Concurrent Executions</vt:lpstr>
      <vt:lpstr>1.2 Serializability</vt:lpstr>
      <vt:lpstr>Correct Execution</vt:lpstr>
      <vt:lpstr>Nonserializable Execution</vt:lpstr>
      <vt:lpstr>Schedules (Histories)</vt:lpstr>
      <vt:lpstr>Schedule 1</vt:lpstr>
      <vt:lpstr>Schedule 2</vt:lpstr>
      <vt:lpstr>Schedule 3</vt:lpstr>
      <vt:lpstr>Schedule 4</vt:lpstr>
      <vt:lpstr>Schedules</vt:lpstr>
      <vt:lpstr>Serializability</vt:lpstr>
      <vt:lpstr>Conflicting Instructions </vt:lpstr>
      <vt:lpstr>Conflict Serializable Schedule</vt:lpstr>
      <vt:lpstr>Conflict Serializability Example 1</vt:lpstr>
      <vt:lpstr>Conflict Serializability Example 2</vt:lpstr>
      <vt:lpstr>View Serializability Definition</vt:lpstr>
      <vt:lpstr>View Serializability Example</vt:lpstr>
      <vt:lpstr>Conflict Serializability vs. View Serializability</vt:lpstr>
      <vt:lpstr>Other Notions of Serializability</vt:lpstr>
      <vt:lpstr>1.3 How to Test Serializability</vt:lpstr>
      <vt:lpstr>Testing for Conflict Serializability</vt:lpstr>
      <vt:lpstr>Precedence Graph Example 1</vt:lpstr>
      <vt:lpstr>Precedence Graph Example 2</vt:lpstr>
      <vt:lpstr>Cycle detection in precedence graphs is cheap</vt:lpstr>
      <vt:lpstr>Test for View Serializability</vt:lpstr>
      <vt:lpstr>Recoverability</vt:lpstr>
      <vt:lpstr>Recoverable Schedules</vt:lpstr>
      <vt:lpstr>Cascading Rollbacks</vt:lpstr>
      <vt:lpstr>Cascadeless Schedules</vt:lpstr>
      <vt:lpstr>Relationship Between Histories</vt:lpstr>
      <vt:lpstr>An ACA schedule that is not in ST</vt:lpstr>
      <vt:lpstr>Concurrency Control (1/2)</vt:lpstr>
      <vt:lpstr>Concurrency Control (2/2)</vt:lpstr>
      <vt:lpstr>Recap</vt:lpstr>
      <vt:lpstr>End of Chapter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Dong Joo Park</cp:lastModifiedBy>
  <cp:revision>503</cp:revision>
  <cp:lastPrinted>2016-01-11T06:21:48Z</cp:lastPrinted>
  <dcterms:created xsi:type="dcterms:W3CDTF">1999-11-04T20:50:09Z</dcterms:created>
  <dcterms:modified xsi:type="dcterms:W3CDTF">2022-03-01T12:49:12Z</dcterms:modified>
</cp:coreProperties>
</file>