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337" r:id="rId3"/>
    <p:sldId id="295" r:id="rId4"/>
    <p:sldId id="300" r:id="rId5"/>
    <p:sldId id="301" r:id="rId6"/>
    <p:sldId id="302" r:id="rId7"/>
    <p:sldId id="305" r:id="rId8"/>
    <p:sldId id="334" r:id="rId9"/>
    <p:sldId id="335" r:id="rId10"/>
    <p:sldId id="325" r:id="rId11"/>
    <p:sldId id="326" r:id="rId12"/>
    <p:sldId id="336" r:id="rId13"/>
    <p:sldId id="333" r:id="rId14"/>
    <p:sldId id="294" r:id="rId15"/>
  </p:sldIdLst>
  <p:sldSz cx="12192000" cy="6858000"/>
  <p:notesSz cx="6858000" cy="9144000"/>
  <p:embeddedFontLst>
    <p:embeddedFont>
      <p:font typeface="HY동녘B" panose="020B0600000101010101" charset="-127"/>
      <p:regular r:id="rId17"/>
    </p:embeddedFont>
    <p:embeddedFont>
      <p:font typeface="HY견고딕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8FE"/>
    <a:srgbClr val="1A1F32"/>
    <a:srgbClr val="FFFFFF"/>
    <a:srgbClr val="FAE44B"/>
    <a:srgbClr val="92D3C3"/>
    <a:srgbClr val="66CDE0"/>
    <a:srgbClr val="B8D9AA"/>
    <a:srgbClr val="8CD1FC"/>
    <a:srgbClr val="4999F9"/>
    <a:srgbClr val="DBC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79099" autoAdjust="0"/>
  </p:normalViewPr>
  <p:slideViewPr>
    <p:cSldViewPr snapToGrid="0">
      <p:cViewPr varScale="1">
        <p:scale>
          <a:sx n="69" d="100"/>
          <a:sy n="69" d="100"/>
        </p:scale>
        <p:origin x="3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969C-7C94-4E3A-AC89-99D8555EE10A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8004C-A8BA-4AD2-AF02-56E4DE1E2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7F45-A281-49B8-B476-D20E11DF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2D386-4613-4458-934B-5FDB4DEA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B5650-1BEC-4730-81C9-96AAFE8F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0475-5EF0-41FB-9212-26B5D77B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892B2-28E8-4C2E-B11A-ABAD684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DB7C-81A9-45D5-B8B4-1FDBF4BD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3AC79-11B4-4B23-9C74-FD66D26C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D333-9AA5-498A-B557-19A744A1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B2E46-F279-4E9F-BC2A-CDF743E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4C84-CC7F-4230-A7B8-ADAFCBA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9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5FA11-503E-4CE5-AD01-D5920EC60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79877-5476-4960-8B32-9D2B048F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69940-E3E5-4676-8CB9-70641B9F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6B23-FB84-4DE1-B0FD-E0F4E6B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A013-639C-42FC-92DB-F16D6F9A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3865-BD9B-4C5A-99B5-8100B75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A136-9745-4304-9ED4-59ACA0B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0EC7-DB14-485D-9DD3-0349E0B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1AD60-40E0-43EC-A731-FB450F48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966D-1FF2-4CB6-B302-720BC2E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EA07-1525-4EEB-975C-8BE32610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FF160-ECC7-40E8-974D-1B7319EA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343E-4689-4B06-AE77-F461D2B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3287-958B-4062-A8DA-6F0E0CB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AE1A0-D08C-4462-BDD1-5DC97D3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ECAD5-1452-456A-BB44-B5E347B0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E8F1D-48CE-415A-8180-7E6D8BB8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3915D-3D10-409D-A8B5-7D2A6848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1EE43-B380-47B7-8A73-BDB9B59C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470EE-ECC9-42C2-AC83-34CF9087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8A31-3E75-4949-9EA9-6ADD786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84CD3-4684-4314-9A10-8F6DF49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43890-9006-4FFA-BA57-AB459F35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5102-CE4B-4BDF-9DF4-5E38EF7B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D6A61-20D9-4328-BDFA-510A939D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9A4EC-8E65-4770-9D0A-3B61B3BE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FD44-9D1A-47D6-B707-721E6F1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5336-E14B-447B-9EEA-A111A8EB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F1F31-D720-463B-9A10-A2119CC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5B7B1-1A71-490E-BD6A-7BCD2966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229DF8-3D50-4062-8943-EAA3DA0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F70F69-38A0-4DB1-8219-0D312BA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0B97D-6E92-463D-A766-48715351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33240-6265-4D5A-B2DF-24B5A3A7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752FB-71ED-4EE2-8D6F-BEB4DC62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58C59-8B47-4585-858C-0A5E0802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AAF87-673E-4DA2-97BC-CD2C861A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D402-4FE9-4387-B79D-32332B66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2D5AF-4C80-47EF-BE33-DD4518BF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B7CFF-D010-401D-8A2E-7863FE25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D6C0F-B81D-48A5-BB60-0BCEBB4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E7D03-F716-4CF1-9B1D-D67DE6F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894A-501C-458F-8B95-4066F712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98E6D-6B56-4F98-8D3B-1773CC815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52458-DA4F-4B2E-B737-4FFB1197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AE0F7-3648-4B83-BEB6-8FBB582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B5981-466A-4544-A41A-3C6BDFB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F287E-C86A-4997-BFCB-7C2713C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1DCD1"/>
            </a:gs>
            <a:gs pos="12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052E4-92B7-4C97-991B-4A49184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2BD34-48B6-4FFE-BF0E-6B0188A4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3B0EE-AA9A-4970-BCD0-45ACDC92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56DD-2A37-4A31-AA54-00E31CD209D5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EC6D-F3EC-4178-BB84-E07F0B9F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4EC5-6120-4691-8C98-E2F994D2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D9AA"/>
            </a:gs>
            <a:gs pos="100000">
              <a:srgbClr val="66CDE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3306810" y="1415691"/>
            <a:ext cx="5578380" cy="1789148"/>
          </a:xfrm>
          <a:prstGeom prst="rect">
            <a:avLst/>
          </a:prstGeom>
          <a:solidFill>
            <a:srgbClr val="F3F8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endParaRPr lang="en-US" altLang="ko-KR" sz="4400" b="1" dirty="0">
              <a:solidFill>
                <a:schemeClr val="tx1"/>
              </a:solidFill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35" y="5785094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201531421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금융수학과 이승희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		10/01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6" name="_x637275496">
            <a:extLst>
              <a:ext uri="{FF2B5EF4-FFF2-40B4-BE49-F238E27FC236}">
                <a16:creationId xmlns:a16="http://schemas.microsoft.com/office/drawing/2014/main" id="{12DDDC89-0311-49EF-AD5A-6C202A2C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242" y="1675025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머신 러닝 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6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분류 모델을 통한 주가 예측</a:t>
            </a:r>
          </a:p>
        </p:txBody>
      </p:sp>
    </p:spTree>
    <p:extLst>
      <p:ext uri="{BB962C8B-B14F-4D97-AF65-F5344CB8AC3E}">
        <p14:creationId xmlns:p14="http://schemas.microsoft.com/office/powerpoint/2010/main" val="370448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성과 평가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(SSEC)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오차 행렬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DCC331-B251-4E07-A7EB-55D5DA2A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00" y="2136739"/>
            <a:ext cx="3461086" cy="15162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01BC2A-9DA2-454F-A328-69096FFAD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77" y="2136739"/>
            <a:ext cx="3842053" cy="15162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17BB57-8595-4FC7-8672-2BDFB6746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65" y="4393667"/>
            <a:ext cx="3513156" cy="14229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51C79F-1C51-4053-80AC-3FDF7E0C8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890" y="4393667"/>
            <a:ext cx="3755340" cy="1516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FCE280-6D46-441F-97D8-FB87DC33A56E}"/>
              </a:ext>
            </a:extLst>
          </p:cNvPr>
          <p:cNvSpPr txBox="1"/>
          <p:nvPr/>
        </p:nvSpPr>
        <p:spPr>
          <a:xfrm>
            <a:off x="2551500" y="3727669"/>
            <a:ext cx="151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최근접 </a:t>
            </a:r>
            <a:r>
              <a:rPr lang="ko-KR" altLang="en-US" dirty="0"/>
              <a:t>이웃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67B13-2B77-4ED3-97D6-FAE1543504D1}"/>
              </a:ext>
            </a:extLst>
          </p:cNvPr>
          <p:cNvSpPr txBox="1"/>
          <p:nvPr/>
        </p:nvSpPr>
        <p:spPr>
          <a:xfrm>
            <a:off x="7544202" y="3770602"/>
            <a:ext cx="21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로지스틱 회귀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0A3B8B-2454-427D-A150-877A68405848}"/>
              </a:ext>
            </a:extLst>
          </p:cNvPr>
          <p:cNvSpPr txBox="1"/>
          <p:nvPr/>
        </p:nvSpPr>
        <p:spPr>
          <a:xfrm>
            <a:off x="2355168" y="5928594"/>
            <a:ext cx="21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랜덤 포레스트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4021B-886C-4A3D-82DF-50A785D420C3}"/>
              </a:ext>
            </a:extLst>
          </p:cNvPr>
          <p:cNvSpPr txBox="1"/>
          <p:nvPr/>
        </p:nvSpPr>
        <p:spPr>
          <a:xfrm>
            <a:off x="7332329" y="5978996"/>
            <a:ext cx="40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그레이디언트</a:t>
            </a:r>
            <a:r>
              <a:rPr lang="ko-KR" altLang="en-US" dirty="0"/>
              <a:t> 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47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성과 평가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(SSEC)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F1-score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classification report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C237E7-4787-4F66-BEB0-0A1F65F1B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26" y="2305857"/>
            <a:ext cx="6012701" cy="154699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EC50D1-2D04-4EB1-BF93-2BFBE5492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90" y="4646262"/>
            <a:ext cx="4459125" cy="1036746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3686A6F-3BD1-469B-84A6-5271A449F4E1}"/>
              </a:ext>
            </a:extLst>
          </p:cNvPr>
          <p:cNvSpPr/>
          <p:nvPr/>
        </p:nvSpPr>
        <p:spPr>
          <a:xfrm>
            <a:off x="3256155" y="4646262"/>
            <a:ext cx="1862254" cy="925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2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성과 평가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(SSEC)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F1-score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classification report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1C0C74-34EF-4345-9E8F-0BFA11DA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358" y="2541223"/>
            <a:ext cx="4061812" cy="1539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A260B5-1F19-4920-A6A6-41621729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09" y="4734657"/>
            <a:ext cx="4229467" cy="16308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276D86-E842-44C3-98F4-68B589AE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643" y="2529145"/>
            <a:ext cx="4069433" cy="15393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A855A9-7F86-42A5-B8D2-C3AD1D69D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358" y="4681312"/>
            <a:ext cx="4115157" cy="16841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83C8F5-C062-4C32-B4A0-27967501CA86}"/>
              </a:ext>
            </a:extLst>
          </p:cNvPr>
          <p:cNvSpPr txBox="1"/>
          <p:nvPr/>
        </p:nvSpPr>
        <p:spPr>
          <a:xfrm>
            <a:off x="2124131" y="2346258"/>
            <a:ext cx="5355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정밀도        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재현율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f1</a:t>
            </a:r>
            <a:r>
              <a:rPr lang="ko-KR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점수     지지도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샘플수</a:t>
            </a:r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38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성과 평가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(SSEC) –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이진 분류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  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정밀도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재현율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곡선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	          ROC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곡선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A1B62F-E6F5-44C1-A38B-088C7056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93" y="2680350"/>
            <a:ext cx="4841933" cy="360979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8E649A4-73BA-418A-A5BF-11BC3B2E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07" y="2680350"/>
            <a:ext cx="4092498" cy="38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9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E92F45BC-3700-4FE7-B57C-1EBF618B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55" y="2570070"/>
            <a:ext cx="6155237" cy="417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Thank you</a:t>
            </a:r>
            <a:endParaRPr kumimoji="0" lang="ko-KR" altLang="en-US" sz="5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01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194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0. review 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결과값 오류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분류 기준을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Close -&gt;Change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변경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213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9357-FA12-48AA-AEFF-D8D226D46F76}"/>
              </a:ext>
            </a:extLst>
          </p:cNvPr>
          <p:cNvSpPr txBox="1"/>
          <p:nvPr/>
        </p:nvSpPr>
        <p:spPr>
          <a:xfrm>
            <a:off x="932534" y="3429000"/>
            <a:ext cx="696557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특성</a:t>
            </a:r>
            <a:endParaRPr lang="en-US" altLang="ko-KR" sz="2800" b="1" dirty="0"/>
          </a:p>
          <a:p>
            <a:endParaRPr lang="en-US" altLang="ko-KR" b="1" dirty="0"/>
          </a:p>
          <a:p>
            <a:r>
              <a:rPr lang="en-US" altLang="ko-KR" b="1" dirty="0" err="1"/>
              <a:t>DataReader</a:t>
            </a:r>
            <a:r>
              <a:rPr lang="ko-KR" altLang="en-US" b="1" dirty="0"/>
              <a:t> 정보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Close,Open,High,Low,Volume,Change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	+</a:t>
            </a:r>
          </a:p>
          <a:p>
            <a:r>
              <a:rPr lang="ko-KR" altLang="en-US" b="1" dirty="0"/>
              <a:t>이동평균선</a:t>
            </a:r>
            <a:endParaRPr lang="en-US" altLang="ko-KR" b="1" dirty="0"/>
          </a:p>
          <a:p>
            <a:r>
              <a:rPr lang="en-US" altLang="ko-KR" b="1" dirty="0"/>
              <a:t>(10-D,60-D)</a:t>
            </a:r>
          </a:p>
          <a:p>
            <a:r>
              <a:rPr lang="en-US" altLang="ko-KR" b="1" dirty="0"/>
              <a:t>	+</a:t>
            </a:r>
          </a:p>
          <a:p>
            <a:r>
              <a:rPr lang="ko-KR" altLang="en-US" b="1" dirty="0" err="1"/>
              <a:t>스토캐스틱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Fast%K,Slow%K,Slow%D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77CE6E-A731-4B0E-9329-43B47407255F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X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주가 데이터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(2009-01-01 ~ 2019-08-14)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101AB6-5A96-4B4E-876D-FC8FA594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45" y="1912962"/>
            <a:ext cx="8910355" cy="225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1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새 분류 방법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0D22C-3F98-4384-B635-322B37EE8740}"/>
              </a:ext>
            </a:extLst>
          </p:cNvPr>
          <p:cNvSpPr txBox="1"/>
          <p:nvPr/>
        </p:nvSpPr>
        <p:spPr>
          <a:xfrm>
            <a:off x="1367431" y="2042996"/>
            <a:ext cx="6965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이중 분류 </a:t>
            </a:r>
            <a:r>
              <a:rPr lang="en-US" altLang="ko-KR" sz="2800" b="1" dirty="0"/>
              <a:t>0 or 1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삼중 분류 </a:t>
            </a:r>
            <a:r>
              <a:rPr lang="en-US" altLang="ko-KR" sz="2800" b="1" dirty="0"/>
              <a:t>0, 1, 2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오중 분류 </a:t>
            </a:r>
            <a:r>
              <a:rPr lang="en-US" altLang="ko-KR" sz="2800" b="1" dirty="0"/>
              <a:t>0, 1 ,2, 3, 4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398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34D85E-34BF-48A1-B9D1-ADCA5B34F479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0D22C-3F98-4384-B635-322B37EE8740}"/>
              </a:ext>
            </a:extLst>
          </p:cNvPr>
          <p:cNvSpPr txBox="1"/>
          <p:nvPr/>
        </p:nvSpPr>
        <p:spPr>
          <a:xfrm>
            <a:off x="1367431" y="2042996"/>
            <a:ext cx="696557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이중 분류 </a:t>
            </a:r>
            <a:r>
              <a:rPr lang="en-US" altLang="ko-KR" sz="2800" b="1" dirty="0"/>
              <a:t>0 or 1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798714-F9CD-4A81-B9BE-260CD3F1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31" y="3094403"/>
            <a:ext cx="9804227" cy="25237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FB68C2-25E2-4A20-8987-75A4135E6AAA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새 분류 방법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96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2812" y="63642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5F1FAB-8804-4AF7-9057-FE813AC9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80" y="1476893"/>
            <a:ext cx="5631668" cy="15012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993D75-B6D1-4FF7-94BA-94DD878D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81" y="2978163"/>
            <a:ext cx="5617906" cy="16896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9F8EDD-94AE-4022-90AA-E4DA73C268D4}"/>
              </a:ext>
            </a:extLst>
          </p:cNvPr>
          <p:cNvSpPr txBox="1"/>
          <p:nvPr/>
        </p:nvSpPr>
        <p:spPr>
          <a:xfrm>
            <a:off x="1367431" y="2042996"/>
            <a:ext cx="696557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이중 분류 </a:t>
            </a:r>
            <a:r>
              <a:rPr lang="en-US" altLang="ko-KR" sz="2800" b="1" dirty="0"/>
              <a:t>0 or 1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27F8ED-A62F-4D0B-B54C-C4FFEBDB08C4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새 분류 방법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42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1" y="65398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이중 분류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A31443-1206-491D-9A22-7D9B3791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06" y="1643805"/>
            <a:ext cx="7491109" cy="19813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935188F-BE05-4605-B033-126A0D34F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612" y="3480235"/>
            <a:ext cx="5073262" cy="17136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E2F436-F07E-409B-9425-52D871746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612" y="5214195"/>
            <a:ext cx="5004893" cy="14617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04D314-6C6B-429A-9976-C673C1A05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874" y="3646397"/>
            <a:ext cx="4869602" cy="16384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EB1A3B-CC93-45A6-B170-5F00F650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873" y="5229679"/>
            <a:ext cx="4937972" cy="14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0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1" y="65398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삼중 분류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10A58A-B20C-412E-A5DC-B40D4058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86" y="1567259"/>
            <a:ext cx="7666384" cy="21033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32D695-2D8F-4863-9084-EF8B67F1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00" y="3670561"/>
            <a:ext cx="5212532" cy="15012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2A5204-0973-4C86-8FBF-ABE22AFA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400" y="5190280"/>
            <a:ext cx="5079870" cy="14784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CAEC7E-8C5C-4013-991D-41C9F17DA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271" y="5164210"/>
            <a:ext cx="4976048" cy="15229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0B067E-4F74-4E59-BEED-7F1332475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855" y="3670561"/>
            <a:ext cx="4892464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1" y="65398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F5608F-50F7-448C-86F3-0C602A27A7C7}"/>
              </a:ext>
            </a:extLst>
          </p:cNvPr>
          <p:cNvSpPr/>
          <p:nvPr/>
        </p:nvSpPr>
        <p:spPr>
          <a:xfrm>
            <a:off x="1197643" y="1004309"/>
            <a:ext cx="10617837" cy="16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오중 분류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05ED8B-7B7A-47CF-8557-A3BDF4F9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19" y="3751368"/>
            <a:ext cx="4973011" cy="14707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0C8B68-2749-4E6F-9DA5-3A2B9B594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32" y="1676644"/>
            <a:ext cx="7544454" cy="20347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40FCA3-D82A-4C40-A76E-07E318315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240" y="5222155"/>
            <a:ext cx="4955319" cy="15241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C5B248-A557-4536-A3F0-9CED3502A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5119257"/>
            <a:ext cx="4869602" cy="16805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1A8942-208A-41F6-9177-0A99B4F8B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832" y="3670561"/>
            <a:ext cx="4733350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4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162</Words>
  <Application>Microsoft Office PowerPoint</Application>
  <PresentationFormat>와이드스크린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HY동녘B</vt:lpstr>
      <vt:lpstr>HY견고딕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 남윤</dc:creator>
  <cp:lastModifiedBy>이승희</cp:lastModifiedBy>
  <cp:revision>274</cp:revision>
  <dcterms:created xsi:type="dcterms:W3CDTF">2019-04-28T08:57:16Z</dcterms:created>
  <dcterms:modified xsi:type="dcterms:W3CDTF">2019-10-01T02:00:30Z</dcterms:modified>
</cp:coreProperties>
</file>