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4" r:id="rId4"/>
    <p:sldId id="291" r:id="rId5"/>
    <p:sldId id="296" r:id="rId6"/>
    <p:sldId id="293" r:id="rId7"/>
    <p:sldId id="282" r:id="rId8"/>
    <p:sldId id="295" r:id="rId9"/>
    <p:sldId id="289" r:id="rId10"/>
    <p:sldId id="297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희" initials="이" lastIdx="3" clrIdx="0">
    <p:extLst>
      <p:ext uri="{19B8F6BF-5375-455C-9EA6-DF929625EA0E}">
        <p15:presenceInfo xmlns:p15="http://schemas.microsoft.com/office/powerpoint/2012/main" userId="S::setsky@gc.gachon.ac.kr::520a1aef-7b74-4a53-abc8-09d90173df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3333FF"/>
    <a:srgbClr val="84ECB6"/>
    <a:srgbClr val="94F0D1"/>
    <a:srgbClr val="1AA25B"/>
    <a:srgbClr val="21D175"/>
    <a:srgbClr val="59E59C"/>
    <a:srgbClr val="54DFEA"/>
    <a:srgbClr val="19BECA"/>
    <a:srgbClr val="B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1" autoAdjust="0"/>
    <p:restoredTop sz="78968" autoAdjust="0"/>
  </p:normalViewPr>
  <p:slideViewPr>
    <p:cSldViewPr snapToGrid="0" showGuides="1">
      <p:cViewPr varScale="1">
        <p:scale>
          <a:sx n="91" d="100"/>
          <a:sy n="91" d="100"/>
        </p:scale>
        <p:origin x="1206" y="7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382BB-4601-452B-AAE4-3847A21A47CB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B5C21-2EAD-4AF0-95A0-F80BADB7671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990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76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1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50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20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350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54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96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6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Arial Rounded MT Bold" panose="020F0704030504030204" pitchFamily="34" charset="0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Arial Rounded MT Bold" panose="020F0704030504030204" pitchFamily="34" charset="0"/>
              <a:ea typeface="배달의민족 주아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B5C21-2EAD-4AF0-95A0-F80BADB76710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8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164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97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05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6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20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61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6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34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38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210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73334-62CF-419E-9525-EB38B3AC1407}" type="datetimeFigureOut">
              <a:rPr lang="ko-KR" altLang="en-US" smtClean="0"/>
              <a:t>2019-12-18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555CB-71B6-4724-898A-BE555FEED30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2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5871C3-14F4-46A8-A6FC-7E5CE9D0C403}"/>
              </a:ext>
            </a:extLst>
          </p:cNvPr>
          <p:cNvGrpSpPr/>
          <p:nvPr/>
        </p:nvGrpSpPr>
        <p:grpSpPr>
          <a:xfrm>
            <a:off x="2353313" y="2353165"/>
            <a:ext cx="9578276" cy="3791653"/>
            <a:chOff x="3052185" y="2329102"/>
            <a:chExt cx="8400010" cy="3791653"/>
          </a:xfrm>
        </p:grpSpPr>
        <p:sp>
          <p:nvSpPr>
            <p:cNvPr id="6" name="TextBox 5"/>
            <p:cNvSpPr txBox="1"/>
            <p:nvPr/>
          </p:nvSpPr>
          <p:spPr>
            <a:xfrm>
              <a:off x="3052185" y="2329102"/>
              <a:ext cx="7361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순환 신경망 </a:t>
              </a:r>
              <a:r>
                <a:rPr lang="en-US" altLang="ko-KR" sz="28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( RNN</a:t>
              </a:r>
              <a:r>
                <a:rPr lang="ko-KR" altLang="en-US" sz="28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 </a:t>
              </a:r>
              <a:r>
                <a:rPr lang="en-US" altLang="ko-KR" sz="2800" b="1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)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374819" y="5751423"/>
              <a:ext cx="207737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dirty="0">
                  <a:ln>
                    <a:solidFill>
                      <a:schemeClr val="tx1">
                        <a:lumMod val="75000"/>
                        <a:lumOff val="25000"/>
                        <a:alpha val="3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rPr>
                <a:t>금융수학과 이승희</a:t>
              </a:r>
            </a:p>
          </p:txBody>
        </p:sp>
      </p:grpSp>
      <p:pic>
        <p:nvPicPr>
          <p:cNvPr id="1026" name="Picture 2" descr="Image result for 가천대학교 로고">
            <a:extLst>
              <a:ext uri="{FF2B5EF4-FFF2-40B4-BE49-F238E27FC236}">
                <a16:creationId xmlns:a16="http://schemas.microsoft.com/office/drawing/2014/main" id="{ADF32341-8369-402D-9FC4-A858ACF5B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16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874C1F90-B731-4BB6-8BCB-61BD9546CE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7"/>
          <a:stretch/>
        </p:blipFill>
        <p:spPr>
          <a:xfrm>
            <a:off x="7660085" y="992774"/>
            <a:ext cx="4271504" cy="470194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760870-33CF-4AC5-9C67-DB0B5AB0B6AA}"/>
              </a:ext>
            </a:extLst>
          </p:cNvPr>
          <p:cNvSpPr/>
          <p:nvPr/>
        </p:nvSpPr>
        <p:spPr>
          <a:xfrm>
            <a:off x="749409" y="1645698"/>
            <a:ext cx="6515100" cy="484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C9549-7019-4D0F-A60A-0A7DB6E4F804}"/>
              </a:ext>
            </a:extLst>
          </p:cNvPr>
          <p:cNvSpPr txBox="1"/>
          <p:nvPr/>
        </p:nvSpPr>
        <p:spPr>
          <a:xfrm>
            <a:off x="378882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RNN</a:t>
            </a: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5D7C1602-296B-4ACE-96E5-7AA53F7B8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16" y="1997394"/>
            <a:ext cx="5962886" cy="41448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EA3CCE2-E3F0-4C83-A882-99EF421DB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3226" y="1053541"/>
            <a:ext cx="1095528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9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5D75DD7-1CBF-4F61-9D02-CC61AB756047}"/>
              </a:ext>
            </a:extLst>
          </p:cNvPr>
          <p:cNvGrpSpPr/>
          <p:nvPr/>
        </p:nvGrpSpPr>
        <p:grpSpPr>
          <a:xfrm>
            <a:off x="3009900" y="1359633"/>
            <a:ext cx="6172200" cy="3588318"/>
            <a:chOff x="3009900" y="1031264"/>
            <a:chExt cx="6172200" cy="3588318"/>
          </a:xfrm>
        </p:grpSpPr>
        <p:pic>
          <p:nvPicPr>
            <p:cNvPr id="5" name="그래픽 4">
              <a:extLst>
                <a:ext uri="{FF2B5EF4-FFF2-40B4-BE49-F238E27FC236}">
                  <a16:creationId xmlns:a16="http://schemas.microsoft.com/office/drawing/2014/main" id="{9F95914F-954D-4261-880C-99FC7C3A82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13815"/>
            <a:stretch/>
          </p:blipFill>
          <p:spPr>
            <a:xfrm>
              <a:off x="4430590" y="1031264"/>
              <a:ext cx="3330819" cy="358831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009900" y="3044279"/>
              <a:ext cx="61722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600" dirty="0">
                  <a:ln>
                    <a:solidFill>
                      <a:schemeClr val="tx1">
                        <a:alpha val="50000"/>
                      </a:schemeClr>
                    </a:solidFill>
                  </a:ln>
                  <a:latin typeface="-윤고딕330" panose="02030504000101010101" pitchFamily="18" charset="-127"/>
                  <a:ea typeface="-윤고딕330" panose="02030504000101010101" pitchFamily="18" charset="-127"/>
                </a:rPr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24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2A791AD-0F3A-48C1-8D71-A1AEBBB751D5}"/>
              </a:ext>
            </a:extLst>
          </p:cNvPr>
          <p:cNvCxnSpPr/>
          <p:nvPr/>
        </p:nvCxnSpPr>
        <p:spPr>
          <a:xfrm>
            <a:off x="6024201" y="3068960"/>
            <a:ext cx="1103453" cy="56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6541326-B790-443C-B415-E76A65BAEF74}"/>
              </a:ext>
            </a:extLst>
          </p:cNvPr>
          <p:cNvCxnSpPr/>
          <p:nvPr/>
        </p:nvCxnSpPr>
        <p:spPr>
          <a:xfrm>
            <a:off x="6060094" y="4320054"/>
            <a:ext cx="1103453" cy="56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07473A2-C812-4942-9ED4-13B29A0C97FD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270990" y="2776841"/>
            <a:ext cx="530" cy="31053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3" name="Picture 2" descr="Image result for 가천대학교 로고">
            <a:extLst>
              <a:ext uri="{FF2B5EF4-FFF2-40B4-BE49-F238E27FC236}">
                <a16:creationId xmlns:a16="http://schemas.microsoft.com/office/drawing/2014/main" id="{0F317DE7-5971-4506-A418-FB8B9C08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38227-FFA4-43E4-9F23-4C73D10205C2}"/>
              </a:ext>
            </a:extLst>
          </p:cNvPr>
          <p:cNvSpPr txBox="1"/>
          <p:nvPr/>
        </p:nvSpPr>
        <p:spPr>
          <a:xfrm>
            <a:off x="1057367" y="3608883"/>
            <a:ext cx="31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RNN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B0C3D-ABB3-4A18-BB55-010032D9D7F4}"/>
              </a:ext>
            </a:extLst>
          </p:cNvPr>
          <p:cNvSpPr txBox="1"/>
          <p:nvPr/>
        </p:nvSpPr>
        <p:spPr>
          <a:xfrm>
            <a:off x="7074839" y="4055123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시간적 구조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1028AF-4F9A-4BA1-80F4-8941CCB10111}"/>
              </a:ext>
            </a:extLst>
          </p:cNvPr>
          <p:cNvSpPr/>
          <p:nvPr/>
        </p:nvSpPr>
        <p:spPr>
          <a:xfrm>
            <a:off x="857570" y="2076283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출력층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(output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FA85F1-28DE-43B3-BAFC-BC4F53544839}"/>
              </a:ext>
            </a:extLst>
          </p:cNvPr>
          <p:cNvSpPr/>
          <p:nvPr/>
        </p:nvSpPr>
        <p:spPr>
          <a:xfrm>
            <a:off x="857570" y="3567119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은닉층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(hidden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0178BF-D379-4C1D-B3CE-93913C8550F3}"/>
              </a:ext>
            </a:extLst>
          </p:cNvPr>
          <p:cNvSpPr/>
          <p:nvPr/>
        </p:nvSpPr>
        <p:spPr>
          <a:xfrm>
            <a:off x="857570" y="5006116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입력층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(input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1932B-07FF-450A-91C0-50E700F9CD10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신경망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AA751A0-1EE9-4F03-9F3D-08AD66DDBACD}"/>
              </a:ext>
            </a:extLst>
          </p:cNvPr>
          <p:cNvSpPr/>
          <p:nvPr/>
        </p:nvSpPr>
        <p:spPr>
          <a:xfrm>
            <a:off x="5363774" y="2714960"/>
            <a:ext cx="717630" cy="68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E61F962-1BFD-4EEF-842C-6B0766400F6F}"/>
              </a:ext>
            </a:extLst>
          </p:cNvPr>
          <p:cNvSpPr/>
          <p:nvPr/>
        </p:nvSpPr>
        <p:spPr>
          <a:xfrm>
            <a:off x="5363774" y="3936829"/>
            <a:ext cx="717630" cy="68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C561892-F98E-4E31-AF16-B753E77301E2}"/>
              </a:ext>
            </a:extLst>
          </p:cNvPr>
          <p:cNvSpPr/>
          <p:nvPr/>
        </p:nvSpPr>
        <p:spPr>
          <a:xfrm>
            <a:off x="5363774" y="5201184"/>
            <a:ext cx="717630" cy="68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39E8CA3-B337-47E5-9CC4-CC79A91F7B3B}"/>
              </a:ext>
            </a:extLst>
          </p:cNvPr>
          <p:cNvSpPr/>
          <p:nvPr/>
        </p:nvSpPr>
        <p:spPr>
          <a:xfrm>
            <a:off x="7044821" y="3318004"/>
            <a:ext cx="717630" cy="68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2A543EA-E14F-4D8E-B462-4A037C6722A2}"/>
              </a:ext>
            </a:extLst>
          </p:cNvPr>
          <p:cNvSpPr/>
          <p:nvPr/>
        </p:nvSpPr>
        <p:spPr>
          <a:xfrm>
            <a:off x="7074839" y="4686293"/>
            <a:ext cx="717630" cy="68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A8C4D15-BDAD-46D5-90AB-EE446893D6A0}"/>
              </a:ext>
            </a:extLst>
          </p:cNvPr>
          <p:cNvSpPr/>
          <p:nvPr/>
        </p:nvSpPr>
        <p:spPr>
          <a:xfrm>
            <a:off x="9508143" y="3318004"/>
            <a:ext cx="717630" cy="68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5EDF9C-2CF9-48A1-B54B-10F2801BE937}"/>
              </a:ext>
            </a:extLst>
          </p:cNvPr>
          <p:cNvSpPr txBox="1"/>
          <p:nvPr/>
        </p:nvSpPr>
        <p:spPr>
          <a:xfrm>
            <a:off x="8456028" y="4150376"/>
            <a:ext cx="7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EFCE87-C53C-4CE4-A753-BE66DAE9076F}"/>
              </a:ext>
            </a:extLst>
          </p:cNvPr>
          <p:cNvSpPr txBox="1"/>
          <p:nvPr/>
        </p:nvSpPr>
        <p:spPr>
          <a:xfrm>
            <a:off x="5338071" y="1981418"/>
            <a:ext cx="511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입력층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	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은닉층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    </a:t>
            </a:r>
            <a:r>
              <a:rPr lang="en-US" altLang="ko-KR" dirty="0"/>
              <a:t>...    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    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출력층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34DA79-206F-48C5-B1A9-7383D2D2A3A9}"/>
              </a:ext>
            </a:extLst>
          </p:cNvPr>
          <p:cNvSpPr/>
          <p:nvPr/>
        </p:nvSpPr>
        <p:spPr>
          <a:xfrm rot="21350145">
            <a:off x="9532087" y="4686293"/>
            <a:ext cx="717630" cy="6855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281A4E6-4F68-4D30-90F1-609FCF0BF3E3}"/>
              </a:ext>
            </a:extLst>
          </p:cNvPr>
          <p:cNvCxnSpPr>
            <a:cxnSpLocks/>
          </p:cNvCxnSpPr>
          <p:nvPr/>
        </p:nvCxnSpPr>
        <p:spPr>
          <a:xfrm flipV="1">
            <a:off x="6024200" y="4884222"/>
            <a:ext cx="1050638" cy="682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60EBCE3-2FC7-46F9-B758-3F6A59A8308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041446" y="3660782"/>
            <a:ext cx="1003375" cy="515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2A791AD-0F3A-48C1-8D71-A1AEBBB751D5}"/>
              </a:ext>
            </a:extLst>
          </p:cNvPr>
          <p:cNvCxnSpPr/>
          <p:nvPr/>
        </p:nvCxnSpPr>
        <p:spPr>
          <a:xfrm>
            <a:off x="6096000" y="3118304"/>
            <a:ext cx="1170522" cy="1852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2A791AD-0F3A-48C1-8D71-A1AEBBB751D5}"/>
              </a:ext>
            </a:extLst>
          </p:cNvPr>
          <p:cNvCxnSpPr>
            <a:endCxn id="26" idx="2"/>
          </p:cNvCxnSpPr>
          <p:nvPr/>
        </p:nvCxnSpPr>
        <p:spPr>
          <a:xfrm flipV="1">
            <a:off x="6050508" y="3660782"/>
            <a:ext cx="994313" cy="1905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7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2422" y="3208237"/>
            <a:ext cx="28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딥 러닝</a:t>
            </a:r>
            <a:endParaRPr lang="en-US" altLang="ko-KR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3" name="Picture 2" descr="Image result for 가천대학교 로고">
            <a:extLst>
              <a:ext uri="{FF2B5EF4-FFF2-40B4-BE49-F238E27FC236}">
                <a16:creationId xmlns:a16="http://schemas.microsoft.com/office/drawing/2014/main" id="{0F317DE7-5971-4506-A418-FB8B9C08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C1932B-07FF-450A-91C0-50E700F9CD10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신경망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활성화 함수</a:t>
            </a:r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C219AE8-A661-49F4-BCC2-1970DBA64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22" y="1885974"/>
            <a:ext cx="3495272" cy="241980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303E008-5E1B-48E8-92B5-82694134D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459" y="2091850"/>
            <a:ext cx="3722283" cy="2300707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21074A4-E843-46B0-B3F7-2C02579DE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9574" y="2091850"/>
            <a:ext cx="3049314" cy="2068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20BB6B-32BB-497E-9E91-275FD80F8000}"/>
              </a:ext>
            </a:extLst>
          </p:cNvPr>
          <p:cNvSpPr txBox="1"/>
          <p:nvPr/>
        </p:nvSpPr>
        <p:spPr>
          <a:xfrm>
            <a:off x="1140923" y="4555862"/>
            <a:ext cx="2689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step function</a:t>
            </a: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단층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퍼셉트론에서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사용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1D8097-A3A9-48DF-A439-97F9352D9798}"/>
              </a:ext>
            </a:extLst>
          </p:cNvPr>
          <p:cNvSpPr txBox="1"/>
          <p:nvPr/>
        </p:nvSpPr>
        <p:spPr>
          <a:xfrm>
            <a:off x="4827789" y="4592484"/>
            <a:ext cx="3049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sigmoid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신경망 초기에 많이 사용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Gradient Vanishing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함수값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중심이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이 아님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학습 속도 저하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exp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함수 비용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24DC5A-21B7-4AFF-8C19-9611E2EA2572}"/>
              </a:ext>
            </a:extLst>
          </p:cNvPr>
          <p:cNvSpPr txBox="1"/>
          <p:nvPr/>
        </p:nvSpPr>
        <p:spPr>
          <a:xfrm>
            <a:off x="8708993" y="4604688"/>
            <a:ext cx="3049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reLU</a:t>
            </a:r>
            <a:r>
              <a:rPr lang="en-US" altLang="ko-KR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function</a:t>
            </a: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가장 많이 사용</a:t>
            </a:r>
          </a:p>
        </p:txBody>
      </p:sp>
    </p:spTree>
    <p:extLst>
      <p:ext uri="{BB962C8B-B14F-4D97-AF65-F5344CB8AC3E}">
        <p14:creationId xmlns:p14="http://schemas.microsoft.com/office/powerpoint/2010/main" val="132966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2422" y="3208237"/>
            <a:ext cx="2827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1.</a:t>
            </a:r>
            <a:r>
              <a:rPr lang="ko-KR" altLang="en-US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딥 러닝</a:t>
            </a:r>
            <a:endParaRPr lang="en-US" altLang="ko-KR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3" name="Picture 2" descr="Image result for 가천대학교 로고">
            <a:extLst>
              <a:ext uri="{FF2B5EF4-FFF2-40B4-BE49-F238E27FC236}">
                <a16:creationId xmlns:a16="http://schemas.microsoft.com/office/drawing/2014/main" id="{0F317DE7-5971-4506-A418-FB8B9C08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A38227-FFA4-43E4-9F23-4C73D10205C2}"/>
              </a:ext>
            </a:extLst>
          </p:cNvPr>
          <p:cNvSpPr txBox="1"/>
          <p:nvPr/>
        </p:nvSpPr>
        <p:spPr>
          <a:xfrm>
            <a:off x="4484743" y="3208237"/>
            <a:ext cx="3116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2. RNN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352A0E-EAB8-47B3-A4B8-DB85715A56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853" t="9959"/>
          <a:stretch/>
        </p:blipFill>
        <p:spPr>
          <a:xfrm>
            <a:off x="3310539" y="1717698"/>
            <a:ext cx="7683359" cy="4262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508824-6870-42FE-9041-BC7E403C79B7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1.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신경망 예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97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3" name="Picture 2" descr="Image result for 가천대학교 로고">
            <a:extLst>
              <a:ext uri="{FF2B5EF4-FFF2-40B4-BE49-F238E27FC236}">
                <a16:creationId xmlns:a16="http://schemas.microsoft.com/office/drawing/2014/main" id="{0F317DE7-5971-4506-A418-FB8B9C08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7246B2E-55D8-44AC-B7EF-A9F2EBF70963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RNN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6148F-37F5-445B-BCF9-62FFAB46C45D}"/>
              </a:ext>
            </a:extLst>
          </p:cNvPr>
          <p:cNvSpPr txBox="1"/>
          <p:nvPr/>
        </p:nvSpPr>
        <p:spPr>
          <a:xfrm>
            <a:off x="1767549" y="2266797"/>
            <a:ext cx="6007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내부적으로 순환되는 구조를 이용하여</a:t>
            </a:r>
            <a:endParaRPr lang="en-US" altLang="ko-KR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순서가 있는 데이터를 처리하는데 강점을 가진 신경망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FD1BD-E695-4237-A58C-9E27DFCE9EE0}"/>
              </a:ext>
            </a:extLst>
          </p:cNvPr>
          <p:cNvSpPr txBox="1"/>
          <p:nvPr/>
        </p:nvSpPr>
        <p:spPr>
          <a:xfrm>
            <a:off x="7774811" y="2516900"/>
            <a:ext cx="608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 work at google</a:t>
            </a:r>
          </a:p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I google at work</a:t>
            </a:r>
            <a:endParaRPr lang="ko-KR" altLang="en-US" sz="2400" dirty="0">
              <a:solidFill>
                <a:schemeClr val="accent1">
                  <a:lumMod val="7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화살표: 원형 12">
            <a:extLst>
              <a:ext uri="{FF2B5EF4-FFF2-40B4-BE49-F238E27FC236}">
                <a16:creationId xmlns:a16="http://schemas.microsoft.com/office/drawing/2014/main" id="{31F458D4-0DB7-4617-ACB6-574426671418}"/>
              </a:ext>
            </a:extLst>
          </p:cNvPr>
          <p:cNvSpPr/>
          <p:nvPr/>
        </p:nvSpPr>
        <p:spPr>
          <a:xfrm>
            <a:off x="7774810" y="1643971"/>
            <a:ext cx="2170253" cy="18295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674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화살표: 원형 31">
            <a:extLst>
              <a:ext uri="{FF2B5EF4-FFF2-40B4-BE49-F238E27FC236}">
                <a16:creationId xmlns:a16="http://schemas.microsoft.com/office/drawing/2014/main" id="{C8E1894F-9269-4C2D-BBA8-C5D679E4260C}"/>
              </a:ext>
            </a:extLst>
          </p:cNvPr>
          <p:cNvSpPr/>
          <p:nvPr/>
        </p:nvSpPr>
        <p:spPr>
          <a:xfrm>
            <a:off x="7878984" y="2007957"/>
            <a:ext cx="1145893" cy="1101622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원형 33">
            <a:extLst>
              <a:ext uri="{FF2B5EF4-FFF2-40B4-BE49-F238E27FC236}">
                <a16:creationId xmlns:a16="http://schemas.microsoft.com/office/drawing/2014/main" id="{216C9E54-3ECD-427C-A01E-7F7ED783F8AB}"/>
              </a:ext>
            </a:extLst>
          </p:cNvPr>
          <p:cNvSpPr/>
          <p:nvPr/>
        </p:nvSpPr>
        <p:spPr>
          <a:xfrm>
            <a:off x="7979298" y="2239901"/>
            <a:ext cx="532435" cy="646331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9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A07D2A4-67E3-440F-B57F-3028A896A7B4}"/>
              </a:ext>
            </a:extLst>
          </p:cNvPr>
          <p:cNvCxnSpPr>
            <a:cxnSpLocks/>
            <a:stCxn id="29" idx="0"/>
          </p:cNvCxnSpPr>
          <p:nvPr/>
        </p:nvCxnSpPr>
        <p:spPr>
          <a:xfrm flipH="1">
            <a:off x="2525633" y="4712344"/>
            <a:ext cx="901317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73" name="Picture 2" descr="Image result for 가천대학교 로고">
            <a:extLst>
              <a:ext uri="{FF2B5EF4-FFF2-40B4-BE49-F238E27FC236}">
                <a16:creationId xmlns:a16="http://schemas.microsoft.com/office/drawing/2014/main" id="{0F317DE7-5971-4506-A418-FB8B9C085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CB0C3D-ABB3-4A18-BB55-010032D9D7F4}"/>
              </a:ext>
            </a:extLst>
          </p:cNvPr>
          <p:cNvSpPr txBox="1"/>
          <p:nvPr/>
        </p:nvSpPr>
        <p:spPr>
          <a:xfrm>
            <a:off x="8602956" y="3911719"/>
            <a:ext cx="216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3. </a:t>
            </a:r>
            <a:r>
              <a:rPr lang="ko-KR" altLang="en-US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시간적 구조</a:t>
            </a:r>
            <a:endParaRPr lang="ko-KR" altLang="en-US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bg1"/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777C7E-D110-47E3-BB83-079986585E11}"/>
              </a:ext>
            </a:extLst>
          </p:cNvPr>
          <p:cNvCxnSpPr>
            <a:cxnSpLocks/>
            <a:stCxn id="42" idx="2"/>
            <a:endCxn id="16" idx="2"/>
          </p:cNvCxnSpPr>
          <p:nvPr/>
        </p:nvCxnSpPr>
        <p:spPr>
          <a:xfrm>
            <a:off x="2525633" y="2233400"/>
            <a:ext cx="530" cy="43559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3AA838-5DD8-4E54-9A44-4F998B693889}"/>
              </a:ext>
            </a:extLst>
          </p:cNvPr>
          <p:cNvSpPr/>
          <p:nvPr/>
        </p:nvSpPr>
        <p:spPr>
          <a:xfrm>
            <a:off x="1112213" y="2596832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은닉층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(hidden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3EA36B-A367-45DB-BC87-D3AE7E230ACD}"/>
              </a:ext>
            </a:extLst>
          </p:cNvPr>
          <p:cNvSpPr/>
          <p:nvPr/>
        </p:nvSpPr>
        <p:spPr>
          <a:xfrm>
            <a:off x="1112213" y="5713319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입력층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(input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F57907B-980C-40C4-9E77-33670A59E4EF}"/>
              </a:ext>
            </a:extLst>
          </p:cNvPr>
          <p:cNvCxnSpPr>
            <a:cxnSpLocks/>
            <a:stCxn id="43" idx="2"/>
            <a:endCxn id="21" idx="2"/>
          </p:cNvCxnSpPr>
          <p:nvPr/>
        </p:nvCxnSpPr>
        <p:spPr>
          <a:xfrm flipH="1">
            <a:off x="6027135" y="2221679"/>
            <a:ext cx="9031" cy="43676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CC79A0-26E4-4D72-97F2-64B348225592}"/>
              </a:ext>
            </a:extLst>
          </p:cNvPr>
          <p:cNvSpPr/>
          <p:nvPr/>
        </p:nvSpPr>
        <p:spPr>
          <a:xfrm>
            <a:off x="4613185" y="2608004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은닉층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(hidden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FEA5A94-D255-4F1D-8052-4EF6FF7C0B4C}"/>
              </a:ext>
            </a:extLst>
          </p:cNvPr>
          <p:cNvSpPr/>
          <p:nvPr/>
        </p:nvSpPr>
        <p:spPr>
          <a:xfrm>
            <a:off x="4613185" y="5713319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입력층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(input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6D7BCCE-12CC-40A9-AF52-30403DAE457B}"/>
              </a:ext>
            </a:extLst>
          </p:cNvPr>
          <p:cNvCxnSpPr>
            <a:cxnSpLocks/>
            <a:stCxn id="44" idx="2"/>
            <a:endCxn id="26" idx="2"/>
          </p:cNvCxnSpPr>
          <p:nvPr/>
        </p:nvCxnSpPr>
        <p:spPr>
          <a:xfrm flipH="1">
            <a:off x="9449410" y="2224260"/>
            <a:ext cx="52563" cy="43650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61B9FF-4B9C-4FD2-B3F8-7416F4E38178}"/>
              </a:ext>
            </a:extLst>
          </p:cNvPr>
          <p:cNvSpPr/>
          <p:nvPr/>
        </p:nvSpPr>
        <p:spPr>
          <a:xfrm>
            <a:off x="8034930" y="2597661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은닉층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(hidden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C9B09F-578D-4E26-AA02-7A198FEA04DE}"/>
              </a:ext>
            </a:extLst>
          </p:cNvPr>
          <p:cNvSpPr/>
          <p:nvPr/>
        </p:nvSpPr>
        <p:spPr>
          <a:xfrm>
            <a:off x="8035460" y="5713319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입력층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(input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6E093051-7D21-4E87-ADEA-3906FE2B7AEF}"/>
              </a:ext>
            </a:extLst>
          </p:cNvPr>
          <p:cNvSpPr/>
          <p:nvPr/>
        </p:nvSpPr>
        <p:spPr>
          <a:xfrm rot="5400000">
            <a:off x="4275530" y="4633030"/>
            <a:ext cx="206435" cy="131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6220ED8-B03E-4CA7-ABCA-6EFCBA028010}"/>
              </a:ext>
            </a:extLst>
          </p:cNvPr>
          <p:cNvSpPr/>
          <p:nvPr/>
        </p:nvSpPr>
        <p:spPr>
          <a:xfrm rot="5400000">
            <a:off x="7756691" y="4645685"/>
            <a:ext cx="206435" cy="131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42BD4C5-9D93-4A21-938F-5EDA65CBB929}"/>
              </a:ext>
            </a:extLst>
          </p:cNvPr>
          <p:cNvSpPr/>
          <p:nvPr/>
        </p:nvSpPr>
        <p:spPr>
          <a:xfrm rot="5400000">
            <a:off x="11370016" y="4646767"/>
            <a:ext cx="206435" cy="13115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8D0120-24A2-4E4A-83E0-8EEC5F61D6AF}"/>
              </a:ext>
            </a:extLst>
          </p:cNvPr>
          <p:cNvSpPr txBox="1"/>
          <p:nvPr/>
        </p:nvSpPr>
        <p:spPr>
          <a:xfrm>
            <a:off x="11839267" y="4446228"/>
            <a:ext cx="71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246B2E-55D8-44AC-B7EF-A9F2EBF70963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RNN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FF9E78-A84C-4D98-BD8F-FC4D1E3ED3E9}"/>
              </a:ext>
            </a:extLst>
          </p:cNvPr>
          <p:cNvSpPr/>
          <p:nvPr/>
        </p:nvSpPr>
        <p:spPr>
          <a:xfrm>
            <a:off x="1111683" y="1357360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출력층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(output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4201C3-C869-4CBA-8C0B-B061F2956348}"/>
              </a:ext>
            </a:extLst>
          </p:cNvPr>
          <p:cNvSpPr/>
          <p:nvPr/>
        </p:nvSpPr>
        <p:spPr>
          <a:xfrm>
            <a:off x="4622216" y="1345639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출력층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(output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F159463-49EC-46D6-8FD5-5CACF76D29FB}"/>
              </a:ext>
            </a:extLst>
          </p:cNvPr>
          <p:cNvSpPr/>
          <p:nvPr/>
        </p:nvSpPr>
        <p:spPr>
          <a:xfrm>
            <a:off x="8088023" y="1348220"/>
            <a:ext cx="2827900" cy="876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출력층</a:t>
            </a:r>
            <a:r>
              <a:rPr lang="en-US" altLang="ko-KR" sz="20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(output layer)</a:t>
            </a:r>
            <a:endParaRPr lang="ko-KR" altLang="en-US" sz="2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65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RNN</a:t>
            </a: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9E12D96-55DE-4A8D-9A03-AE4A7CA6C4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2" t="8315" r="2750" b="6980"/>
          <a:stretch/>
        </p:blipFill>
        <p:spPr>
          <a:xfrm>
            <a:off x="1883789" y="809626"/>
            <a:ext cx="8752956" cy="5809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1DCE90-734D-43E8-B793-55487CCBC1D1}"/>
              </a:ext>
            </a:extLst>
          </p:cNvPr>
          <p:cNvSpPr/>
          <p:nvPr/>
        </p:nvSpPr>
        <p:spPr>
          <a:xfrm>
            <a:off x="6095999" y="3209081"/>
            <a:ext cx="1878957" cy="4398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0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RNN </a:t>
            </a:r>
            <a:r>
              <a:rPr lang="ko-KR" altLang="en-US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활성화 함수</a:t>
            </a:r>
            <a:endParaRPr lang="en-US" altLang="ko-KR" sz="3000" dirty="0">
              <a:ln>
                <a:solidFill>
                  <a:schemeClr val="tx1">
                    <a:alpha val="50000"/>
                  </a:schemeClr>
                </a:solidFill>
              </a:ln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70BF0D-5343-494D-B685-AC540259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587" y="1533260"/>
            <a:ext cx="6401693" cy="379147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2A89B44-76D1-40EE-8B81-678ABA595790}"/>
              </a:ext>
            </a:extLst>
          </p:cNvPr>
          <p:cNvSpPr/>
          <p:nvPr/>
        </p:nvSpPr>
        <p:spPr>
          <a:xfrm>
            <a:off x="1558339" y="54940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RNN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의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Vanishing gradient 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문제를 예방하기 위해서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gradient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가 최대한 오래 유지될 수 있도록 </a:t>
            </a:r>
            <a:r>
              <a:rPr lang="ko-KR" altLang="en-US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해줌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C2E7CD-FDD3-4916-837C-DE489516E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5566" y="0"/>
            <a:ext cx="6973273" cy="34104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7A163E-CB7C-4A30-8AA7-A0557B1C8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6539" y="3372913"/>
            <a:ext cx="6811326" cy="3353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5368B3-16DB-4FF3-8204-B7479E64CEA3}"/>
              </a:ext>
            </a:extLst>
          </p:cNvPr>
          <p:cNvSpPr txBox="1"/>
          <p:nvPr/>
        </p:nvSpPr>
        <p:spPr>
          <a:xfrm>
            <a:off x="9335370" y="6027003"/>
            <a:ext cx="26027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https://towardsdatascience.com/why-data-should-be-normalized-before-training-a-neural-network-c626b7f66c7d</a:t>
            </a:r>
            <a:endParaRPr lang="ko-KR" altLang="en-US" sz="10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8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334" y="169334"/>
            <a:ext cx="11853333" cy="6519333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335" y="809626"/>
            <a:ext cx="135466" cy="7048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12" name="Picture 2" descr="Image result for 가천대학교 로고">
            <a:extLst>
              <a:ext uri="{FF2B5EF4-FFF2-40B4-BE49-F238E27FC236}">
                <a16:creationId xmlns:a16="http://schemas.microsoft.com/office/drawing/2014/main" id="{372C23EB-90D0-47AF-AEDE-E732257A1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745" y="239374"/>
            <a:ext cx="1294844" cy="44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9C9549-7019-4D0F-A60A-0A7DB6E4F804}"/>
              </a:ext>
            </a:extLst>
          </p:cNvPr>
          <p:cNvSpPr txBox="1"/>
          <p:nvPr/>
        </p:nvSpPr>
        <p:spPr>
          <a:xfrm>
            <a:off x="400048" y="715775"/>
            <a:ext cx="91059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n>
                  <a:solidFill>
                    <a:schemeClr val="tx1">
                      <a:alpha val="50000"/>
                    </a:schemeClr>
                  </a:solidFill>
                </a:ln>
                <a:latin typeface="-윤고딕330" panose="02030504000101010101" pitchFamily="18" charset="-127"/>
                <a:ea typeface="-윤고딕330" panose="02030504000101010101" pitchFamily="18" charset="-127"/>
              </a:rPr>
              <a:t>2. RNN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A6F0C4-D3A6-4308-B1FB-416D2AF67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278" y="3974927"/>
            <a:ext cx="5591955" cy="1428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D9E4CD-2AFA-4B48-846D-499C5843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821" y="1166923"/>
            <a:ext cx="7278116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9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3413</TotalTime>
  <Words>205</Words>
  <Application>Microsoft Office PowerPoint</Application>
  <PresentationFormat>와이드스크린</PresentationFormat>
  <Paragraphs>62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주아</vt:lpstr>
      <vt:lpstr>-윤고딕330</vt:lpstr>
      <vt:lpstr>Arial</vt:lpstr>
      <vt:lpstr>Arial Rounded MT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HP DEMO HUB</dc:creator>
  <cp:lastModifiedBy>Windows User</cp:lastModifiedBy>
  <cp:revision>741</cp:revision>
  <dcterms:created xsi:type="dcterms:W3CDTF">2016-03-30T05:53:39Z</dcterms:created>
  <dcterms:modified xsi:type="dcterms:W3CDTF">2019-12-18T01:44:15Z</dcterms:modified>
</cp:coreProperties>
</file>