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5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66" r:id="rId4"/>
    <p:sldId id="258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  <p:sldId id="278" r:id="rId18"/>
    <p:sldId id="282" r:id="rId19"/>
    <p:sldId id="281" r:id="rId20"/>
    <p:sldId id="2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승희" initials="이" lastIdx="1" clrIdx="0">
    <p:extLst>
      <p:ext uri="{19B8F6BF-5375-455C-9EA6-DF929625EA0E}">
        <p15:presenceInfo xmlns:p15="http://schemas.microsoft.com/office/powerpoint/2012/main" userId="S::setsky@gc.gachon.ac.kr::520a1aef-7b74-4a53-abc8-09d90173df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3333FF"/>
    <a:srgbClr val="84ECB6"/>
    <a:srgbClr val="94F0D1"/>
    <a:srgbClr val="1AA25B"/>
    <a:srgbClr val="21D175"/>
    <a:srgbClr val="59E59C"/>
    <a:srgbClr val="54DFEA"/>
    <a:srgbClr val="19BECA"/>
    <a:srgbClr val="B1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1" autoAdjust="0"/>
    <p:restoredTop sz="78968" autoAdjust="0"/>
  </p:normalViewPr>
  <p:slideViewPr>
    <p:cSldViewPr snapToGrid="0" showGuides="1">
      <p:cViewPr varScale="1">
        <p:scale>
          <a:sx n="64" d="100"/>
          <a:sy n="64" d="100"/>
        </p:scale>
        <p:origin x="1306" y="-67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4T14:46:40.571" idx="1">
    <p:pos x="8275" y="29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4T14:46:40.571" idx="1">
    <p:pos x="8275" y="29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4T14:46:40.571" idx="1">
    <p:pos x="8275" y="29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4T14:46:40.571" idx="1">
    <p:pos x="8275" y="29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4T14:46:40.571" idx="1">
    <p:pos x="8275" y="29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4T14:46:40.571" idx="1">
    <p:pos x="8275" y="29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4T14:46:40.571" idx="1">
    <p:pos x="8275" y="29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4T14:46:40.571" idx="1">
    <p:pos x="8275" y="29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4T14:46:40.571" idx="1">
    <p:pos x="8275" y="2903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382BB-4601-452B-AAE4-3847A21A47CB}" type="datetimeFigureOut">
              <a:rPr lang="ko-KR" altLang="en-US" smtClean="0"/>
              <a:t>2019-12-03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B5C21-2EAD-4AF0-95A0-F80BADB7671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90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96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133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809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3858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499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104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322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592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16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4031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76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56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198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579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093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27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557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741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63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2019-12-03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omments" Target="../comments/comment3.xml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comments" Target="../comments/commen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6006/" TargetMode="Externa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6006/" TargetMode="Externa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.jpeg"/><Relationship Id="rId4" Type="http://schemas.openxmlformats.org/officeDocument/2006/relationships/hyperlink" Target="http://localhost:6006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12" Type="http://schemas.openxmlformats.org/officeDocument/2006/relationships/comments" Target="../comments/commen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5871C3-14F4-46A8-A6FC-7E5CE9D0C403}"/>
              </a:ext>
            </a:extLst>
          </p:cNvPr>
          <p:cNvGrpSpPr/>
          <p:nvPr/>
        </p:nvGrpSpPr>
        <p:grpSpPr>
          <a:xfrm>
            <a:off x="2236736" y="2436554"/>
            <a:ext cx="9578275" cy="3708264"/>
            <a:chOff x="3052186" y="2412491"/>
            <a:chExt cx="8400009" cy="3708264"/>
          </a:xfrm>
        </p:grpSpPr>
        <p:sp>
          <p:nvSpPr>
            <p:cNvPr id="6" name="TextBox 5"/>
            <p:cNvSpPr txBox="1"/>
            <p:nvPr/>
          </p:nvSpPr>
          <p:spPr>
            <a:xfrm>
              <a:off x="3052186" y="2412491"/>
              <a:ext cx="736132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머신러닝</a:t>
              </a:r>
              <a:r>
                <a:rPr lang="ko-KR" altLang="en-US" sz="4800" b="1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4800" b="1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1</a:t>
              </a:r>
              <a:r>
                <a:rPr lang="ko-KR" altLang="en-US" sz="4800" b="1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endParaRPr lang="en-US" altLang="ko-KR" sz="48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en-US" altLang="ko-KR" sz="3200" b="1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with </a:t>
              </a:r>
              <a:r>
                <a:rPr lang="ko-KR" altLang="en-US" sz="2400" b="1" dirty="0" err="1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텐서플로우</a:t>
              </a:r>
              <a:r>
                <a:rPr lang="en-US" altLang="ko-KR" sz="2400" b="1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(tensor flow)</a:t>
              </a:r>
              <a:r>
                <a:rPr lang="ko-KR" altLang="en-US" sz="2400" b="1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endParaRPr lang="en-US" altLang="ko-KR" sz="24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374819" y="5751423"/>
              <a:ext cx="20773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금융수학과 이승희</a:t>
              </a:r>
            </a:p>
          </p:txBody>
        </p:sp>
      </p:grpSp>
      <p:pic>
        <p:nvPicPr>
          <p:cNvPr id="1026" name="Picture 2" descr="Image result for 가천대학교 로고">
            <a:extLst>
              <a:ext uri="{FF2B5EF4-FFF2-40B4-BE49-F238E27FC236}">
                <a16:creationId xmlns:a16="http://schemas.microsoft.com/office/drawing/2014/main" id="{ADF32341-8369-402D-9FC4-A858ACF5B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72BC8A4-D578-4F45-B1D2-B46EC04E16AC}"/>
              </a:ext>
            </a:extLst>
          </p:cNvPr>
          <p:cNvSpPr/>
          <p:nvPr/>
        </p:nvSpPr>
        <p:spPr>
          <a:xfrm>
            <a:off x="618620" y="2239176"/>
            <a:ext cx="6352673" cy="43060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3160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 관리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8455EA3-E280-44C9-B9B4-974341E7F458}"/>
              </a:ext>
            </a:extLst>
          </p:cNvPr>
          <p:cNvGrpSpPr/>
          <p:nvPr/>
        </p:nvGrpSpPr>
        <p:grpSpPr>
          <a:xfrm>
            <a:off x="7545471" y="2685859"/>
            <a:ext cx="3583740" cy="2879776"/>
            <a:chOff x="6348729" y="1342743"/>
            <a:chExt cx="5294719" cy="473811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DD3EA1C-F241-4127-9C6C-E4A8144B5601}"/>
                </a:ext>
              </a:extLst>
            </p:cNvPr>
            <p:cNvSpPr/>
            <p:nvPr/>
          </p:nvSpPr>
          <p:spPr>
            <a:xfrm>
              <a:off x="10456811" y="5551467"/>
              <a:ext cx="637673" cy="529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2393EDBB-C679-45FC-865A-89A742ABF286}"/>
                    </a:ext>
                  </a:extLst>
                </p:cNvPr>
                <p:cNvSpPr/>
                <p:nvPr/>
              </p:nvSpPr>
              <p:spPr>
                <a:xfrm>
                  <a:off x="6348729" y="5551467"/>
                  <a:ext cx="637673" cy="529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2393EDBB-C679-45FC-865A-89A742ABF2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729" y="5551467"/>
                  <a:ext cx="637673" cy="5293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07C67BAE-599D-4E25-8705-FED5469DFB69}"/>
                    </a:ext>
                  </a:extLst>
                </p:cNvPr>
                <p:cNvSpPr/>
                <p:nvPr/>
              </p:nvSpPr>
              <p:spPr>
                <a:xfrm>
                  <a:off x="7559652" y="5551467"/>
                  <a:ext cx="637673" cy="529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07C67BAE-599D-4E25-8705-FED5469DFB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652" y="5551467"/>
                  <a:ext cx="637673" cy="5293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7AA3E922-887A-4142-B7FB-4AEC085B488E}"/>
                    </a:ext>
                  </a:extLst>
                </p:cNvPr>
                <p:cNvSpPr/>
                <p:nvPr/>
              </p:nvSpPr>
              <p:spPr>
                <a:xfrm>
                  <a:off x="8943030" y="5551467"/>
                  <a:ext cx="637673" cy="529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7AA3E922-887A-4142-B7FB-4AEC085B48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3030" y="5551467"/>
                  <a:ext cx="637673" cy="5293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22415B2-B730-4F6D-A5C4-8A0448456D71}"/>
                </a:ext>
              </a:extLst>
            </p:cNvPr>
            <p:cNvCxnSpPr/>
            <p:nvPr/>
          </p:nvCxnSpPr>
          <p:spPr>
            <a:xfrm>
              <a:off x="6533275" y="4415589"/>
              <a:ext cx="15880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AF585C2-CECA-4821-A5E6-2BC50A565A59}"/>
                </a:ext>
              </a:extLst>
            </p:cNvPr>
            <p:cNvCxnSpPr>
              <a:cxnSpLocks/>
            </p:cNvCxnSpPr>
            <p:nvPr/>
          </p:nvCxnSpPr>
          <p:spPr>
            <a:xfrm>
              <a:off x="6533275" y="4415589"/>
              <a:ext cx="0" cy="1159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AD0BCE0-D45F-4DC4-A22D-B240C9557D3A}"/>
                </a:ext>
              </a:extLst>
            </p:cNvPr>
            <p:cNvCxnSpPr>
              <a:cxnSpLocks/>
            </p:cNvCxnSpPr>
            <p:nvPr/>
          </p:nvCxnSpPr>
          <p:spPr>
            <a:xfrm>
              <a:off x="8117433" y="4415588"/>
              <a:ext cx="0" cy="1159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2D60659E-DAF3-4EB7-ABDA-7DB617A15D8D}"/>
                </a:ext>
              </a:extLst>
            </p:cNvPr>
            <p:cNvCxnSpPr>
              <a:cxnSpLocks/>
            </p:cNvCxnSpPr>
            <p:nvPr/>
          </p:nvCxnSpPr>
          <p:spPr>
            <a:xfrm>
              <a:off x="9313940" y="4415587"/>
              <a:ext cx="0" cy="1159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5910367-FE2E-4097-B256-B10BCFB5EA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09458" y="3256543"/>
              <a:ext cx="0" cy="1159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7DA911E-E00B-422F-8FA6-85925E8F4ED1}"/>
                </a:ext>
              </a:extLst>
            </p:cNvPr>
            <p:cNvCxnSpPr>
              <a:cxnSpLocks/>
            </p:cNvCxnSpPr>
            <p:nvPr/>
          </p:nvCxnSpPr>
          <p:spPr>
            <a:xfrm>
              <a:off x="10901981" y="4415586"/>
              <a:ext cx="0" cy="1159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DB9F377-467C-44D5-A665-07C7033F1A6F}"/>
                </a:ext>
              </a:extLst>
            </p:cNvPr>
            <p:cNvCxnSpPr/>
            <p:nvPr/>
          </p:nvCxnSpPr>
          <p:spPr>
            <a:xfrm>
              <a:off x="9313940" y="4415586"/>
              <a:ext cx="15880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C5B8CF4-E1AE-425B-82AF-B55FA20F8F68}"/>
                </a:ext>
              </a:extLst>
            </p:cNvPr>
            <p:cNvCxnSpPr>
              <a:cxnSpLocks/>
            </p:cNvCxnSpPr>
            <p:nvPr/>
          </p:nvCxnSpPr>
          <p:spPr>
            <a:xfrm>
              <a:off x="7327295" y="3256542"/>
              <a:ext cx="0" cy="1159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924FB80B-2BF5-47D0-B552-3755504F3E9F}"/>
                    </a:ext>
                  </a:extLst>
                </p:cNvPr>
                <p:cNvSpPr/>
                <p:nvPr/>
              </p:nvSpPr>
              <p:spPr>
                <a:xfrm>
                  <a:off x="6949560" y="2750313"/>
                  <a:ext cx="687422" cy="529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924FB80B-2BF5-47D0-B552-3755504F3E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9560" y="2750313"/>
                  <a:ext cx="687422" cy="529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67677FF9-B0DA-439B-BBC0-8ED2CD17BBC5}"/>
                    </a:ext>
                  </a:extLst>
                </p:cNvPr>
                <p:cNvSpPr/>
                <p:nvPr/>
              </p:nvSpPr>
              <p:spPr>
                <a:xfrm>
                  <a:off x="9540058" y="2722233"/>
                  <a:ext cx="1119238" cy="529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67677FF9-B0DA-439B-BBC0-8ED2CD17BB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0058" y="2722233"/>
                  <a:ext cx="1119238" cy="5293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B8D4610-D798-4293-8CE9-5D0DC42DA4D8}"/>
                </a:ext>
              </a:extLst>
            </p:cNvPr>
            <p:cNvCxnSpPr>
              <a:cxnSpLocks/>
            </p:cNvCxnSpPr>
            <p:nvPr/>
          </p:nvCxnSpPr>
          <p:spPr>
            <a:xfrm>
              <a:off x="9148139" y="3104147"/>
              <a:ext cx="0" cy="24704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53C47DF-9F6E-45A9-8EC8-CA45B5F7990F}"/>
                </a:ext>
              </a:extLst>
            </p:cNvPr>
            <p:cNvCxnSpPr>
              <a:cxnSpLocks/>
            </p:cNvCxnSpPr>
            <p:nvPr/>
          </p:nvCxnSpPr>
          <p:spPr>
            <a:xfrm>
              <a:off x="7636982" y="3104147"/>
              <a:ext cx="151115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5438551-BA38-430B-AE7A-824DB8F18A91}"/>
                    </a:ext>
                  </a:extLst>
                </p:cNvPr>
                <p:cNvSpPr/>
                <p:nvPr/>
              </p:nvSpPr>
              <p:spPr>
                <a:xfrm>
                  <a:off x="7750654" y="1422177"/>
                  <a:ext cx="893343" cy="529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55438551-BA38-430B-AE7A-824DB8F18A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654" y="1422177"/>
                  <a:ext cx="893343" cy="52939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2CF286B-FC2E-4200-BB5B-AB174DC6149B}"/>
                </a:ext>
              </a:extLst>
            </p:cNvPr>
            <p:cNvCxnSpPr>
              <a:cxnSpLocks/>
            </p:cNvCxnSpPr>
            <p:nvPr/>
          </p:nvCxnSpPr>
          <p:spPr>
            <a:xfrm>
              <a:off x="8197326" y="1945104"/>
              <a:ext cx="0" cy="1159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C174A28-FB3C-4DF2-BA03-A06762EF58FE}"/>
                </a:ext>
              </a:extLst>
            </p:cNvPr>
            <p:cNvCxnSpPr/>
            <p:nvPr/>
          </p:nvCxnSpPr>
          <p:spPr>
            <a:xfrm>
              <a:off x="8643997" y="1646763"/>
              <a:ext cx="15880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3D99986-30DE-4519-9971-805C81C55203}"/>
                </a:ext>
              </a:extLst>
            </p:cNvPr>
            <p:cNvCxnSpPr>
              <a:cxnSpLocks/>
            </p:cNvCxnSpPr>
            <p:nvPr/>
          </p:nvCxnSpPr>
          <p:spPr>
            <a:xfrm>
              <a:off x="10232038" y="1646763"/>
              <a:ext cx="0" cy="10634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63F1872-DFA8-44E9-BF30-A218B925C814}"/>
                    </a:ext>
                  </a:extLst>
                </p:cNvPr>
                <p:cNvSpPr/>
                <p:nvPr/>
              </p:nvSpPr>
              <p:spPr>
                <a:xfrm>
                  <a:off x="9344018" y="1342743"/>
                  <a:ext cx="2299430" cy="5293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ko-KR" sz="1200" dirty="0">
                      <a:solidFill>
                        <a:schemeClr val="tx1"/>
                      </a:solidFill>
                    </a:rPr>
                    <a:t>+y+2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763F1872-DFA8-44E9-BF30-A218B925C8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4018" y="1342743"/>
                  <a:ext cx="2299430" cy="529389"/>
                </a:xfrm>
                <a:prstGeom prst="rect">
                  <a:avLst/>
                </a:prstGeom>
                <a:blipFill>
                  <a:blip r:embed="rId9"/>
                  <a:stretch>
                    <a:fillRect b="-37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EDC03EC1-EC02-4C36-8CB7-E7CD8DF729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595" y="2654015"/>
            <a:ext cx="5808513" cy="348821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0B7F8AB-3806-4BFE-9D81-0DE3E10463C3}"/>
              </a:ext>
            </a:extLst>
          </p:cNvPr>
          <p:cNvSpPr/>
          <p:nvPr/>
        </p:nvSpPr>
        <p:spPr>
          <a:xfrm>
            <a:off x="1921181" y="3168822"/>
            <a:ext cx="4773875" cy="95692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691F4B-BC4E-4FF4-8716-D03B9FF3D2AE}"/>
              </a:ext>
            </a:extLst>
          </p:cNvPr>
          <p:cNvSpPr/>
          <p:nvPr/>
        </p:nvSpPr>
        <p:spPr>
          <a:xfrm>
            <a:off x="11208498" y="5236327"/>
            <a:ext cx="493610" cy="329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4AB06B5-5F2B-4E7C-8B0C-0BBBD61DB505}"/>
              </a:ext>
            </a:extLst>
          </p:cNvPr>
          <p:cNvSpPr/>
          <p:nvPr/>
        </p:nvSpPr>
        <p:spPr>
          <a:xfrm>
            <a:off x="11097877" y="5104731"/>
            <a:ext cx="690158" cy="592500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83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D81E1C-AD69-4496-810E-0C6A7D3BB096}"/>
              </a:ext>
            </a:extLst>
          </p:cNvPr>
          <p:cNvSpPr/>
          <p:nvPr/>
        </p:nvSpPr>
        <p:spPr>
          <a:xfrm>
            <a:off x="304801" y="2355106"/>
            <a:ext cx="5791199" cy="4200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3160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 관리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5A57413-47FD-44D3-997F-CDCD88BA4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84" y="2531589"/>
            <a:ext cx="4466437" cy="325650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7955FE4-538A-4A38-BEC4-D46E58C9FE7C}"/>
              </a:ext>
            </a:extLst>
          </p:cNvPr>
          <p:cNvSpPr txBox="1"/>
          <p:nvPr/>
        </p:nvSpPr>
        <p:spPr>
          <a:xfrm>
            <a:off x="400050" y="5969663"/>
            <a:ext cx="613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highlight>
                  <a:srgbClr val="00FFFF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f.eval</a:t>
            </a:r>
            <a:r>
              <a:rPr lang="en-US" altLang="ko-KR" sz="2400" dirty="0">
                <a:highlight>
                  <a:srgbClr val="00FFFF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() = </a:t>
            </a:r>
            <a:r>
              <a:rPr lang="en-US" altLang="ko-KR" sz="2400" dirty="0" err="1">
                <a:highlight>
                  <a:srgbClr val="00FFFF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tf.get_default_session</a:t>
            </a:r>
            <a:r>
              <a:rPr lang="en-US" altLang="ko-KR" sz="2400" dirty="0">
                <a:highlight>
                  <a:srgbClr val="00FFFF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().run(f)</a:t>
            </a:r>
            <a:endParaRPr lang="ko-KR" altLang="en-US" sz="2400" dirty="0">
              <a:highlight>
                <a:srgbClr val="00FFFF"/>
              </a:highlight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0580E-1742-4377-BC01-83951F2C22D2}"/>
              </a:ext>
            </a:extLst>
          </p:cNvPr>
          <p:cNvSpPr txBox="1"/>
          <p:nvPr/>
        </p:nvSpPr>
        <p:spPr>
          <a:xfrm>
            <a:off x="894519" y="1246389"/>
            <a:ext cx="53324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# w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와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x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를 재사용하지 않음</a:t>
            </a:r>
            <a:r>
              <a:rPr lang="en-US" altLang="ko-KR" sz="2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비효율적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	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2" name="화살표: 왼쪽 31">
            <a:extLst>
              <a:ext uri="{FF2B5EF4-FFF2-40B4-BE49-F238E27FC236}">
                <a16:creationId xmlns:a16="http://schemas.microsoft.com/office/drawing/2014/main" id="{2C59986C-04EB-4723-8659-636D9F72CB59}"/>
              </a:ext>
            </a:extLst>
          </p:cNvPr>
          <p:cNvSpPr/>
          <p:nvPr/>
        </p:nvSpPr>
        <p:spPr>
          <a:xfrm>
            <a:off x="4204392" y="4382421"/>
            <a:ext cx="1514618" cy="69638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0B649D-D7B2-46B3-9193-47E155447292}"/>
              </a:ext>
            </a:extLst>
          </p:cNvPr>
          <p:cNvSpPr txBox="1"/>
          <p:nvPr/>
        </p:nvSpPr>
        <p:spPr>
          <a:xfrm>
            <a:off x="2237874" y="1846914"/>
            <a:ext cx="1564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비효율적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87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D18882-4C43-4FFE-AB07-7FF0BD42DAAA}"/>
              </a:ext>
            </a:extLst>
          </p:cNvPr>
          <p:cNvSpPr/>
          <p:nvPr/>
        </p:nvSpPr>
        <p:spPr>
          <a:xfrm>
            <a:off x="530029" y="2337386"/>
            <a:ext cx="4333401" cy="3688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8D81E1C-AD69-4496-810E-0C6A7D3BB096}"/>
              </a:ext>
            </a:extLst>
          </p:cNvPr>
          <p:cNvSpPr/>
          <p:nvPr/>
        </p:nvSpPr>
        <p:spPr>
          <a:xfrm>
            <a:off x="5547449" y="2337386"/>
            <a:ext cx="5791199" cy="368877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3160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 관리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E0580E-1742-4377-BC01-83951F2C22D2}"/>
              </a:ext>
            </a:extLst>
          </p:cNvPr>
          <p:cNvSpPr txBox="1"/>
          <p:nvPr/>
        </p:nvSpPr>
        <p:spPr>
          <a:xfrm>
            <a:off x="786086" y="1213213"/>
            <a:ext cx="667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#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한번의 그래프 실행에서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y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와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z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를 평가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효율적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2A6F805-31FF-481B-B6C1-EE7067C30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577" y="2646568"/>
            <a:ext cx="5097936" cy="309071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F47160-7F32-418C-A5E0-12B357A19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86" y="2603018"/>
            <a:ext cx="3719331" cy="3134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059ACA-2217-47B1-9714-BCF31D72503D}"/>
              </a:ext>
            </a:extLst>
          </p:cNvPr>
          <p:cNvSpPr txBox="1"/>
          <p:nvPr/>
        </p:nvSpPr>
        <p:spPr>
          <a:xfrm>
            <a:off x="2294021" y="1818702"/>
            <a:ext cx="7603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비효율적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						</a:t>
            </a:r>
            <a:r>
              <a:rPr lang="ko-KR" altLang="en-US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효율적</a:t>
            </a:r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4441E5A6-DF97-41D8-B5D7-5D04A6E24A39}"/>
              </a:ext>
            </a:extLst>
          </p:cNvPr>
          <p:cNvSpPr/>
          <p:nvPr/>
        </p:nvSpPr>
        <p:spPr>
          <a:xfrm flipH="1">
            <a:off x="4030576" y="4162926"/>
            <a:ext cx="3007897" cy="572130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18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63135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선형 회귀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 </a:t>
            </a:r>
            <a:r>
              <a:rPr lang="en-US" altLang="ko-KR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LInear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Regression)</a:t>
            </a: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F9B02D-4BFC-4284-BE22-73EF161E428B}"/>
              </a:ext>
            </a:extLst>
          </p:cNvPr>
          <p:cNvSpPr txBox="1"/>
          <p:nvPr/>
        </p:nvSpPr>
        <p:spPr>
          <a:xfrm>
            <a:off x="704935" y="1610068"/>
            <a:ext cx="6313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텐서플로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연산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(Operation)  :</a:t>
            </a:r>
          </a:p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여러 개의 입력으로 출력을 </a:t>
            </a: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만듬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입력과 출력은 </a:t>
            </a: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텐서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(tensor,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다차원 배열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DC86ED-2BA5-4D21-B498-F3970A3F0267}"/>
              </a:ext>
            </a:extLst>
          </p:cNvPr>
          <p:cNvSpPr/>
          <p:nvPr/>
        </p:nvSpPr>
        <p:spPr>
          <a:xfrm>
            <a:off x="4775510" y="4735793"/>
            <a:ext cx="1134867" cy="1034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0AFB99-06DA-4AB0-8F8E-546A48192AF8}"/>
              </a:ext>
            </a:extLst>
          </p:cNvPr>
          <p:cNvSpPr/>
          <p:nvPr/>
        </p:nvSpPr>
        <p:spPr>
          <a:xfrm>
            <a:off x="6888610" y="4747825"/>
            <a:ext cx="1134867" cy="1034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3A9E4-1224-47EB-BE6C-249D6633DA7E}"/>
              </a:ext>
            </a:extLst>
          </p:cNvPr>
          <p:cNvSpPr/>
          <p:nvPr/>
        </p:nvSpPr>
        <p:spPr>
          <a:xfrm>
            <a:off x="9021765" y="4747824"/>
            <a:ext cx="1134867" cy="1034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E4327B-CEF9-474D-A58E-E7D7349D2189}"/>
              </a:ext>
            </a:extLst>
          </p:cNvPr>
          <p:cNvSpPr/>
          <p:nvPr/>
        </p:nvSpPr>
        <p:spPr>
          <a:xfrm>
            <a:off x="6888610" y="2394726"/>
            <a:ext cx="1134867" cy="103427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highlight>
                  <a:srgbClr val="008000"/>
                </a:highlight>
              </a:rPr>
              <a:t>출력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98A97-7772-4EC6-805D-812DE34CCCDC}"/>
              </a:ext>
            </a:extLst>
          </p:cNvPr>
          <p:cNvSpPr txBox="1"/>
          <p:nvPr/>
        </p:nvSpPr>
        <p:spPr>
          <a:xfrm>
            <a:off x="10796722" y="4990264"/>
            <a:ext cx="1134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….</a:t>
            </a:r>
            <a:endParaRPr lang="ko-KR" altLang="en-US" sz="40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62EA6C-0070-4D4E-A8CA-97D17B85E484}"/>
              </a:ext>
            </a:extLst>
          </p:cNvPr>
          <p:cNvCxnSpPr>
            <a:cxnSpLocks/>
          </p:cNvCxnSpPr>
          <p:nvPr/>
        </p:nvCxnSpPr>
        <p:spPr>
          <a:xfrm flipV="1">
            <a:off x="5615096" y="3595055"/>
            <a:ext cx="1700104" cy="114073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E7F61B0-22E1-4D25-BC63-BE23899A14DE}"/>
              </a:ext>
            </a:extLst>
          </p:cNvPr>
          <p:cNvCxnSpPr>
            <a:cxnSpLocks/>
          </p:cNvCxnSpPr>
          <p:nvPr/>
        </p:nvCxnSpPr>
        <p:spPr>
          <a:xfrm flipH="1" flipV="1">
            <a:off x="7562056" y="3595055"/>
            <a:ext cx="2027142" cy="11020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414BBE2-8353-484A-805F-F08F53FC567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456044" y="3595057"/>
            <a:ext cx="0" cy="115276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23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9BD1E9-B915-4B92-BBBE-539AA07354B0}"/>
              </a:ext>
            </a:extLst>
          </p:cNvPr>
          <p:cNvSpPr/>
          <p:nvPr/>
        </p:nvSpPr>
        <p:spPr>
          <a:xfrm>
            <a:off x="509752" y="1862583"/>
            <a:ext cx="9596774" cy="41369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9131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선형 회귀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 </a:t>
            </a:r>
            <a:r>
              <a:rPr lang="en-US" altLang="ko-KR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LInear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Regression)</a:t>
            </a:r>
          </a:p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	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#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정규 방정식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비용 함수를 최소화 하는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Theta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를 </a:t>
            </a:r>
            <a:r>
              <a:rPr lang="ko-KR" altLang="en-US" sz="24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찾는 식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134184-6821-460B-AF6F-EBD3EE6EF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28" y="2116448"/>
            <a:ext cx="9131175" cy="36292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A5B3A08-6470-423B-B8B9-85514E741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462" y="5070009"/>
            <a:ext cx="3881441" cy="70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3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11029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선형 회귀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 </a:t>
            </a:r>
            <a:r>
              <a:rPr lang="en-US" altLang="ko-KR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LInear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Regression)</a:t>
            </a:r>
          </a:p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	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#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경사 </a:t>
            </a:r>
            <a:r>
              <a:rPr lang="ko-KR" altLang="en-US" sz="24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하강법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4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비용 함수를 최소화하기 위해 파라미터를 반복 조정함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B399F94-7D60-475A-9320-90124798FA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61" r="7490" b="12627"/>
          <a:stretch/>
        </p:blipFill>
        <p:spPr>
          <a:xfrm>
            <a:off x="1687196" y="2088434"/>
            <a:ext cx="5282366" cy="424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50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0BE9F23-D18D-4F6F-B49B-FDF253FD53D8}"/>
              </a:ext>
            </a:extLst>
          </p:cNvPr>
          <p:cNvSpPr/>
          <p:nvPr/>
        </p:nvSpPr>
        <p:spPr>
          <a:xfrm>
            <a:off x="430709" y="755209"/>
            <a:ext cx="8015460" cy="52732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1" y="219118"/>
            <a:ext cx="11029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	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경사 </a:t>
            </a:r>
            <a:r>
              <a:rPr lang="ko-KR" altLang="en-US" sz="32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하강법</a:t>
            </a:r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	</a:t>
            </a: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F18CC4-2C06-4998-8EFB-89A7FA80A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93" y="880572"/>
            <a:ext cx="7667630" cy="497236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9C3918-8E23-4EDC-A76D-01823C45022C}"/>
              </a:ext>
            </a:extLst>
          </p:cNvPr>
          <p:cNvSpPr/>
          <p:nvPr/>
        </p:nvSpPr>
        <p:spPr>
          <a:xfrm>
            <a:off x="4740442" y="5575998"/>
            <a:ext cx="7167083" cy="10112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B0EDF8-9FB0-4BB8-9913-ED8575D447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70" t="-11013" r="-2470" b="11013"/>
          <a:stretch/>
        </p:blipFill>
        <p:spPr>
          <a:xfrm>
            <a:off x="4926493" y="5677970"/>
            <a:ext cx="4739054" cy="3499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4D1443-0E91-432A-9AB6-0D4D2A63A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493" y="6175259"/>
            <a:ext cx="6783706" cy="3165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C13F9F-32FC-49E5-8309-1626982D0350}"/>
              </a:ext>
            </a:extLst>
          </p:cNvPr>
          <p:cNvSpPr/>
          <p:nvPr/>
        </p:nvSpPr>
        <p:spPr>
          <a:xfrm>
            <a:off x="1510302" y="2791327"/>
            <a:ext cx="6635078" cy="85424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1102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텐서보드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(tensor board)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시각화</a:t>
            </a:r>
            <a:endParaRPr lang="en-US" altLang="ko-KR" u="sng" dirty="0">
              <a:hlinkClick r:id="rId3"/>
            </a:endParaRPr>
          </a:p>
          <a:p>
            <a:r>
              <a:rPr lang="en-US" altLang="ko-KR" u="sng" dirty="0">
                <a:hlinkClick r:id="rId3"/>
              </a:rPr>
              <a:t>http://localhost:6006</a:t>
            </a:r>
            <a:r>
              <a:rPr lang="en-US" altLang="ko-KR" dirty="0"/>
              <a:t> </a:t>
            </a: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CCF039-BF4A-4461-B585-E11D34072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193" y="755210"/>
            <a:ext cx="4900085" cy="52506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0C0FDB-D777-41AE-847B-CF4DF17C4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73" y="2596444"/>
            <a:ext cx="5094981" cy="304255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8D7188-7DF2-4C81-ADD3-ECF6CB969264}"/>
              </a:ext>
            </a:extLst>
          </p:cNvPr>
          <p:cNvCxnSpPr/>
          <p:nvPr/>
        </p:nvCxnSpPr>
        <p:spPr>
          <a:xfrm>
            <a:off x="1018220" y="5274573"/>
            <a:ext cx="472704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06C141E0-BACD-4D23-924E-E893559E1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1645" y="295170"/>
            <a:ext cx="2728196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0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1102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텐서보드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(tensor board)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시각화</a:t>
            </a:r>
            <a:endParaRPr lang="en-US" altLang="ko-KR" u="sng" dirty="0">
              <a:hlinkClick r:id="rId3"/>
            </a:endParaRPr>
          </a:p>
          <a:p>
            <a:r>
              <a:rPr lang="en-US" altLang="ko-KR" u="sng" dirty="0">
                <a:hlinkClick r:id="rId3"/>
              </a:rPr>
              <a:t>http://localhost:6006</a:t>
            </a:r>
            <a:r>
              <a:rPr lang="en-US" altLang="ko-KR" dirty="0"/>
              <a:t> </a:t>
            </a: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F743C38-80E9-416D-8C24-07D8CE40D851}"/>
              </a:ext>
            </a:extLst>
          </p:cNvPr>
          <p:cNvGrpSpPr/>
          <p:nvPr/>
        </p:nvGrpSpPr>
        <p:grpSpPr>
          <a:xfrm>
            <a:off x="5779993" y="1873201"/>
            <a:ext cx="5926733" cy="3627434"/>
            <a:chOff x="3138070" y="2264988"/>
            <a:chExt cx="5926733" cy="362743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3932C5C-F8FE-4C2C-940C-71AC325AD2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8053"/>
            <a:stretch/>
          </p:blipFill>
          <p:spPr>
            <a:xfrm>
              <a:off x="3138070" y="2264988"/>
              <a:ext cx="3551488" cy="362743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46D863B-98E9-4938-9EFD-AFDEC37FF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9725" y="2370221"/>
              <a:ext cx="2215078" cy="1058779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C38371A-C72A-4D95-BA8D-087FCF5835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068" y="2277105"/>
            <a:ext cx="5475190" cy="3404229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C8D7188-7DF2-4C81-ADD3-ECF6CB969264}"/>
              </a:ext>
            </a:extLst>
          </p:cNvPr>
          <p:cNvCxnSpPr/>
          <p:nvPr/>
        </p:nvCxnSpPr>
        <p:spPr>
          <a:xfrm>
            <a:off x="985210" y="4555374"/>
            <a:ext cx="4727048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3135A7-524D-427D-8530-CD16C7381F2E}"/>
              </a:ext>
            </a:extLst>
          </p:cNvPr>
          <p:cNvSpPr/>
          <p:nvPr/>
        </p:nvSpPr>
        <p:spPr>
          <a:xfrm>
            <a:off x="2860519" y="5245769"/>
            <a:ext cx="4105765" cy="2001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tensorboard</a:t>
            </a:r>
            <a:r>
              <a:rPr lang="en-US" altLang="ko-KR" dirty="0"/>
              <a:t> --</a:t>
            </a:r>
            <a:r>
              <a:rPr lang="en-US" altLang="ko-KR" dirty="0" err="1"/>
              <a:t>logdir</a:t>
            </a:r>
            <a:r>
              <a:rPr lang="en-US" altLang="ko-KR" dirty="0"/>
              <a:t>=./logs</a:t>
            </a:r>
          </a:p>
          <a:p>
            <a:pPr algn="ctr"/>
            <a:r>
              <a:rPr lang="ko-KR" altLang="en-US" dirty="0" err="1"/>
              <a:t>한번할떄마다</a:t>
            </a:r>
            <a:r>
              <a:rPr lang="ko-KR" altLang="en-US" dirty="0"/>
              <a:t> </a:t>
            </a:r>
            <a:r>
              <a:rPr lang="ko-KR" altLang="en-US" dirty="0" err="1"/>
              <a:t>초기화반복해주야함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165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C85EB9-9E5C-4572-9422-CE94AE91D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608" y="755210"/>
            <a:ext cx="3856638" cy="405501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11029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텐서보드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(tensor board)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시각화</a:t>
            </a:r>
            <a:endParaRPr lang="en-US" altLang="ko-KR" u="sng" dirty="0">
              <a:hlinkClick r:id="rId4"/>
            </a:endParaRPr>
          </a:p>
          <a:p>
            <a:r>
              <a:rPr lang="en-US" altLang="ko-KR" u="sng" dirty="0">
                <a:hlinkClick r:id="rId4"/>
              </a:rPr>
              <a:t>http://localhost:6006</a:t>
            </a:r>
            <a:r>
              <a:rPr lang="en-US" altLang="ko-KR" dirty="0"/>
              <a:t> </a:t>
            </a: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6F98B9-F451-44A9-8E7D-D8BFE203A9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312" y="1729863"/>
            <a:ext cx="7047629" cy="4570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EB8385-8AEE-47A3-B724-52AA8A2800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9890" y="4554639"/>
            <a:ext cx="3154325" cy="15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6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978" y="902591"/>
            <a:ext cx="1770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TOPICS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2" y="2967037"/>
            <a:ext cx="11853333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32" y="3206503"/>
            <a:ext cx="282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ko-KR" altLang="en-US" dirty="0" err="1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텐서</a:t>
            </a:r>
            <a:r>
              <a:rPr lang="ko-KR" altLang="en-US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플로우란</a:t>
            </a:r>
            <a:r>
              <a:rPr lang="en-US" altLang="ko-KR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  <a:p>
            <a:pPr algn="ctr"/>
            <a:r>
              <a:rPr lang="en-US" altLang="ko-KR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(Tensor flow)</a:t>
            </a:r>
          </a:p>
        </p:txBody>
      </p:sp>
      <p:pic>
        <p:nvPicPr>
          <p:cNvPr id="73" name="Picture 2" descr="Image result for 가천대학교 로고">
            <a:extLst>
              <a:ext uri="{FF2B5EF4-FFF2-40B4-BE49-F238E27FC236}">
                <a16:creationId xmlns:a16="http://schemas.microsoft.com/office/drawing/2014/main" id="{0F317DE7-5971-4506-A418-FB8B9C085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1502EC-DD5B-4752-A3DA-8B27C3FDE659}"/>
              </a:ext>
            </a:extLst>
          </p:cNvPr>
          <p:cNvSpPr txBox="1"/>
          <p:nvPr/>
        </p:nvSpPr>
        <p:spPr>
          <a:xfrm>
            <a:off x="2512554" y="3225199"/>
            <a:ext cx="180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세션</a:t>
            </a:r>
            <a:endParaRPr lang="en-US" altLang="ko-KR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  (Session)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38227-FFA4-43E4-9F23-4C73D10205C2}"/>
              </a:ext>
            </a:extLst>
          </p:cNvPr>
          <p:cNvSpPr txBox="1"/>
          <p:nvPr/>
        </p:nvSpPr>
        <p:spPr>
          <a:xfrm>
            <a:off x="4423783" y="3208237"/>
            <a:ext cx="180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그래프 관리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4E96C-A1F7-4639-AD14-BA44EF6E1FD2}"/>
              </a:ext>
            </a:extLst>
          </p:cNvPr>
          <p:cNvSpPr txBox="1"/>
          <p:nvPr/>
        </p:nvSpPr>
        <p:spPr>
          <a:xfrm>
            <a:off x="6290359" y="3172141"/>
            <a:ext cx="2324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4. </a:t>
            </a:r>
            <a:r>
              <a:rPr lang="ko-KR" altLang="en-US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선형 회귀</a:t>
            </a:r>
            <a:endParaRPr lang="en-US" altLang="ko-KR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(Linear regression)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B0C3D-ABB3-4A18-BB55-010032D9D7F4}"/>
              </a:ext>
            </a:extLst>
          </p:cNvPr>
          <p:cNvSpPr txBox="1"/>
          <p:nvPr/>
        </p:nvSpPr>
        <p:spPr>
          <a:xfrm>
            <a:off x="8698833" y="3158796"/>
            <a:ext cx="2165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b="1" dirty="0" err="1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텐서</a:t>
            </a:r>
            <a:r>
              <a:rPr lang="ko-KR" altLang="en-US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보드</a:t>
            </a:r>
            <a:endParaRPr lang="en-US" altLang="ko-KR" b="1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algn="ctr"/>
            <a:r>
              <a:rPr lang="en-US" altLang="ko-KR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(Tensor board)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713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D75DD7-1CBF-4F61-9D02-CC61AB756047}"/>
              </a:ext>
            </a:extLst>
          </p:cNvPr>
          <p:cNvGrpSpPr/>
          <p:nvPr/>
        </p:nvGrpSpPr>
        <p:grpSpPr>
          <a:xfrm>
            <a:off x="3009900" y="1359633"/>
            <a:ext cx="6172200" cy="3588318"/>
            <a:chOff x="3009900" y="1031264"/>
            <a:chExt cx="6172200" cy="3588318"/>
          </a:xfrm>
        </p:grpSpPr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9F95914F-954D-4261-880C-99FC7C3A8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13815"/>
            <a:stretch/>
          </p:blipFill>
          <p:spPr>
            <a:xfrm>
              <a:off x="4430590" y="1031264"/>
              <a:ext cx="3330819" cy="358831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09900" y="3044279"/>
              <a:ext cx="6172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8D0F7C-43D8-40D6-9AA4-1739E3BFBC7C}"/>
              </a:ext>
            </a:extLst>
          </p:cNvPr>
          <p:cNvGrpSpPr/>
          <p:nvPr/>
        </p:nvGrpSpPr>
        <p:grpSpPr>
          <a:xfrm>
            <a:off x="1025197" y="3105833"/>
            <a:ext cx="10141605" cy="615553"/>
            <a:chOff x="663313" y="3105833"/>
            <a:chExt cx="10141605" cy="615553"/>
          </a:xfrm>
        </p:grpSpPr>
        <p:sp>
          <p:nvSpPr>
            <p:cNvPr id="7" name="TextBox 6"/>
            <p:cNvSpPr txBox="1"/>
            <p:nvPr/>
          </p:nvSpPr>
          <p:spPr>
            <a:xfrm>
              <a:off x="663313" y="3105833"/>
              <a:ext cx="125095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STEP1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주제 소개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F6CD99C-4319-4481-BFB9-0E8DEF38CAB2}"/>
                </a:ext>
              </a:extLst>
            </p:cNvPr>
            <p:cNvSpPr txBox="1"/>
            <p:nvPr/>
          </p:nvSpPr>
          <p:spPr>
            <a:xfrm>
              <a:off x="2441444" y="3105833"/>
              <a:ext cx="125095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STEP2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주제소개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62B415-014E-4BD3-90B0-C998A40E500A}"/>
                </a:ext>
              </a:extLst>
            </p:cNvPr>
            <p:cNvSpPr txBox="1"/>
            <p:nvPr/>
          </p:nvSpPr>
          <p:spPr>
            <a:xfrm>
              <a:off x="4219575" y="3105833"/>
              <a:ext cx="125095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STEP3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주제소개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050C79F-5EA9-4E55-8607-ECE86CC4D701}"/>
                </a:ext>
              </a:extLst>
            </p:cNvPr>
            <p:cNvSpPr txBox="1"/>
            <p:nvPr/>
          </p:nvSpPr>
          <p:spPr>
            <a:xfrm>
              <a:off x="5997706" y="3105833"/>
              <a:ext cx="125095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STEP4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주제소개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293080-881A-4F2C-9137-F056BEC9F778}"/>
                </a:ext>
              </a:extLst>
            </p:cNvPr>
            <p:cNvSpPr txBox="1"/>
            <p:nvPr/>
          </p:nvSpPr>
          <p:spPr>
            <a:xfrm>
              <a:off x="7775837" y="3105833"/>
              <a:ext cx="125095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STEP5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주제소개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2E8B7A-9651-4938-AB9B-AD764D23B84A}"/>
                </a:ext>
              </a:extLst>
            </p:cNvPr>
            <p:cNvSpPr txBox="1"/>
            <p:nvPr/>
          </p:nvSpPr>
          <p:spPr>
            <a:xfrm>
              <a:off x="9553968" y="3105833"/>
              <a:ext cx="125095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STEP6</a:t>
              </a:r>
            </a:p>
            <a:p>
              <a:pPr algn="ctr"/>
              <a:r>
                <a:rPr lang="ko-KR" altLang="en-US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주제소개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3C22041-5F4D-4DA4-9977-C63D0C84D049}"/>
              </a:ext>
            </a:extLst>
          </p:cNvPr>
          <p:cNvSpPr txBox="1"/>
          <p:nvPr/>
        </p:nvSpPr>
        <p:spPr>
          <a:xfrm>
            <a:off x="3009900" y="2905777"/>
            <a:ext cx="6172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6000" b="1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텐서</a:t>
            </a:r>
            <a:r>
              <a:rPr lang="ko-KR" altLang="en-US" sz="60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6000" b="1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플로우란</a:t>
            </a:r>
            <a:r>
              <a:rPr lang="en-US" altLang="ko-KR" sz="6000" b="1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ko-KR" altLang="en-US" sz="6000" b="1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" name="Picture 2" descr="Image result for 가천대학교 로고">
            <a:extLst>
              <a:ext uri="{FF2B5EF4-FFF2-40B4-BE49-F238E27FC236}">
                <a16:creationId xmlns:a16="http://schemas.microsoft.com/office/drawing/2014/main" id="{93B67D35-4F5E-4D87-B77A-ADB6FC480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1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3160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텐서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3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플로우란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23A18B-3D13-4D61-8EFE-FF3B8F30D8E1}"/>
              </a:ext>
            </a:extLst>
          </p:cNvPr>
          <p:cNvSpPr txBox="1"/>
          <p:nvPr/>
        </p:nvSpPr>
        <p:spPr>
          <a:xfrm>
            <a:off x="626472" y="1501791"/>
            <a:ext cx="1225934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구글에서 인공지능을 편하게 사용하기 위해서 만든 오픈소스 소프트웨어 라이브러리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사용 원리 </a:t>
            </a:r>
            <a:endParaRPr lang="en-US" altLang="ko-KR" sz="32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먼저 </a:t>
            </a: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파이썬으로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수행할 계산 그래프를 정의한 다음 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텐서플로가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최적화된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C++ 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코드를 사용해 이 그래프를 효율적으로 실행함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en-US" altLang="ko-KR" sz="2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장점</a:t>
            </a:r>
            <a:endParaRPr lang="en-US" altLang="ko-KR" sz="2400" b="1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CPU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나 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GPU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에서 병렬로 실행할 수 있음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분산 컴퓨팅 지원</a:t>
            </a:r>
          </a:p>
        </p:txBody>
      </p:sp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9105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세션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(Session)</a:t>
            </a:r>
          </a:p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	#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구성 단계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계산 그래프 생성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34A802-A2A8-4C2E-B770-ABF413E0C0F7}"/>
                  </a:ext>
                </a:extLst>
              </p:cNvPr>
              <p:cNvSpPr/>
              <p:nvPr/>
            </p:nvSpPr>
            <p:spPr>
              <a:xfrm>
                <a:off x="445998" y="2847366"/>
                <a:ext cx="5514027" cy="3621638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</a:rPr>
                  <a:t>import </a:t>
                </a:r>
                <a:r>
                  <a:rPr lang="en-US" altLang="ko-KR" sz="3200" dirty="0" err="1">
                    <a:solidFill>
                      <a:schemeClr val="tx1"/>
                    </a:solidFill>
                  </a:rPr>
                  <a:t>tensorflow</a:t>
                </a:r>
                <a:r>
                  <a:rPr lang="en-US" altLang="ko-KR" sz="3200" dirty="0">
                    <a:solidFill>
                      <a:schemeClr val="tx1"/>
                    </a:solidFill>
                  </a:rPr>
                  <a:t> as </a:t>
                </a:r>
                <a:r>
                  <a:rPr lang="en-US" altLang="ko-KR" sz="3200" dirty="0" err="1">
                    <a:solidFill>
                      <a:schemeClr val="tx1"/>
                    </a:solidFill>
                  </a:rPr>
                  <a:t>tf</a:t>
                </a:r>
                <a:endParaRPr lang="en-US" altLang="ko-KR" sz="32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3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</a:rPr>
                  <a:t>x=</a:t>
                </a:r>
                <a:r>
                  <a:rPr lang="en-US" altLang="ko-KR" sz="3200" dirty="0" err="1">
                    <a:solidFill>
                      <a:schemeClr val="tx1"/>
                    </a:solidFill>
                  </a:rPr>
                  <a:t>tf.Variable</a:t>
                </a:r>
                <a:r>
                  <a:rPr lang="en-US" altLang="ko-KR" sz="3200" dirty="0">
                    <a:solidFill>
                      <a:schemeClr val="tx1"/>
                    </a:solidFill>
                  </a:rPr>
                  <a:t>(3, name=“x”)</a:t>
                </a:r>
              </a:p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</a:rPr>
                  <a:t>y=</a:t>
                </a:r>
                <a:r>
                  <a:rPr lang="en-US" altLang="ko-KR" sz="3200" dirty="0" err="1">
                    <a:solidFill>
                      <a:schemeClr val="tx1"/>
                    </a:solidFill>
                  </a:rPr>
                  <a:t>tf.Variable</a:t>
                </a:r>
                <a:r>
                  <a:rPr lang="en-US" altLang="ko-KR" sz="3200" dirty="0">
                    <a:solidFill>
                      <a:schemeClr val="tx1"/>
                    </a:solidFill>
                  </a:rPr>
                  <a:t>(4, name=“y”)</a:t>
                </a:r>
              </a:p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</a:rPr>
                  <a:t>f=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</a:rPr>
                  <a:t>y+y+2</a:t>
                </a:r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334A802-A2A8-4C2E-B770-ABF413E0C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98" y="2847366"/>
                <a:ext cx="5514027" cy="3621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그룹 43">
            <a:extLst>
              <a:ext uri="{FF2B5EF4-FFF2-40B4-BE49-F238E27FC236}">
                <a16:creationId xmlns:a16="http://schemas.microsoft.com/office/drawing/2014/main" id="{E7D261FA-A491-49E9-A036-322BBD7CA52A}"/>
              </a:ext>
            </a:extLst>
          </p:cNvPr>
          <p:cNvGrpSpPr/>
          <p:nvPr/>
        </p:nvGrpSpPr>
        <p:grpSpPr>
          <a:xfrm>
            <a:off x="6274041" y="1730889"/>
            <a:ext cx="5294719" cy="4738115"/>
            <a:chOff x="6348729" y="1342742"/>
            <a:chExt cx="5294719" cy="473811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8F8AF0-F09B-4FF1-A5EB-5D63B3E44C2A}"/>
                </a:ext>
              </a:extLst>
            </p:cNvPr>
            <p:cNvSpPr/>
            <p:nvPr/>
          </p:nvSpPr>
          <p:spPr>
            <a:xfrm>
              <a:off x="10456811" y="5551467"/>
              <a:ext cx="637673" cy="529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2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842D7B6F-F26B-45BF-9A62-A2C8E979E0F9}"/>
                    </a:ext>
                  </a:extLst>
                </p:cNvPr>
                <p:cNvSpPr/>
                <p:nvPr/>
              </p:nvSpPr>
              <p:spPr>
                <a:xfrm>
                  <a:off x="6348729" y="5551467"/>
                  <a:ext cx="637673" cy="529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842D7B6F-F26B-45BF-9A62-A2C8E979E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729" y="5551467"/>
                  <a:ext cx="637673" cy="5293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6F8961FF-71ED-4FA8-AEE4-708EAB2E6FA3}"/>
                    </a:ext>
                  </a:extLst>
                </p:cNvPr>
                <p:cNvSpPr/>
                <p:nvPr/>
              </p:nvSpPr>
              <p:spPr>
                <a:xfrm>
                  <a:off x="7559652" y="5551467"/>
                  <a:ext cx="637673" cy="529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6F8961FF-71ED-4FA8-AEE4-708EAB2E6F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652" y="5551467"/>
                  <a:ext cx="637673" cy="529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5BFE397C-31CB-469D-8C54-3725D0EBAB5E}"/>
                    </a:ext>
                  </a:extLst>
                </p:cNvPr>
                <p:cNvSpPr/>
                <p:nvPr/>
              </p:nvSpPr>
              <p:spPr>
                <a:xfrm>
                  <a:off x="8943030" y="5551467"/>
                  <a:ext cx="637673" cy="529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5BFE397C-31CB-469D-8C54-3725D0EBAB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3030" y="5551467"/>
                  <a:ext cx="637673" cy="5293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833B911-D909-4D6D-9B88-90FAC66AB715}"/>
                </a:ext>
              </a:extLst>
            </p:cNvPr>
            <p:cNvCxnSpPr/>
            <p:nvPr/>
          </p:nvCxnSpPr>
          <p:spPr>
            <a:xfrm>
              <a:off x="6533275" y="4415589"/>
              <a:ext cx="15880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1D4FA3E-C58F-47E2-9D74-A01E8BDB1ACD}"/>
                </a:ext>
              </a:extLst>
            </p:cNvPr>
            <p:cNvCxnSpPr>
              <a:cxnSpLocks/>
            </p:cNvCxnSpPr>
            <p:nvPr/>
          </p:nvCxnSpPr>
          <p:spPr>
            <a:xfrm>
              <a:off x="6533275" y="4415589"/>
              <a:ext cx="0" cy="1159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8A01C76-0A86-4CC5-ADF9-6C97C98546F4}"/>
                </a:ext>
              </a:extLst>
            </p:cNvPr>
            <p:cNvCxnSpPr>
              <a:cxnSpLocks/>
            </p:cNvCxnSpPr>
            <p:nvPr/>
          </p:nvCxnSpPr>
          <p:spPr>
            <a:xfrm>
              <a:off x="8117433" y="4415588"/>
              <a:ext cx="0" cy="1159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80073AE4-FDEE-4C74-809E-E4061CFE553A}"/>
                </a:ext>
              </a:extLst>
            </p:cNvPr>
            <p:cNvCxnSpPr>
              <a:cxnSpLocks/>
            </p:cNvCxnSpPr>
            <p:nvPr/>
          </p:nvCxnSpPr>
          <p:spPr>
            <a:xfrm>
              <a:off x="9313940" y="4415587"/>
              <a:ext cx="0" cy="1159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B67DB1A-7DD4-4D22-B848-2167C24AF5BF}"/>
                </a:ext>
              </a:extLst>
            </p:cNvPr>
            <p:cNvCxnSpPr>
              <a:cxnSpLocks/>
            </p:cNvCxnSpPr>
            <p:nvPr/>
          </p:nvCxnSpPr>
          <p:spPr>
            <a:xfrm>
              <a:off x="10109458" y="3256543"/>
              <a:ext cx="0" cy="1159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89DEDF2-7CAF-48CB-8B94-CE15489F19FF}"/>
                </a:ext>
              </a:extLst>
            </p:cNvPr>
            <p:cNvCxnSpPr>
              <a:cxnSpLocks/>
            </p:cNvCxnSpPr>
            <p:nvPr/>
          </p:nvCxnSpPr>
          <p:spPr>
            <a:xfrm>
              <a:off x="10901981" y="4415586"/>
              <a:ext cx="0" cy="1159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3E84353D-B57E-45AB-AF10-A189313564CB}"/>
                </a:ext>
              </a:extLst>
            </p:cNvPr>
            <p:cNvCxnSpPr/>
            <p:nvPr/>
          </p:nvCxnSpPr>
          <p:spPr>
            <a:xfrm>
              <a:off x="9313940" y="4415586"/>
              <a:ext cx="15880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56EC421-2381-4F60-B980-8D1F2C926561}"/>
                </a:ext>
              </a:extLst>
            </p:cNvPr>
            <p:cNvCxnSpPr>
              <a:cxnSpLocks/>
            </p:cNvCxnSpPr>
            <p:nvPr/>
          </p:nvCxnSpPr>
          <p:spPr>
            <a:xfrm>
              <a:off x="7327295" y="3256542"/>
              <a:ext cx="0" cy="1159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51562E0D-B6C6-4A44-BEFD-BA1390C3EBA5}"/>
                    </a:ext>
                  </a:extLst>
                </p:cNvPr>
                <p:cNvSpPr/>
                <p:nvPr/>
              </p:nvSpPr>
              <p:spPr>
                <a:xfrm>
                  <a:off x="6949560" y="2750313"/>
                  <a:ext cx="687422" cy="529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51562E0D-B6C6-4A44-BEFD-BA1390C3EB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9560" y="2750313"/>
                  <a:ext cx="687422" cy="52939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D1E34C5-7C7C-4027-B770-67756ACF6F46}"/>
                    </a:ext>
                  </a:extLst>
                </p:cNvPr>
                <p:cNvSpPr/>
                <p:nvPr/>
              </p:nvSpPr>
              <p:spPr>
                <a:xfrm>
                  <a:off x="9540058" y="2722233"/>
                  <a:ext cx="1119238" cy="529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D1E34C5-7C7C-4027-B770-67756ACF6F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0058" y="2722233"/>
                  <a:ext cx="1119238" cy="52939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C91F5CF-FFA4-4CC4-A7CB-6EDA63E0E7D4}"/>
                </a:ext>
              </a:extLst>
            </p:cNvPr>
            <p:cNvCxnSpPr>
              <a:cxnSpLocks/>
            </p:cNvCxnSpPr>
            <p:nvPr/>
          </p:nvCxnSpPr>
          <p:spPr>
            <a:xfrm>
              <a:off x="9148139" y="3104147"/>
              <a:ext cx="0" cy="24704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9891E878-D00C-456E-BA73-E8B843D91B4F}"/>
                </a:ext>
              </a:extLst>
            </p:cNvPr>
            <p:cNvCxnSpPr>
              <a:cxnSpLocks/>
            </p:cNvCxnSpPr>
            <p:nvPr/>
          </p:nvCxnSpPr>
          <p:spPr>
            <a:xfrm>
              <a:off x="7636982" y="3104147"/>
              <a:ext cx="151115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40A2B1F-E8D3-48D5-86A8-388C804139C1}"/>
                    </a:ext>
                  </a:extLst>
                </p:cNvPr>
                <p:cNvSpPr/>
                <p:nvPr/>
              </p:nvSpPr>
              <p:spPr>
                <a:xfrm>
                  <a:off x="7750654" y="1422177"/>
                  <a:ext cx="893343" cy="529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40A2B1F-E8D3-48D5-86A8-388C804139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654" y="1422177"/>
                  <a:ext cx="893343" cy="52939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A506290-F6F5-472B-A837-049E68C700EC}"/>
                </a:ext>
              </a:extLst>
            </p:cNvPr>
            <p:cNvCxnSpPr>
              <a:cxnSpLocks/>
            </p:cNvCxnSpPr>
            <p:nvPr/>
          </p:nvCxnSpPr>
          <p:spPr>
            <a:xfrm>
              <a:off x="8197326" y="1945104"/>
              <a:ext cx="0" cy="1159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613FD3E4-4F9C-47E8-B988-005D5EA98E3B}"/>
                </a:ext>
              </a:extLst>
            </p:cNvPr>
            <p:cNvCxnSpPr/>
            <p:nvPr/>
          </p:nvCxnSpPr>
          <p:spPr>
            <a:xfrm>
              <a:off x="8643997" y="1646763"/>
              <a:ext cx="15880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001C854-82BA-4D0E-869A-CCB8DA149BFA}"/>
                </a:ext>
              </a:extLst>
            </p:cNvPr>
            <p:cNvCxnSpPr>
              <a:cxnSpLocks/>
            </p:cNvCxnSpPr>
            <p:nvPr/>
          </p:nvCxnSpPr>
          <p:spPr>
            <a:xfrm>
              <a:off x="10232038" y="1646763"/>
              <a:ext cx="0" cy="10634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059382B4-D6C3-40FB-975E-313A86208DB8}"/>
                    </a:ext>
                  </a:extLst>
                </p:cNvPr>
                <p:cNvSpPr/>
                <p:nvPr/>
              </p:nvSpPr>
              <p:spPr>
                <a:xfrm>
                  <a:off x="9344018" y="1342742"/>
                  <a:ext cx="2299430" cy="529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ko-KR" sz="3200" dirty="0">
                      <a:solidFill>
                        <a:schemeClr val="tx1"/>
                      </a:solidFill>
                    </a:rPr>
                    <a:t>+y+2</a:t>
                  </a:r>
                  <a:endParaRPr lang="ko-KR" alt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059382B4-D6C3-40FB-975E-313A86208D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4018" y="1342742"/>
                  <a:ext cx="2299430" cy="529390"/>
                </a:xfrm>
                <a:prstGeom prst="rect">
                  <a:avLst/>
                </a:prstGeom>
                <a:blipFill>
                  <a:blip r:embed="rId11"/>
                  <a:stretch>
                    <a:fillRect t="-19101" b="-393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046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88981A6-8DBA-47C2-B30B-D7BC70BABCE9}"/>
              </a:ext>
            </a:extLst>
          </p:cNvPr>
          <p:cNvSpPr/>
          <p:nvPr/>
        </p:nvSpPr>
        <p:spPr>
          <a:xfrm>
            <a:off x="445998" y="2847366"/>
            <a:ext cx="5514027" cy="36216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tx1"/>
                </a:solidFill>
              </a:rPr>
              <a:t>sess</a:t>
            </a:r>
            <a:r>
              <a:rPr lang="en-US" altLang="ko-KR" sz="3200" dirty="0">
                <a:solidFill>
                  <a:schemeClr val="tx1"/>
                </a:solidFill>
              </a:rPr>
              <a:t>=</a:t>
            </a:r>
            <a:r>
              <a:rPr lang="en-US" altLang="ko-KR" sz="3200" dirty="0" err="1">
                <a:solidFill>
                  <a:schemeClr val="tx1"/>
                </a:solidFill>
              </a:rPr>
              <a:t>tf.Session</a:t>
            </a:r>
            <a:r>
              <a:rPr lang="en-US" altLang="ko-KR" sz="3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3200" dirty="0" err="1">
                <a:solidFill>
                  <a:schemeClr val="tx1"/>
                </a:solidFill>
              </a:rPr>
              <a:t>sess.run</a:t>
            </a:r>
            <a:r>
              <a:rPr lang="en-US" altLang="ko-KR" sz="3200" dirty="0">
                <a:solidFill>
                  <a:schemeClr val="tx1"/>
                </a:solidFill>
              </a:rPr>
              <a:t>(</a:t>
            </a:r>
            <a:r>
              <a:rPr lang="en-US" altLang="ko-KR" sz="3200" dirty="0" err="1">
                <a:solidFill>
                  <a:schemeClr val="tx1"/>
                </a:solidFill>
              </a:rPr>
              <a:t>x.initializer</a:t>
            </a:r>
            <a:r>
              <a:rPr lang="en-US" altLang="ko-KR" sz="3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3200" dirty="0" err="1">
                <a:solidFill>
                  <a:schemeClr val="tx1"/>
                </a:solidFill>
              </a:rPr>
              <a:t>sess.run</a:t>
            </a:r>
            <a:r>
              <a:rPr lang="en-US" altLang="ko-KR" sz="3200" dirty="0">
                <a:solidFill>
                  <a:schemeClr val="tx1"/>
                </a:solidFill>
              </a:rPr>
              <a:t>(</a:t>
            </a:r>
            <a:r>
              <a:rPr lang="en-US" altLang="ko-KR" sz="3200" dirty="0" err="1">
                <a:solidFill>
                  <a:schemeClr val="tx1"/>
                </a:solidFill>
              </a:rPr>
              <a:t>y.initializer</a:t>
            </a:r>
            <a:r>
              <a:rPr lang="en-US" altLang="ko-KR" sz="32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result=</a:t>
            </a:r>
            <a:r>
              <a:rPr lang="en-US" altLang="ko-KR" sz="3200" dirty="0" err="1">
                <a:solidFill>
                  <a:schemeClr val="tx1"/>
                </a:solidFill>
              </a:rPr>
              <a:t>sess.run</a:t>
            </a:r>
            <a:r>
              <a:rPr lang="en-US" altLang="ko-KR" sz="3200" dirty="0">
                <a:solidFill>
                  <a:schemeClr val="tx1"/>
                </a:solidFill>
              </a:rPr>
              <a:t>(f)</a:t>
            </a:r>
          </a:p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print(result)</a:t>
            </a:r>
          </a:p>
          <a:p>
            <a:pPr algn="ctr"/>
            <a:r>
              <a:rPr lang="en-US" altLang="ko-KR" sz="3200" dirty="0" err="1">
                <a:solidFill>
                  <a:schemeClr val="tx1"/>
                </a:solidFill>
              </a:rPr>
              <a:t>sess.close</a:t>
            </a:r>
            <a:r>
              <a:rPr lang="en-US" altLang="ko-KR" sz="3200" dirty="0">
                <a:solidFill>
                  <a:schemeClr val="tx1"/>
                </a:solidFill>
              </a:rPr>
              <a:t>()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4F5D41-8A8B-4B7D-9080-2AB212F7D606}"/>
              </a:ext>
            </a:extLst>
          </p:cNvPr>
          <p:cNvSpPr/>
          <p:nvPr/>
        </p:nvSpPr>
        <p:spPr>
          <a:xfrm>
            <a:off x="6389931" y="3296333"/>
            <a:ext cx="5202829" cy="317267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with </a:t>
            </a:r>
            <a:r>
              <a:rPr lang="en-US" altLang="ko-KR" sz="3200" dirty="0" err="1">
                <a:solidFill>
                  <a:schemeClr val="tx1"/>
                </a:solidFill>
              </a:rPr>
              <a:t>tf.Session</a:t>
            </a:r>
            <a:r>
              <a:rPr lang="en-US" altLang="ko-KR" sz="3200" dirty="0">
                <a:solidFill>
                  <a:schemeClr val="tx1"/>
                </a:solidFill>
              </a:rPr>
              <a:t>() as </a:t>
            </a:r>
            <a:r>
              <a:rPr lang="en-US" altLang="ko-KR" sz="3200" dirty="0" err="1">
                <a:solidFill>
                  <a:schemeClr val="tx1"/>
                </a:solidFill>
              </a:rPr>
              <a:t>sess</a:t>
            </a:r>
            <a:r>
              <a:rPr lang="en-US" altLang="ko-KR" sz="3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3200" dirty="0" err="1">
                <a:solidFill>
                  <a:schemeClr val="tx1"/>
                </a:solidFill>
              </a:rPr>
              <a:t>x.initializer.run</a:t>
            </a:r>
            <a:r>
              <a:rPr lang="en-US" altLang="ko-KR" sz="3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3200" dirty="0" err="1">
                <a:solidFill>
                  <a:schemeClr val="tx1"/>
                </a:solidFill>
              </a:rPr>
              <a:t>y.initializer.run</a:t>
            </a:r>
            <a:r>
              <a:rPr lang="en-US" altLang="ko-KR" sz="3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result = </a:t>
            </a:r>
            <a:r>
              <a:rPr lang="en-US" altLang="ko-KR" sz="3200" dirty="0" err="1">
                <a:solidFill>
                  <a:schemeClr val="tx1"/>
                </a:solidFill>
              </a:rPr>
              <a:t>f.eval</a:t>
            </a:r>
            <a:r>
              <a:rPr lang="en-US" altLang="ko-KR" sz="32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print(result)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4CBF0-5FCD-438F-BE05-B2D06B8084AC}"/>
              </a:ext>
            </a:extLst>
          </p:cNvPr>
          <p:cNvSpPr txBox="1"/>
          <p:nvPr/>
        </p:nvSpPr>
        <p:spPr>
          <a:xfrm>
            <a:off x="3867764" y="6007339"/>
            <a:ext cx="230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00FFFF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자원 할당 해제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93D683-94BC-4D51-8612-C070963D6A43}"/>
              </a:ext>
            </a:extLst>
          </p:cNvPr>
          <p:cNvSpPr txBox="1"/>
          <p:nvPr/>
        </p:nvSpPr>
        <p:spPr>
          <a:xfrm>
            <a:off x="10145359" y="6007338"/>
            <a:ext cx="2307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highlight>
                  <a:srgbClr val="00FFFF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자동 </a:t>
            </a:r>
            <a:r>
              <a:rPr lang="ko-KR" altLang="en-US" sz="2400" dirty="0">
                <a:highlight>
                  <a:srgbClr val="00FFFF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해제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A8C771-5AE9-4C31-B38C-1A38A7208CA8}"/>
              </a:ext>
            </a:extLst>
          </p:cNvPr>
          <p:cNvSpPr txBox="1"/>
          <p:nvPr/>
        </p:nvSpPr>
        <p:spPr>
          <a:xfrm>
            <a:off x="400048" y="715775"/>
            <a:ext cx="9105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세션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(Session)</a:t>
            </a:r>
          </a:p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	#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실행 단계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세션이 연산을 장치에 올려 실행을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도와줌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22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88981A6-8DBA-47C2-B30B-D7BC70BABCE9}"/>
              </a:ext>
            </a:extLst>
          </p:cNvPr>
          <p:cNvSpPr/>
          <p:nvPr/>
        </p:nvSpPr>
        <p:spPr>
          <a:xfrm>
            <a:off x="445998" y="2901264"/>
            <a:ext cx="6255591" cy="35677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>
                <a:solidFill>
                  <a:schemeClr val="tx1"/>
                </a:solidFill>
              </a:rPr>
              <a:t>init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>
                <a:solidFill>
                  <a:schemeClr val="tx1"/>
                </a:solidFill>
              </a:rPr>
              <a:t>=</a:t>
            </a:r>
            <a:r>
              <a:rPr lang="ko-KR" altLang="en-US" sz="2800" dirty="0">
                <a:solidFill>
                  <a:schemeClr val="tx1"/>
                </a:solidFill>
              </a:rPr>
              <a:t> </a:t>
            </a:r>
            <a:r>
              <a:rPr lang="en-US" altLang="ko-KR" sz="2800" dirty="0" err="1">
                <a:solidFill>
                  <a:schemeClr val="tx1"/>
                </a:solidFill>
              </a:rPr>
              <a:t>tf.global_variables_initializer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with </a:t>
            </a:r>
            <a:r>
              <a:rPr lang="en-US" altLang="ko-KR" sz="2800" dirty="0" err="1">
                <a:solidFill>
                  <a:schemeClr val="tx1"/>
                </a:solidFill>
              </a:rPr>
              <a:t>tf.Session</a:t>
            </a:r>
            <a:r>
              <a:rPr lang="en-US" altLang="ko-KR" sz="2800" dirty="0">
                <a:solidFill>
                  <a:schemeClr val="tx1"/>
                </a:solidFill>
              </a:rPr>
              <a:t>() as </a:t>
            </a:r>
            <a:r>
              <a:rPr lang="en-US" altLang="ko-KR" sz="2800" dirty="0" err="1">
                <a:solidFill>
                  <a:schemeClr val="tx1"/>
                </a:solidFill>
              </a:rPr>
              <a:t>sess</a:t>
            </a:r>
            <a:r>
              <a:rPr lang="en-US" altLang="ko-KR" sz="28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altLang="ko-KR" sz="2800" dirty="0" err="1">
                <a:solidFill>
                  <a:schemeClr val="tx1"/>
                </a:solidFill>
              </a:rPr>
              <a:t>init.run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altLang="ko-KR" sz="2800" dirty="0">
                <a:solidFill>
                  <a:schemeClr val="tx1"/>
                </a:solidFill>
              </a:rPr>
              <a:t>result = </a:t>
            </a:r>
            <a:r>
              <a:rPr lang="en-US" altLang="ko-KR" sz="2800" dirty="0" err="1">
                <a:solidFill>
                  <a:schemeClr val="tx1"/>
                </a:solidFill>
              </a:rPr>
              <a:t>f.eval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  <a:p>
            <a:pPr lvl="1"/>
            <a:r>
              <a:rPr lang="en-US" altLang="ko-KR" sz="2800" dirty="0">
                <a:solidFill>
                  <a:schemeClr val="tx1"/>
                </a:solidFill>
              </a:rPr>
              <a:t>print(result)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4CBF0-5FCD-438F-BE05-B2D06B8084AC}"/>
              </a:ext>
            </a:extLst>
          </p:cNvPr>
          <p:cNvSpPr txBox="1"/>
          <p:nvPr/>
        </p:nvSpPr>
        <p:spPr>
          <a:xfrm>
            <a:off x="4057475" y="3139856"/>
            <a:ext cx="316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00FFFF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초기화 노드 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3B1435-8276-43AC-B709-EE19CA55A5D6}"/>
              </a:ext>
            </a:extLst>
          </p:cNvPr>
          <p:cNvSpPr/>
          <p:nvPr/>
        </p:nvSpPr>
        <p:spPr>
          <a:xfrm>
            <a:off x="6830757" y="2876374"/>
            <a:ext cx="4915246" cy="35677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>
                <a:solidFill>
                  <a:schemeClr val="tx1"/>
                </a:solidFill>
              </a:rPr>
              <a:t>sess</a:t>
            </a:r>
            <a:r>
              <a:rPr lang="en-US" altLang="ko-KR" sz="2800" dirty="0">
                <a:solidFill>
                  <a:schemeClr val="tx1"/>
                </a:solidFill>
              </a:rPr>
              <a:t> = </a:t>
            </a:r>
            <a:r>
              <a:rPr lang="en-US" altLang="ko-KR" sz="2800" dirty="0" err="1">
                <a:solidFill>
                  <a:schemeClr val="tx1"/>
                </a:solidFill>
              </a:rPr>
              <a:t>tf.InteractiveSession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2800" dirty="0" err="1">
                <a:solidFill>
                  <a:schemeClr val="tx1"/>
                </a:solidFill>
              </a:rPr>
              <a:t>init.run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result = </a:t>
            </a:r>
            <a:r>
              <a:rPr lang="en-US" altLang="ko-KR" sz="2800" dirty="0" err="1">
                <a:solidFill>
                  <a:schemeClr val="tx1"/>
                </a:solidFill>
              </a:rPr>
              <a:t>f.eval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2800" dirty="0">
                <a:solidFill>
                  <a:schemeClr val="tx1"/>
                </a:solidFill>
              </a:rPr>
              <a:t>print(result)</a:t>
            </a:r>
          </a:p>
          <a:p>
            <a:r>
              <a:rPr lang="en-US" altLang="ko-KR" sz="2800" dirty="0" err="1">
                <a:solidFill>
                  <a:schemeClr val="tx1"/>
                </a:solidFill>
              </a:rPr>
              <a:t>sess.close</a:t>
            </a:r>
            <a:r>
              <a:rPr lang="en-US" altLang="ko-KR" sz="2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D0B7E-12E7-48B4-A44E-9132522F1066}"/>
              </a:ext>
            </a:extLst>
          </p:cNvPr>
          <p:cNvSpPr txBox="1"/>
          <p:nvPr/>
        </p:nvSpPr>
        <p:spPr>
          <a:xfrm>
            <a:off x="7893705" y="3051991"/>
            <a:ext cx="412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highlight>
                  <a:srgbClr val="00FFFF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자신을 기본 세션으로 지정함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873EA4-44CA-4804-BD43-C69F6EEC59AF}"/>
              </a:ext>
            </a:extLst>
          </p:cNvPr>
          <p:cNvSpPr txBox="1"/>
          <p:nvPr/>
        </p:nvSpPr>
        <p:spPr>
          <a:xfrm>
            <a:off x="400048" y="715775"/>
            <a:ext cx="9105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세션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(Session)</a:t>
            </a:r>
          </a:p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	#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실행 단계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세션이 연산을 장치에 올려 실행을 </a:t>
            </a:r>
            <a:r>
              <a:rPr lang="ko-KR" altLang="en-US" sz="2000" dirty="0" err="1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도와줌</a:t>
            </a:r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479266-5B2B-4F52-A8A1-C0080834397D}"/>
              </a:ext>
            </a:extLst>
          </p:cNvPr>
          <p:cNvSpPr txBox="1"/>
          <p:nvPr/>
        </p:nvSpPr>
        <p:spPr>
          <a:xfrm>
            <a:off x="1193960" y="5911392"/>
            <a:ext cx="613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highlight>
                  <a:srgbClr val="00FFFF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f.eval</a:t>
            </a:r>
            <a:r>
              <a:rPr lang="en-US" altLang="ko-KR" sz="2400" dirty="0">
                <a:highlight>
                  <a:srgbClr val="00FFFF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() = </a:t>
            </a:r>
            <a:r>
              <a:rPr lang="en-US" altLang="ko-KR" sz="2400" dirty="0" err="1">
                <a:highlight>
                  <a:srgbClr val="00FFFF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tf.get_default_session</a:t>
            </a:r>
            <a:r>
              <a:rPr lang="en-US" altLang="ko-KR" sz="2400" dirty="0">
                <a:highlight>
                  <a:srgbClr val="00FFFF"/>
                </a:highlight>
                <a:latin typeface="-윤고딕330" panose="02030504000101010101" pitchFamily="18" charset="-127"/>
                <a:ea typeface="-윤고딕330" panose="02030504000101010101" pitchFamily="18" charset="-127"/>
              </a:rPr>
              <a:t>().run(f)</a:t>
            </a:r>
            <a:endParaRPr lang="ko-KR" altLang="en-US" sz="2400" dirty="0">
              <a:highlight>
                <a:srgbClr val="00FFFF"/>
              </a:highlight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924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3160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세션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(Session)</a:t>
            </a: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30ECBAF-2CCA-4F81-9FFE-024C79E5FFF4}"/>
              </a:ext>
            </a:extLst>
          </p:cNvPr>
          <p:cNvSpPr/>
          <p:nvPr/>
        </p:nvSpPr>
        <p:spPr>
          <a:xfrm>
            <a:off x="914400" y="2418347"/>
            <a:ext cx="1311442" cy="10106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구성 단계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F1949A-5AB6-42D2-A0C5-8C23881A4C17}"/>
              </a:ext>
            </a:extLst>
          </p:cNvPr>
          <p:cNvSpPr/>
          <p:nvPr/>
        </p:nvSpPr>
        <p:spPr>
          <a:xfrm>
            <a:off x="914400" y="4025733"/>
            <a:ext cx="1311442" cy="10106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실행 단계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F11B22-0D1D-430C-9387-F0057977FEF7}"/>
              </a:ext>
            </a:extLst>
          </p:cNvPr>
          <p:cNvSpPr txBox="1"/>
          <p:nvPr/>
        </p:nvSpPr>
        <p:spPr>
          <a:xfrm>
            <a:off x="6556827" y="4285961"/>
            <a:ext cx="4463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훈련 스텝 반복 평가</a:t>
            </a:r>
            <a:endParaRPr lang="en-US" altLang="ko-KR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파라미터 개선 반복 루프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82C448-97A2-4CE9-AFD5-D3F78C4BC3DE}"/>
              </a:ext>
            </a:extLst>
          </p:cNvPr>
          <p:cNvSpPr txBox="1"/>
          <p:nvPr/>
        </p:nvSpPr>
        <p:spPr>
          <a:xfrm>
            <a:off x="2590416" y="4300226"/>
            <a:ext cx="4463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그래프 실행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실제 연산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  <a:endParaRPr lang="ko-KR" altLang="en-US" sz="24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A2DC99D-27EF-4EE1-8245-1291FC1BC50C}"/>
              </a:ext>
            </a:extLst>
          </p:cNvPr>
          <p:cNvCxnSpPr>
            <a:cxnSpLocks/>
          </p:cNvCxnSpPr>
          <p:nvPr/>
        </p:nvCxnSpPr>
        <p:spPr>
          <a:xfrm>
            <a:off x="6015789" y="2177716"/>
            <a:ext cx="0" cy="3236495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21166A-BC2B-457F-A08C-3FE320268B55}"/>
              </a:ext>
            </a:extLst>
          </p:cNvPr>
          <p:cNvSpPr txBox="1"/>
          <p:nvPr/>
        </p:nvSpPr>
        <p:spPr>
          <a:xfrm>
            <a:off x="6556827" y="2692840"/>
            <a:ext cx="4463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훈련에 필요한 계산과</a:t>
            </a:r>
            <a:r>
              <a:rPr lang="en-US" altLang="ko-KR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2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머신러닝</a:t>
            </a:r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모델을 표현한 계산 그래프 생성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C843BA-1441-4711-BFB3-03B06AE8F1B0}"/>
              </a:ext>
            </a:extLst>
          </p:cNvPr>
          <p:cNvSpPr txBox="1"/>
          <p:nvPr/>
        </p:nvSpPr>
        <p:spPr>
          <a:xfrm>
            <a:off x="2742816" y="2845240"/>
            <a:ext cx="4463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계산 그래프 생성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78A2CDD-2053-4774-B353-64BC3EF52DB6}"/>
              </a:ext>
            </a:extLst>
          </p:cNvPr>
          <p:cNvCxnSpPr>
            <a:cxnSpLocks/>
          </p:cNvCxnSpPr>
          <p:nvPr/>
        </p:nvCxnSpPr>
        <p:spPr>
          <a:xfrm flipH="1" flipV="1">
            <a:off x="2420519" y="3754944"/>
            <a:ext cx="8863648" cy="486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09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72BC8A4-D578-4F45-B1D2-B46EC04E16AC}"/>
              </a:ext>
            </a:extLst>
          </p:cNvPr>
          <p:cNvSpPr/>
          <p:nvPr/>
        </p:nvSpPr>
        <p:spPr>
          <a:xfrm>
            <a:off x="698384" y="1946406"/>
            <a:ext cx="6352673" cy="4466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31606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그래프 관리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B913F491-7208-4AD1-AE85-DB3CA07F4678}"/>
              </a:ext>
            </a:extLst>
          </p:cNvPr>
          <p:cNvGrpSpPr/>
          <p:nvPr/>
        </p:nvGrpSpPr>
        <p:grpSpPr>
          <a:xfrm>
            <a:off x="7580107" y="2430379"/>
            <a:ext cx="3823140" cy="2947359"/>
            <a:chOff x="6348729" y="1342743"/>
            <a:chExt cx="5294719" cy="473811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89AADAE-43DF-460F-8ED9-CDB34E6EBD46}"/>
                </a:ext>
              </a:extLst>
            </p:cNvPr>
            <p:cNvSpPr/>
            <p:nvPr/>
          </p:nvSpPr>
          <p:spPr>
            <a:xfrm>
              <a:off x="10456811" y="5551467"/>
              <a:ext cx="637673" cy="529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372E8D4-6F46-4F52-AE74-8A52D8316322}"/>
                    </a:ext>
                  </a:extLst>
                </p:cNvPr>
                <p:cNvSpPr/>
                <p:nvPr/>
              </p:nvSpPr>
              <p:spPr>
                <a:xfrm>
                  <a:off x="6348729" y="5551467"/>
                  <a:ext cx="637673" cy="529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372E8D4-6F46-4F52-AE74-8A52D83163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729" y="5551467"/>
                  <a:ext cx="637673" cy="5293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68394A16-EFE4-4DA9-B0A1-457AB6D671A2}"/>
                    </a:ext>
                  </a:extLst>
                </p:cNvPr>
                <p:cNvSpPr/>
                <p:nvPr/>
              </p:nvSpPr>
              <p:spPr>
                <a:xfrm>
                  <a:off x="7559652" y="5551467"/>
                  <a:ext cx="637673" cy="529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68394A16-EFE4-4DA9-B0A1-457AB6D671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652" y="5551467"/>
                  <a:ext cx="637673" cy="5293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A8DF14DB-983E-4788-B93B-9FC57584C5D9}"/>
                    </a:ext>
                  </a:extLst>
                </p:cNvPr>
                <p:cNvSpPr/>
                <p:nvPr/>
              </p:nvSpPr>
              <p:spPr>
                <a:xfrm>
                  <a:off x="8943030" y="5551467"/>
                  <a:ext cx="637673" cy="529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A8DF14DB-983E-4788-B93B-9FC57584C5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3030" y="5551467"/>
                  <a:ext cx="637673" cy="529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C50BEBF-DB7C-4299-BE41-EE2A1C07742C}"/>
                </a:ext>
              </a:extLst>
            </p:cNvPr>
            <p:cNvCxnSpPr/>
            <p:nvPr/>
          </p:nvCxnSpPr>
          <p:spPr>
            <a:xfrm>
              <a:off x="6533275" y="4415589"/>
              <a:ext cx="15880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661125E-2E4E-4F04-8D17-4E9BA962A5E5}"/>
                </a:ext>
              </a:extLst>
            </p:cNvPr>
            <p:cNvCxnSpPr>
              <a:cxnSpLocks/>
            </p:cNvCxnSpPr>
            <p:nvPr/>
          </p:nvCxnSpPr>
          <p:spPr>
            <a:xfrm>
              <a:off x="6533275" y="4415589"/>
              <a:ext cx="0" cy="1159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41F72497-8C94-4923-85C9-B2986AE29D16}"/>
                </a:ext>
              </a:extLst>
            </p:cNvPr>
            <p:cNvCxnSpPr>
              <a:cxnSpLocks/>
            </p:cNvCxnSpPr>
            <p:nvPr/>
          </p:nvCxnSpPr>
          <p:spPr>
            <a:xfrm>
              <a:off x="8117433" y="4415588"/>
              <a:ext cx="0" cy="1159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1D5B5E7B-BCFE-45A9-8C01-BC7ED967207F}"/>
                </a:ext>
              </a:extLst>
            </p:cNvPr>
            <p:cNvCxnSpPr>
              <a:cxnSpLocks/>
            </p:cNvCxnSpPr>
            <p:nvPr/>
          </p:nvCxnSpPr>
          <p:spPr>
            <a:xfrm>
              <a:off x="9313940" y="4415587"/>
              <a:ext cx="0" cy="1159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9F88626-9800-44BF-949B-6BF8C4539B5D}"/>
                </a:ext>
              </a:extLst>
            </p:cNvPr>
            <p:cNvCxnSpPr>
              <a:cxnSpLocks/>
            </p:cNvCxnSpPr>
            <p:nvPr/>
          </p:nvCxnSpPr>
          <p:spPr>
            <a:xfrm>
              <a:off x="10109458" y="3256543"/>
              <a:ext cx="0" cy="1159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958EC65-516F-4D78-9F19-079E94F160CD}"/>
                </a:ext>
              </a:extLst>
            </p:cNvPr>
            <p:cNvCxnSpPr>
              <a:cxnSpLocks/>
            </p:cNvCxnSpPr>
            <p:nvPr/>
          </p:nvCxnSpPr>
          <p:spPr>
            <a:xfrm>
              <a:off x="10901981" y="4415586"/>
              <a:ext cx="0" cy="1159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D42DAE5-3967-4A28-A494-DC516F9CFC93}"/>
                </a:ext>
              </a:extLst>
            </p:cNvPr>
            <p:cNvCxnSpPr/>
            <p:nvPr/>
          </p:nvCxnSpPr>
          <p:spPr>
            <a:xfrm>
              <a:off x="9313940" y="4415586"/>
              <a:ext cx="15880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BE96F9D-769C-4D9E-A984-F0FE88990C38}"/>
                </a:ext>
              </a:extLst>
            </p:cNvPr>
            <p:cNvCxnSpPr>
              <a:cxnSpLocks/>
            </p:cNvCxnSpPr>
            <p:nvPr/>
          </p:nvCxnSpPr>
          <p:spPr>
            <a:xfrm>
              <a:off x="7327295" y="3256542"/>
              <a:ext cx="0" cy="1159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C7FAD584-21CE-4D5F-95CF-533330E3A20D}"/>
                    </a:ext>
                  </a:extLst>
                </p:cNvPr>
                <p:cNvSpPr/>
                <p:nvPr/>
              </p:nvSpPr>
              <p:spPr>
                <a:xfrm>
                  <a:off x="6949560" y="2750313"/>
                  <a:ext cx="687422" cy="529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C7FAD584-21CE-4D5F-95CF-533330E3A2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9560" y="2750313"/>
                  <a:ext cx="687422" cy="5293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B01D9710-1243-4887-95E9-CE89588E5BAF}"/>
                    </a:ext>
                  </a:extLst>
                </p:cNvPr>
                <p:cNvSpPr/>
                <p:nvPr/>
              </p:nvSpPr>
              <p:spPr>
                <a:xfrm>
                  <a:off x="9540058" y="2722233"/>
                  <a:ext cx="1119238" cy="529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1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B01D9710-1243-4887-95E9-CE89588E5B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0058" y="2722233"/>
                  <a:ext cx="1119238" cy="52939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01312B3-0C1F-4AE0-ACAD-0CC26FCF8575}"/>
                </a:ext>
              </a:extLst>
            </p:cNvPr>
            <p:cNvCxnSpPr>
              <a:cxnSpLocks/>
            </p:cNvCxnSpPr>
            <p:nvPr/>
          </p:nvCxnSpPr>
          <p:spPr>
            <a:xfrm>
              <a:off x="9148139" y="3104147"/>
              <a:ext cx="0" cy="24704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531F2EB-8E4C-4176-B496-10F497DB9BE3}"/>
                </a:ext>
              </a:extLst>
            </p:cNvPr>
            <p:cNvCxnSpPr>
              <a:cxnSpLocks/>
            </p:cNvCxnSpPr>
            <p:nvPr/>
          </p:nvCxnSpPr>
          <p:spPr>
            <a:xfrm>
              <a:off x="7636982" y="3104147"/>
              <a:ext cx="151115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0677DD1-7E16-4CB4-8AD6-5848E8998556}"/>
                    </a:ext>
                  </a:extLst>
                </p:cNvPr>
                <p:cNvSpPr/>
                <p:nvPr/>
              </p:nvSpPr>
              <p:spPr>
                <a:xfrm>
                  <a:off x="7750654" y="1422177"/>
                  <a:ext cx="893343" cy="529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0677DD1-7E16-4CB4-8AD6-5848E89985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654" y="1422177"/>
                  <a:ext cx="893343" cy="52939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25969C1-F10B-47A3-9F26-F7F982F2661A}"/>
                </a:ext>
              </a:extLst>
            </p:cNvPr>
            <p:cNvCxnSpPr>
              <a:cxnSpLocks/>
            </p:cNvCxnSpPr>
            <p:nvPr/>
          </p:nvCxnSpPr>
          <p:spPr>
            <a:xfrm>
              <a:off x="8197326" y="1945104"/>
              <a:ext cx="0" cy="11590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D74F942-2301-46A5-A0A7-76E61FE4FAFD}"/>
                </a:ext>
              </a:extLst>
            </p:cNvPr>
            <p:cNvCxnSpPr/>
            <p:nvPr/>
          </p:nvCxnSpPr>
          <p:spPr>
            <a:xfrm>
              <a:off x="8643997" y="1646763"/>
              <a:ext cx="158804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5A32912-6D7C-42AE-A055-C35F620C8EEE}"/>
                </a:ext>
              </a:extLst>
            </p:cNvPr>
            <p:cNvCxnSpPr>
              <a:cxnSpLocks/>
            </p:cNvCxnSpPr>
            <p:nvPr/>
          </p:nvCxnSpPr>
          <p:spPr>
            <a:xfrm>
              <a:off x="10232038" y="1646763"/>
              <a:ext cx="0" cy="106344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26BB81F-18CE-459B-8C04-0FB488A14AA2}"/>
                    </a:ext>
                  </a:extLst>
                </p:cNvPr>
                <p:cNvSpPr/>
                <p:nvPr/>
              </p:nvSpPr>
              <p:spPr>
                <a:xfrm>
                  <a:off x="9344018" y="1342743"/>
                  <a:ext cx="2299430" cy="5293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ko-KR" sz="1200" dirty="0">
                      <a:solidFill>
                        <a:schemeClr val="tx1"/>
                      </a:solidFill>
                    </a:rPr>
                    <a:t>+y+2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F26BB81F-18CE-459B-8C04-0FB488A14A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4018" y="1342743"/>
                  <a:ext cx="2299430" cy="529389"/>
                </a:xfrm>
                <a:prstGeom prst="rect">
                  <a:avLst/>
                </a:prstGeom>
                <a:blipFill>
                  <a:blip r:embed="rId10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335D762-68A3-4EE6-B596-8D327D9E389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051" y="2300324"/>
            <a:ext cx="5799338" cy="3758590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CA52BAAA-C0E8-4B83-B818-E157CD09BE0F}"/>
              </a:ext>
            </a:extLst>
          </p:cNvPr>
          <p:cNvSpPr/>
          <p:nvPr/>
        </p:nvSpPr>
        <p:spPr>
          <a:xfrm>
            <a:off x="11420586" y="5062837"/>
            <a:ext cx="493610" cy="329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3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673</Words>
  <Application>Microsoft Office PowerPoint</Application>
  <PresentationFormat>와이드스크린</PresentationFormat>
  <Paragraphs>177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-윤고딕330</vt:lpstr>
      <vt:lpstr>Arial</vt:lpstr>
      <vt:lpstr>Arial Rounded MT Bold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이승희</cp:lastModifiedBy>
  <cp:revision>690</cp:revision>
  <dcterms:created xsi:type="dcterms:W3CDTF">2016-03-30T05:53:39Z</dcterms:created>
  <dcterms:modified xsi:type="dcterms:W3CDTF">2019-12-03T04:12:44Z</dcterms:modified>
</cp:coreProperties>
</file>