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82" r:id="rId4"/>
    <p:sldId id="285" r:id="rId5"/>
    <p:sldId id="273" r:id="rId6"/>
    <p:sldId id="286" r:id="rId7"/>
    <p:sldId id="278" r:id="rId8"/>
    <p:sldId id="277" r:id="rId9"/>
    <p:sldId id="274" r:id="rId10"/>
    <p:sldId id="281" r:id="rId11"/>
    <p:sldId id="287" r:id="rId12"/>
    <p:sldId id="288" r:id="rId13"/>
    <p:sldId id="289" r:id="rId14"/>
    <p:sldId id="290" r:id="rId15"/>
    <p:sldId id="258" r:id="rId16"/>
    <p:sldId id="291" r:id="rId17"/>
    <p:sldId id="271" r:id="rId18"/>
    <p:sldId id="292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희" initials="이" lastIdx="3" clrIdx="0">
    <p:extLst>
      <p:ext uri="{19B8F6BF-5375-455C-9EA6-DF929625EA0E}">
        <p15:presenceInfo xmlns:p15="http://schemas.microsoft.com/office/powerpoint/2012/main" userId="S::setsky@gc.gachon.ac.kr::520a1aef-7b74-4a53-abc8-09d90173df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3333FF"/>
    <a:srgbClr val="84ECB6"/>
    <a:srgbClr val="94F0D1"/>
    <a:srgbClr val="1AA25B"/>
    <a:srgbClr val="21D175"/>
    <a:srgbClr val="59E59C"/>
    <a:srgbClr val="54DFEA"/>
    <a:srgbClr val="19BECA"/>
    <a:srgbClr val="B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1" autoAdjust="0"/>
    <p:restoredTop sz="78968" autoAdjust="0"/>
  </p:normalViewPr>
  <p:slideViewPr>
    <p:cSldViewPr snapToGrid="0" showGuides="1">
      <p:cViewPr>
        <p:scale>
          <a:sx n="100" d="100"/>
          <a:sy n="100" d="100"/>
        </p:scale>
        <p:origin x="-264" y="-1181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8:34:53.689" idx="2">
    <p:pos x="10" y="10"/>
    <p:text>https://bcho.tistory.com/1154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1T19:09:35.658" idx="3">
    <p:pos x="10" y="10"/>
    <p:text>https://medium.com/@psychet_learn/keras-%EA%B8%B0%EC%B4%88-1%EC%9E%A5-keras-intro-9939d8a07926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382BB-4601-452B-AAE4-3847A21A47CB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B5C21-2EAD-4AF0-95A0-F80BADB767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90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9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967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43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286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309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987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448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602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266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76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54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6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426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04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496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972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46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22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5871C3-14F4-46A8-A6FC-7E5CE9D0C403}"/>
              </a:ext>
            </a:extLst>
          </p:cNvPr>
          <p:cNvGrpSpPr/>
          <p:nvPr/>
        </p:nvGrpSpPr>
        <p:grpSpPr>
          <a:xfrm>
            <a:off x="2236736" y="2436554"/>
            <a:ext cx="9578275" cy="3708264"/>
            <a:chOff x="3052186" y="2412491"/>
            <a:chExt cx="8400009" cy="3708264"/>
          </a:xfrm>
        </p:grpSpPr>
        <p:sp>
          <p:nvSpPr>
            <p:cNvPr id="6" name="TextBox 5"/>
            <p:cNvSpPr txBox="1"/>
            <p:nvPr/>
          </p:nvSpPr>
          <p:spPr>
            <a:xfrm>
              <a:off x="3052186" y="2412491"/>
              <a:ext cx="736132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머신러닝</a:t>
              </a:r>
              <a:r>
                <a:rPr lang="ko-KR" altLang="en-US" sz="48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48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2</a:t>
              </a:r>
            </a:p>
            <a:p>
              <a:pPr algn="ctr"/>
              <a:r>
                <a:rPr lang="en-US" altLang="ko-KR" sz="32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with </a:t>
              </a:r>
              <a:r>
                <a:rPr lang="ko-KR" altLang="en-US" sz="2400" b="1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텐서플로우</a:t>
              </a:r>
              <a:r>
                <a:rPr lang="en-US" altLang="ko-KR" sz="24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(tensor flow)</a:t>
              </a:r>
              <a:r>
                <a:rPr lang="ko-KR" altLang="en-US" sz="24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endParaRPr lang="en-US" altLang="ko-KR" sz="24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374819" y="5751423"/>
              <a:ext cx="20773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금융수학과 이승희</a:t>
              </a:r>
            </a:p>
          </p:txBody>
        </p:sp>
      </p:grpSp>
      <p:pic>
        <p:nvPicPr>
          <p:cNvPr id="1026" name="Picture 2" descr="Image result for 가천대학교 로고">
            <a:extLst>
              <a:ext uri="{FF2B5EF4-FFF2-40B4-BE49-F238E27FC236}">
                <a16:creationId xmlns:a16="http://schemas.microsoft.com/office/drawing/2014/main" id="{ADF32341-8369-402D-9FC4-A858ACF5B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E52199-1DC4-4ECB-A9DF-CC6343E3FB98}"/>
              </a:ext>
            </a:extLst>
          </p:cNvPr>
          <p:cNvSpPr/>
          <p:nvPr/>
        </p:nvSpPr>
        <p:spPr>
          <a:xfrm>
            <a:off x="4402908" y="612834"/>
            <a:ext cx="5455979" cy="50376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예제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#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전체 코드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C02A880-CDC6-4830-BA00-50A9839F1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072" y="809626"/>
            <a:ext cx="5211653" cy="46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5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0F0BEA-1A5F-482D-BEC3-B0F4A0A83BF5}"/>
              </a:ext>
            </a:extLst>
          </p:cNvPr>
          <p:cNvSpPr/>
          <p:nvPr/>
        </p:nvSpPr>
        <p:spPr>
          <a:xfrm>
            <a:off x="4201694" y="1085222"/>
            <a:ext cx="6505012" cy="31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예제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lvl="1"/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#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 생성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E32AB3-8762-4E6A-A2F0-5318FC472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966" y="1223606"/>
            <a:ext cx="6138468" cy="11649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366CBE-93F2-4B47-ADFA-23415979C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966" y="2647326"/>
            <a:ext cx="4821416" cy="12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9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E52199-1DC4-4ECB-A9DF-CC6343E3FB98}"/>
              </a:ext>
            </a:extLst>
          </p:cNvPr>
          <p:cNvSpPr/>
          <p:nvPr/>
        </p:nvSpPr>
        <p:spPr>
          <a:xfrm>
            <a:off x="3568923" y="715775"/>
            <a:ext cx="8054117" cy="50376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0864" y="23937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예제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#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실행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2C889B-8BF5-425A-8F84-646FDEF8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355" y="809626"/>
            <a:ext cx="7877590" cy="10839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F62032-40DE-47EB-9682-D24C42D96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354" y="2081490"/>
            <a:ext cx="6536921" cy="13475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FE23E4-DC90-43AC-9982-7119707A8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7354" y="3608101"/>
            <a:ext cx="6726485" cy="19662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C72181-067D-4D1E-8E65-EB5D61667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8175"/>
            <a:ext cx="12208937" cy="6024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EEE046-1825-4767-A70D-DBD14CAC0224}"/>
              </a:ext>
            </a:extLst>
          </p:cNvPr>
          <p:cNvSpPr txBox="1"/>
          <p:nvPr/>
        </p:nvSpPr>
        <p:spPr>
          <a:xfrm>
            <a:off x="522139" y="3244334"/>
            <a:ext cx="163068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k=</a:t>
            </a:r>
            <a:r>
              <a:rPr lang="en-US" altLang="ko-KR" dirty="0" err="1"/>
              <a:t>Wx+b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0ADF3-2730-4012-BF6F-F3126E020306}"/>
              </a:ext>
            </a:extLst>
          </p:cNvPr>
          <p:cNvSpPr txBox="1"/>
          <p:nvPr/>
        </p:nvSpPr>
        <p:spPr>
          <a:xfrm>
            <a:off x="77405" y="1365623"/>
            <a:ext cx="163068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y=</a:t>
            </a:r>
            <a:r>
              <a:rPr lang="en-US" altLang="ko-KR" dirty="0" err="1"/>
              <a:t>Softmax</a:t>
            </a:r>
            <a:r>
              <a:rPr lang="en-US" altLang="ko-KR" dirty="0"/>
              <a:t>(k)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4CC32-3DC4-464C-A11D-4CE976D06029}"/>
              </a:ext>
            </a:extLst>
          </p:cNvPr>
          <p:cNvSpPr txBox="1"/>
          <p:nvPr/>
        </p:nvSpPr>
        <p:spPr>
          <a:xfrm>
            <a:off x="3393498" y="2833030"/>
            <a:ext cx="45928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y_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11719-26DF-4F79-8B27-F85C6A3B9F8B}"/>
              </a:ext>
            </a:extLst>
          </p:cNvPr>
          <p:cNvSpPr txBox="1"/>
          <p:nvPr/>
        </p:nvSpPr>
        <p:spPr>
          <a:xfrm>
            <a:off x="4267258" y="4722790"/>
            <a:ext cx="45928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30E08B-1C73-44F8-BAA4-A5A77547024A}"/>
              </a:ext>
            </a:extLst>
          </p:cNvPr>
          <p:cNvSpPr txBox="1"/>
          <p:nvPr/>
        </p:nvSpPr>
        <p:spPr>
          <a:xfrm>
            <a:off x="2101835" y="500504"/>
            <a:ext cx="98864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6D776-453F-42F0-8492-A79176ABF320}"/>
              </a:ext>
            </a:extLst>
          </p:cNvPr>
          <p:cNvSpPr txBox="1"/>
          <p:nvPr/>
        </p:nvSpPr>
        <p:spPr>
          <a:xfrm>
            <a:off x="4267258" y="342926"/>
            <a:ext cx="127802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train_step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672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5E52199-1DC4-4ECB-A9DF-CC6343E3FB98}"/>
              </a:ext>
            </a:extLst>
          </p:cNvPr>
          <p:cNvSpPr/>
          <p:nvPr/>
        </p:nvSpPr>
        <p:spPr>
          <a:xfrm>
            <a:off x="3506251" y="685170"/>
            <a:ext cx="8167588" cy="50376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예제</a:t>
            </a:r>
            <a:b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</a:b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#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성과 검증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6447E1-8AA8-46DF-93FF-B24568999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610" y="1073132"/>
            <a:ext cx="7740869" cy="13818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67BF14-B78D-437F-805F-756AE6796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25" y="3086450"/>
            <a:ext cx="6658554" cy="2378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142E0E-8F2E-42D8-B82F-A3E8C423A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931" y="3203986"/>
            <a:ext cx="1082314" cy="9254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88F915-755F-4E46-9B6E-0236500E06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0582" y="4056249"/>
            <a:ext cx="4747671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케라스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keras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00E991-1406-4B19-9485-45C0D3975FC9}"/>
              </a:ext>
            </a:extLst>
          </p:cNvPr>
          <p:cNvSpPr txBox="1"/>
          <p:nvPr/>
        </p:nvSpPr>
        <p:spPr>
          <a:xfrm>
            <a:off x="1678094" y="1379638"/>
            <a:ext cx="89712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케라스란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pPr lvl="1"/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딥 러닝을  많은 사람들이 사용할 수 있게 만들어진 딥 러닝 인터페이스 라이브러리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텐서플로우나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MXNet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Theano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등과 같은 딥러닝 엔진을 쉽게 핸들링 할 수 있게 함</a:t>
            </a:r>
          </a:p>
          <a:p>
            <a:pPr lvl="1"/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180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1B0ADD5-998A-45DB-8597-8F4077A9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381" y="1319717"/>
            <a:ext cx="4831499" cy="929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8DF0C4-E452-4E1A-920B-CEDABB7B682F}"/>
              </a:ext>
            </a:extLst>
          </p:cNvPr>
          <p:cNvSpPr txBox="1"/>
          <p:nvPr/>
        </p:nvSpPr>
        <p:spPr>
          <a:xfrm>
            <a:off x="400048" y="715775"/>
            <a:ext cx="910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케라스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keras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#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손글씨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예측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BEDCFB-92B9-434C-A664-1C8AD8000CBD}"/>
              </a:ext>
            </a:extLst>
          </p:cNvPr>
          <p:cNvSpPr/>
          <p:nvPr/>
        </p:nvSpPr>
        <p:spPr>
          <a:xfrm>
            <a:off x="4241381" y="2981556"/>
            <a:ext cx="4179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Train,Test set</a:t>
            </a:r>
            <a:r>
              <a:rPr lang="ko-KR" altLang="en-US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분리</a:t>
            </a:r>
            <a:endParaRPr lang="en-US" altLang="ko-KR" dirty="0">
              <a:solidFill>
                <a:srgbClr val="20212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샘플플</a:t>
            </a:r>
            <a:r>
              <a:rPr lang="ko-KR" altLang="en-US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값을 정수에서 </a:t>
            </a:r>
            <a:r>
              <a:rPr lang="ko-KR" altLang="en-US" dirty="0" err="1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부동소수로</a:t>
            </a:r>
            <a:r>
              <a:rPr lang="ko-KR" altLang="en-US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변환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39E465-B9AB-4B45-93F8-36F7E48673F0}"/>
              </a:ext>
            </a:extLst>
          </p:cNvPr>
          <p:cNvCxnSpPr/>
          <p:nvPr/>
        </p:nvCxnSpPr>
        <p:spPr>
          <a:xfrm>
            <a:off x="3505200" y="809626"/>
            <a:ext cx="0" cy="41158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61DAC56-0EB8-46EC-99C0-5E487DD727EA}"/>
              </a:ext>
            </a:extLst>
          </p:cNvPr>
          <p:cNvGrpSpPr/>
          <p:nvPr/>
        </p:nvGrpSpPr>
        <p:grpSpPr>
          <a:xfrm>
            <a:off x="400048" y="715775"/>
            <a:ext cx="9105963" cy="4209734"/>
            <a:chOff x="400048" y="715775"/>
            <a:chExt cx="9105963" cy="42097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8DF0C4-E452-4E1A-920B-CEDABB7B682F}"/>
                </a:ext>
              </a:extLst>
            </p:cNvPr>
            <p:cNvSpPr txBox="1"/>
            <p:nvPr/>
          </p:nvSpPr>
          <p:spPr>
            <a:xfrm>
              <a:off x="400048" y="715775"/>
              <a:ext cx="91059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3. </a:t>
              </a:r>
              <a:r>
                <a:rPr lang="ko-KR" altLang="en-US" sz="3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케라스</a:t>
              </a:r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en-US" altLang="ko-KR" sz="3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keras</a:t>
              </a:r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  <a:p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	#</a:t>
              </a:r>
              <a:r>
                <a:rPr lang="ko-KR" altLang="en-US" sz="2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손글씨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예측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51F279F-D49C-4208-9326-789ECBBF7A5B}"/>
                </a:ext>
              </a:extLst>
            </p:cNvPr>
            <p:cNvCxnSpPr/>
            <p:nvPr/>
          </p:nvCxnSpPr>
          <p:spPr>
            <a:xfrm>
              <a:off x="3505200" y="809626"/>
              <a:ext cx="0" cy="411588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7A7B6738-FD88-47D3-9498-645178494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942" y="787127"/>
            <a:ext cx="4473328" cy="20804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0D9040-AAD3-4C10-8685-70C153BD4948}"/>
              </a:ext>
            </a:extLst>
          </p:cNvPr>
          <p:cNvSpPr/>
          <p:nvPr/>
        </p:nvSpPr>
        <p:spPr>
          <a:xfrm>
            <a:off x="4268942" y="3081884"/>
            <a:ext cx="4964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Sequential() :</a:t>
            </a:r>
            <a:r>
              <a:rPr lang="ko-KR" altLang="en-US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층층 레이어를 쌓아주는 메소드</a:t>
            </a:r>
            <a:endParaRPr lang="en-US" altLang="ko-KR" dirty="0">
              <a:solidFill>
                <a:srgbClr val="20212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Dense : </a:t>
            </a:r>
            <a:r>
              <a:rPr lang="ko-KR" altLang="en-US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층 설정</a:t>
            </a:r>
            <a:endParaRPr lang="en-US" altLang="ko-KR" dirty="0">
              <a:solidFill>
                <a:srgbClr val="20212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0D7BE-F4F2-402D-8A01-941E19363EA6}"/>
              </a:ext>
            </a:extLst>
          </p:cNvPr>
          <p:cNvSpPr txBox="1"/>
          <p:nvPr/>
        </p:nvSpPr>
        <p:spPr>
          <a:xfrm>
            <a:off x="7322822" y="4803397"/>
            <a:ext cx="397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highlight>
                  <a:srgbClr val="FFFF00"/>
                </a:highlight>
              </a:rPr>
              <a:t>adam</a:t>
            </a:r>
            <a:r>
              <a:rPr lang="en-US" altLang="ko-KR" dirty="0">
                <a:highlight>
                  <a:srgbClr val="FFFF00"/>
                </a:highlight>
              </a:rPr>
              <a:t> : </a:t>
            </a:r>
            <a:r>
              <a:rPr lang="ko-KR" altLang="en-US" dirty="0">
                <a:highlight>
                  <a:srgbClr val="FFFF00"/>
                </a:highlight>
              </a:rPr>
              <a:t>적응형 모멘트 추정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모멘텀 최적화 </a:t>
            </a:r>
            <a:r>
              <a:rPr lang="en-US" altLang="ko-KR" dirty="0">
                <a:highlight>
                  <a:srgbClr val="FFFF00"/>
                </a:highlight>
              </a:rPr>
              <a:t>+</a:t>
            </a:r>
            <a:r>
              <a:rPr lang="en-US" altLang="ko-KR" dirty="0" err="1">
                <a:highlight>
                  <a:srgbClr val="FFFF00"/>
                </a:highlight>
              </a:rPr>
              <a:t>RMSProp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016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B9A77E-D4F0-4BD7-9143-A5231E46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872" y="870427"/>
            <a:ext cx="3513124" cy="746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9C2A93-87B8-4DAF-B43F-B448D81A5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872" y="2202189"/>
            <a:ext cx="7795936" cy="272057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3810D89-A29E-4F63-8F46-BE17D9341CA2}"/>
              </a:ext>
            </a:extLst>
          </p:cNvPr>
          <p:cNvGrpSpPr/>
          <p:nvPr/>
        </p:nvGrpSpPr>
        <p:grpSpPr>
          <a:xfrm>
            <a:off x="400048" y="715775"/>
            <a:ext cx="9105963" cy="4209734"/>
            <a:chOff x="400048" y="715775"/>
            <a:chExt cx="9105963" cy="42097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0FBE3E-C1B0-4187-9433-DE3AEFC19B27}"/>
                </a:ext>
              </a:extLst>
            </p:cNvPr>
            <p:cNvSpPr txBox="1"/>
            <p:nvPr/>
          </p:nvSpPr>
          <p:spPr>
            <a:xfrm>
              <a:off x="400048" y="715775"/>
              <a:ext cx="91059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3. </a:t>
              </a:r>
              <a:r>
                <a:rPr lang="ko-KR" altLang="en-US" sz="3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케라스</a:t>
              </a:r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en-US" altLang="ko-KR" sz="3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keras</a:t>
              </a:r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  <a:p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	#</a:t>
              </a:r>
              <a:r>
                <a:rPr lang="ko-KR" altLang="en-US" sz="2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손글씨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예측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67377BE-8883-40B4-AE32-3FC5F6AF8CBF}"/>
                </a:ext>
              </a:extLst>
            </p:cNvPr>
            <p:cNvCxnSpPr/>
            <p:nvPr/>
          </p:nvCxnSpPr>
          <p:spPr>
            <a:xfrm>
              <a:off x="3505200" y="809626"/>
              <a:ext cx="0" cy="411588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47E9B9-6C51-43F6-A2B9-0327BA7469BE}"/>
              </a:ext>
            </a:extLst>
          </p:cNvPr>
          <p:cNvSpPr/>
          <p:nvPr/>
        </p:nvSpPr>
        <p:spPr>
          <a:xfrm>
            <a:off x="3861764" y="4935839"/>
            <a:ext cx="3721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epochs :</a:t>
            </a:r>
            <a:r>
              <a:rPr lang="ko-KR" altLang="en-US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학습의 전체 반복 주기</a:t>
            </a:r>
            <a:endParaRPr lang="en-US" altLang="ko-KR" dirty="0">
              <a:solidFill>
                <a:srgbClr val="20212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verbose : </a:t>
            </a:r>
            <a:r>
              <a:rPr lang="ko-KR" altLang="en-US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학습의 진행 상황 출력</a:t>
            </a:r>
            <a:endParaRPr lang="en-US" altLang="ko-KR" dirty="0">
              <a:solidFill>
                <a:srgbClr val="20212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0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A1EA60E-F1E1-4B00-8851-4968EB09D628}"/>
              </a:ext>
            </a:extLst>
          </p:cNvPr>
          <p:cNvSpPr/>
          <p:nvPr/>
        </p:nvSpPr>
        <p:spPr>
          <a:xfrm>
            <a:off x="4038662" y="1162051"/>
            <a:ext cx="7533565" cy="39979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3810D89-A29E-4F63-8F46-BE17D9341CA2}"/>
              </a:ext>
            </a:extLst>
          </p:cNvPr>
          <p:cNvGrpSpPr/>
          <p:nvPr/>
        </p:nvGrpSpPr>
        <p:grpSpPr>
          <a:xfrm>
            <a:off x="619773" y="809626"/>
            <a:ext cx="9105963" cy="4209734"/>
            <a:chOff x="400048" y="715775"/>
            <a:chExt cx="9105963" cy="42097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0FBE3E-C1B0-4187-9433-DE3AEFC19B27}"/>
                </a:ext>
              </a:extLst>
            </p:cNvPr>
            <p:cNvSpPr txBox="1"/>
            <p:nvPr/>
          </p:nvSpPr>
          <p:spPr>
            <a:xfrm>
              <a:off x="400048" y="715775"/>
              <a:ext cx="910596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3. </a:t>
              </a:r>
              <a:r>
                <a:rPr lang="ko-KR" altLang="en-US" sz="3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케라스</a:t>
              </a:r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(</a:t>
              </a:r>
              <a:r>
                <a:rPr lang="en-US" altLang="ko-KR" sz="3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keras</a:t>
              </a:r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  <a:p>
              <a:r>
                <a:rPr lang="en-US" altLang="ko-KR" sz="3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	#</a:t>
              </a:r>
              <a:r>
                <a:rPr lang="ko-KR" altLang="en-US" sz="2000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손글씨</a:t>
              </a:r>
              <a:r>
                <a:rPr lang="ko-KR" altLang="en-US" sz="20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예측</a:t>
              </a:r>
              <a:endPara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67377BE-8883-40B4-AE32-3FC5F6AF8CBF}"/>
                </a:ext>
              </a:extLst>
            </p:cNvPr>
            <p:cNvCxnSpPr/>
            <p:nvPr/>
          </p:nvCxnSpPr>
          <p:spPr>
            <a:xfrm>
              <a:off x="3505200" y="809626"/>
              <a:ext cx="0" cy="411588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47E9B9-6C51-43F6-A2B9-0327BA7469BE}"/>
              </a:ext>
            </a:extLst>
          </p:cNvPr>
          <p:cNvSpPr/>
          <p:nvPr/>
        </p:nvSpPr>
        <p:spPr>
          <a:xfrm>
            <a:off x="4291838" y="624960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20212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전체 코드</a:t>
            </a:r>
            <a:endParaRPr lang="en-US" altLang="ko-KR" dirty="0">
              <a:solidFill>
                <a:srgbClr val="20212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7FB16A-CC04-4E15-9D15-35DEE6E75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129" y="1372519"/>
            <a:ext cx="7299230" cy="34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5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D75DD7-1CBF-4F61-9D02-CC61AB756047}"/>
              </a:ext>
            </a:extLst>
          </p:cNvPr>
          <p:cNvGrpSpPr/>
          <p:nvPr/>
        </p:nvGrpSpPr>
        <p:grpSpPr>
          <a:xfrm>
            <a:off x="3009900" y="1359633"/>
            <a:ext cx="6172200" cy="3588318"/>
            <a:chOff x="3009900" y="1031264"/>
            <a:chExt cx="6172200" cy="3588318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9F95914F-954D-4261-880C-99FC7C3A8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3815"/>
            <a:stretch/>
          </p:blipFill>
          <p:spPr>
            <a:xfrm>
              <a:off x="4430590" y="1031264"/>
              <a:ext cx="3330819" cy="35883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9900" y="3044279"/>
              <a:ext cx="617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177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TOPICS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0293" y="2967037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2422" y="3208237"/>
            <a:ext cx="28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  <a:r>
              <a: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err="1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Accruacy</a:t>
            </a:r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정리</a:t>
            </a:r>
            <a:endParaRPr lang="en-US" altLang="ko-KR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3" name="Picture 2" descr="Image result for 가천대학교 로고">
            <a:extLst>
              <a:ext uri="{FF2B5EF4-FFF2-40B4-BE49-F238E27FC236}">
                <a16:creationId xmlns:a16="http://schemas.microsoft.com/office/drawing/2014/main" id="{0F317DE7-5971-4506-A418-FB8B9C08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A38227-FFA4-43E4-9F23-4C73D10205C2}"/>
              </a:ext>
            </a:extLst>
          </p:cNvPr>
          <p:cNvSpPr txBox="1"/>
          <p:nvPr/>
        </p:nvSpPr>
        <p:spPr>
          <a:xfrm>
            <a:off x="4484743" y="3208237"/>
            <a:ext cx="31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b="1" dirty="0" err="1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예제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B0C3D-ABB3-4A18-BB55-010032D9D7F4}"/>
              </a:ext>
            </a:extLst>
          </p:cNvPr>
          <p:cNvSpPr txBox="1"/>
          <p:nvPr/>
        </p:nvSpPr>
        <p:spPr>
          <a:xfrm>
            <a:off x="8348313" y="3204516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b="1" dirty="0" err="1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케라스</a:t>
            </a:r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en-US" altLang="ko-KR" b="1" dirty="0" err="1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keras</a:t>
            </a:r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r>
              <a:rPr lang="ko-KR" altLang="en-US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란</a:t>
            </a:r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71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사이킷런의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Accuracy</a:t>
            </a: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E0C5C9-4866-42ED-814E-F576711690CE}"/>
                  </a:ext>
                </a:extLst>
              </p:cNvPr>
              <p:cNvSpPr txBox="1"/>
              <p:nvPr/>
            </p:nvSpPr>
            <p:spPr>
              <a:xfrm>
                <a:off x="1216019" y="2409560"/>
                <a:ext cx="942072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분류에서의 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score(</a:t>
                </a:r>
                <a:r>
                  <a:rPr lang="en-US" altLang="ko-KR" sz="2400" dirty="0" err="1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X_test,y_test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) </a:t>
                </a:r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en-US" altLang="ko-KR" sz="2000" dirty="0" err="1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y_test</a:t>
                </a:r>
                <a:r>
                  <a:rPr lang="ko-KR" altLang="en-US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의 예측 성공 확률</a:t>
                </a:r>
                <a:endPara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endPara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  <a:p>
                <a:r>
                  <a:rPr lang="ko-KR" altLang="en-US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회귀에서의 </a:t>
                </a:r>
                <a:r>
                  <a:rPr lang="en-US" altLang="ko-KR" sz="24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score(</a:t>
                </a:r>
                <a:r>
                  <a:rPr lang="en-US" altLang="ko-KR" sz="2400" dirty="0" err="1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X_test,y_test</a:t>
                </a:r>
                <a:r>
                  <a:rPr lang="en-US" altLang="ko-KR" sz="2400" dirty="0"/>
                  <a:t>) </a:t>
                </a:r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: </a:t>
                </a:r>
                <a:r>
                  <a:rPr lang="ko-KR" altLang="en-US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결정 계수</a:t>
                </a:r>
                <a:r>
                  <a:rPr lang="en-US" altLang="ko-KR" sz="2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E0C5C9-4866-42ED-814E-F57671169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19" y="2409560"/>
                <a:ext cx="9420726" cy="1569660"/>
              </a:xfrm>
              <a:prstGeom prst="rect">
                <a:avLst/>
              </a:prstGeom>
              <a:blipFill>
                <a:blip r:embed="rId4"/>
                <a:stretch>
                  <a:fillRect l="-970" t="-3101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90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9B02C40-2D70-49C1-A6B2-17CEBF756C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85"/>
          <a:stretch/>
        </p:blipFill>
        <p:spPr>
          <a:xfrm>
            <a:off x="1012877" y="1816214"/>
            <a:ext cx="6421184" cy="22904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사이킷런의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Accuracy</a:t>
            </a: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E76D4B-036E-423C-8FBA-0E4A122EE943}"/>
              </a:ext>
            </a:extLst>
          </p:cNvPr>
          <p:cNvGrpSpPr/>
          <p:nvPr/>
        </p:nvGrpSpPr>
        <p:grpSpPr>
          <a:xfrm>
            <a:off x="902234" y="4611701"/>
            <a:ext cx="12811792" cy="1938992"/>
            <a:chOff x="902234" y="4611701"/>
            <a:chExt cx="12811792" cy="19389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567ABD-BFDE-4EBD-830D-2DF1CD2100E7}"/>
                </a:ext>
              </a:extLst>
            </p:cNvPr>
            <p:cNvSpPr txBox="1"/>
            <p:nvPr/>
          </p:nvSpPr>
          <p:spPr>
            <a:xfrm>
              <a:off x="902234" y="4611701"/>
              <a:ext cx="128117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Accuracy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가 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에 가까울 때 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</a:t>
              </a:r>
              <a:r>
                <a:rPr lang="ko-KR" altLang="en-US" sz="24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실제값과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24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예측값이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가깝거나 편차가 매우 큼</a:t>
              </a:r>
              <a:endPara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Accuracy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가 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0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일 때 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분자와 분모가 같음 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 </a:t>
              </a:r>
              <a:r>
                <a:rPr lang="ko-KR" altLang="en-US" sz="24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예측값과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평균값이 같음 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Accuracy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가 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-1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에 가까울 때 </a:t>
              </a:r>
              <a:r>
                <a:rPr lang="en-US" altLang="ko-KR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: </a:t>
              </a:r>
              <a:r>
                <a:rPr lang="ko-KR" altLang="en-US" sz="24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예측값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   과 </a:t>
              </a:r>
              <a:r>
                <a:rPr lang="ko-KR" altLang="en-US" sz="24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실제값</a:t>
              </a:r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   이 상반된 경우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89ED04B-1D20-41BF-AC7A-491608B7D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2471" y="6105285"/>
              <a:ext cx="243861" cy="34293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8D5CAAA-21B2-4ACD-856C-F5F61921C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982"/>
            <a:stretch/>
          </p:blipFill>
          <p:spPr>
            <a:xfrm>
              <a:off x="6285454" y="6116717"/>
              <a:ext cx="281964" cy="335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78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68599E-34B5-4A5B-B7D9-64CFBE0D2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57" y="1514476"/>
            <a:ext cx="5406510" cy="15466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05C80-BA50-49BF-9828-47B92A5FF643}"/>
              </a:ext>
            </a:extLst>
          </p:cNvPr>
          <p:cNvSpPr txBox="1"/>
          <p:nvPr/>
        </p:nvSpPr>
        <p:spPr>
          <a:xfrm>
            <a:off x="914400" y="1720516"/>
            <a:ext cx="6677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손글씨 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0~9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다중 분류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소프트맥스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회귀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7A951-783F-472F-B2C7-DA1D8AC1E32E}"/>
              </a:ext>
            </a:extLst>
          </p:cNvPr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예제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8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05C80-BA50-49BF-9828-47B92A5FF643}"/>
              </a:ext>
            </a:extLst>
          </p:cNvPr>
          <p:cNvSpPr txBox="1"/>
          <p:nvPr/>
        </p:nvSpPr>
        <p:spPr>
          <a:xfrm>
            <a:off x="912707" y="1364916"/>
            <a:ext cx="66775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28 x 28(784) 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이미지 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70,000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장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train_set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55,000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test_set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10,000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val_set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5,000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9B74FF-6034-4A19-8CB7-F37AF7A41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006" y="2411750"/>
            <a:ext cx="6081287" cy="3261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C9549-7019-4D0F-A60A-0A7DB6E4F804}"/>
              </a:ext>
            </a:extLst>
          </p:cNvPr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예제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3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예제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B9299E0-306A-489F-95F3-376ED5470763}"/>
              </a:ext>
            </a:extLst>
          </p:cNvPr>
          <p:cNvSpPr/>
          <p:nvPr/>
        </p:nvSpPr>
        <p:spPr>
          <a:xfrm>
            <a:off x="897823" y="1816214"/>
            <a:ext cx="910596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로지스틱 회귀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input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대한 연산 결과를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0~1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사이의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확률값으로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표현하고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이를 통해 두 가지 중에 하나로 결론을 내리는 방법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소프트맥스</a:t>
            </a:r>
            <a:r>
              <a:rPr lang="ko-KR" altLang="en-US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회귀</a:t>
            </a:r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다중 분류를 해결하기 위한 모델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로지스틱 회귀의 확장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여러 개의 연산 결과를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정규화하여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모든 클래스의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확률값의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합을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로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만듬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정규화 함수에 자연상수를 한 번 씌워서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 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비용 함수의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미분값을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convex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하게 </a:t>
            </a:r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만듬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36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B9E4661-F447-4ECB-9CBA-8431FE9E8AB4}"/>
              </a:ext>
            </a:extLst>
          </p:cNvPr>
          <p:cNvSpPr/>
          <p:nvPr/>
        </p:nvSpPr>
        <p:spPr>
          <a:xfrm>
            <a:off x="6010335" y="4286944"/>
            <a:ext cx="9105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Pi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i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번째 클래스가 양성일 확률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Zi : k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차원의 벡터에서의 </a:t>
            </a:r>
            <a:r>
              <a:rPr lang="en-US" altLang="ko-KR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i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번째 원소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755916-9F4D-4B79-A40E-772CFDF3B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464" y="2463515"/>
            <a:ext cx="6176125" cy="1471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A92E1F-F8D1-440C-9341-7BD54AD52AE4}"/>
              </a:ext>
            </a:extLst>
          </p:cNvPr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예제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5901A-DB2C-42DE-B3DD-3CA66055AB53}"/>
              </a:ext>
            </a:extLst>
          </p:cNvPr>
          <p:cNvSpPr txBox="1"/>
          <p:nvPr/>
        </p:nvSpPr>
        <p:spPr>
          <a:xfrm>
            <a:off x="237068" y="1941761"/>
            <a:ext cx="595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비용 함수 </a:t>
            </a:r>
            <a:r>
              <a:rPr lang="en-US" altLang="ko-KR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크로스엔트로피</a:t>
            </a:r>
            <a:r>
              <a:rPr lang="en-US" altLang="ko-KR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(Cross entropy)</a:t>
            </a:r>
            <a:r>
              <a:rPr lang="ko-KR" altLang="en-US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함수의 평균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C51456-A606-4AC9-8DFA-1236C88530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4492"/>
          <a:stretch/>
        </p:blipFill>
        <p:spPr>
          <a:xfrm>
            <a:off x="260411" y="3477043"/>
            <a:ext cx="3048264" cy="369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5F05B-0A16-4C89-8670-EDFA9A047C62}"/>
              </a:ext>
            </a:extLst>
          </p:cNvPr>
          <p:cNvSpPr txBox="1"/>
          <p:nvPr/>
        </p:nvSpPr>
        <p:spPr>
          <a:xfrm>
            <a:off x="3393138" y="3477043"/>
            <a:ext cx="282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P(X) :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실제 값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Q(X) :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예상 값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같아질수록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0 </a:t>
            </a: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달라질수록 ∞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C736F6-037C-4FDE-9AE2-AF9F5C5DC746}"/>
              </a:ext>
            </a:extLst>
          </p:cNvPr>
          <p:cNvCxnSpPr/>
          <p:nvPr/>
        </p:nvCxnSpPr>
        <p:spPr>
          <a:xfrm>
            <a:off x="5853924" y="685170"/>
            <a:ext cx="0" cy="596814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637F72-473A-4EDA-9C09-C6A50E6B46F6}"/>
              </a:ext>
            </a:extLst>
          </p:cNvPr>
          <p:cNvSpPr/>
          <p:nvPr/>
        </p:nvSpPr>
        <p:spPr>
          <a:xfrm>
            <a:off x="6219222" y="1924725"/>
            <a:ext cx="910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소프트맥스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33674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예제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이미지 처리</a:t>
            </a:r>
            <a:endParaRPr lang="en-US" altLang="ko-KR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0B4364-2CD5-4852-841F-ED61CFB05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24" y="1499657"/>
            <a:ext cx="5492752" cy="21322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415B98-882D-43F2-8842-DA1908014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9626" y="4109347"/>
            <a:ext cx="5596394" cy="2193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B997CD-359A-42B3-B3F3-92E7AE7BE256}"/>
              </a:ext>
            </a:extLst>
          </p:cNvPr>
          <p:cNvSpPr txBox="1"/>
          <p:nvPr/>
        </p:nvSpPr>
        <p:spPr>
          <a:xfrm>
            <a:off x="3978471" y="3545351"/>
            <a:ext cx="194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(28,28,3)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930D9-96BA-4274-98F4-59FD40E7F039}"/>
              </a:ext>
            </a:extLst>
          </p:cNvPr>
          <p:cNvSpPr txBox="1"/>
          <p:nvPr/>
        </p:nvSpPr>
        <p:spPr>
          <a:xfrm>
            <a:off x="6675290" y="6160376"/>
            <a:ext cx="245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(784) X 55,000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E6CE5B-41C1-4956-9676-00818EDB3060}"/>
              </a:ext>
            </a:extLst>
          </p:cNvPr>
          <p:cNvSpPr txBox="1"/>
          <p:nvPr/>
        </p:nvSpPr>
        <p:spPr>
          <a:xfrm>
            <a:off x="6675290" y="3545351"/>
            <a:ext cx="1949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(28,28)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758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477</Words>
  <Application>Microsoft Office PowerPoint</Application>
  <PresentationFormat>와이드스크린</PresentationFormat>
  <Paragraphs>122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-윤고딕330</vt:lpstr>
      <vt:lpstr>Arial</vt:lpstr>
      <vt:lpstr>Arial Rounded MT 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이승희</cp:lastModifiedBy>
  <cp:revision>720</cp:revision>
  <dcterms:created xsi:type="dcterms:W3CDTF">2016-03-30T05:53:39Z</dcterms:created>
  <dcterms:modified xsi:type="dcterms:W3CDTF">2019-12-14T07:29:48Z</dcterms:modified>
</cp:coreProperties>
</file>