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80" r:id="rId4"/>
    <p:sldId id="295" r:id="rId5"/>
    <p:sldId id="296" r:id="rId6"/>
    <p:sldId id="298" r:id="rId7"/>
    <p:sldId id="304" r:id="rId8"/>
    <p:sldId id="306" r:id="rId9"/>
    <p:sldId id="308" r:id="rId10"/>
    <p:sldId id="307" r:id="rId11"/>
    <p:sldId id="305" r:id="rId12"/>
    <p:sldId id="309" r:id="rId13"/>
    <p:sldId id="310" r:id="rId14"/>
    <p:sldId id="311" r:id="rId15"/>
    <p:sldId id="313" r:id="rId16"/>
    <p:sldId id="312" r:id="rId17"/>
    <p:sldId id="286" r:id="rId18"/>
    <p:sldId id="314" r:id="rId19"/>
    <p:sldId id="315" r:id="rId20"/>
    <p:sldId id="316" r:id="rId21"/>
    <p:sldId id="302" r:id="rId22"/>
    <p:sldId id="317" r:id="rId23"/>
    <p:sldId id="318" r:id="rId24"/>
    <p:sldId id="294" r:id="rId25"/>
  </p:sldIdLst>
  <p:sldSz cx="12192000" cy="6858000"/>
  <p:notesSz cx="6858000" cy="9144000"/>
  <p:embeddedFontLst>
    <p:embeddedFont>
      <p:font typeface="HY동녘B" panose="02030600000101010101" pitchFamily="18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희" initials="이" lastIdx="7" clrIdx="0">
    <p:extLst>
      <p:ext uri="{19B8F6BF-5375-455C-9EA6-DF929625EA0E}">
        <p15:presenceInfo xmlns:p15="http://schemas.microsoft.com/office/powerpoint/2012/main" userId="이승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44B"/>
    <a:srgbClr val="F3F8FE"/>
    <a:srgbClr val="1A1F32"/>
    <a:srgbClr val="FFFFFF"/>
    <a:srgbClr val="92D3C3"/>
    <a:srgbClr val="66CDE0"/>
    <a:srgbClr val="B8D9AA"/>
    <a:srgbClr val="8CD1FC"/>
    <a:srgbClr val="4999F9"/>
    <a:srgbClr val="DBC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79099" autoAdjust="0"/>
  </p:normalViewPr>
  <p:slideViewPr>
    <p:cSldViewPr snapToGrid="0">
      <p:cViewPr varScale="1">
        <p:scale>
          <a:sx n="59" d="100"/>
          <a:sy n="59" d="100"/>
        </p:scale>
        <p:origin x="9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4T20:46:36.358" idx="4">
    <p:pos x="10" y="10"/>
    <p:text>w = 기울기 b는 절편</p:text>
    <p:extLst>
      <p:ext uri="{C676402C-5697-4E1C-873F-D02D1690AC5C}">
        <p15:threadingInfo xmlns:p15="http://schemas.microsoft.com/office/powerpoint/2012/main" timeZoneBias="-540"/>
      </p:ext>
    </p:extLst>
  </p:cm>
  <p:cm authorId="1" dt="2019-07-14T21:09:45.679" idx="5">
    <p:pos x="10" y="146"/>
    <p:text>X 하나하나는 그 모델의 특성을 나타냄</p:text>
    <p:extLst>
      <p:ext uri="{C676402C-5697-4E1C-873F-D02D1690AC5C}">
        <p15:threadingInfo xmlns:p15="http://schemas.microsoft.com/office/powerpoint/2012/main" timeZoneBias="-540">
          <p15:parentCm authorId="1" idx="4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4T20:20:09.820" idx="1">
    <p:pos x="10" y="10"/>
    <p:text>1. 선형회귀 라이브러리를 불러옴                        2. 실제 보스턴 주택가격 데이터셋을 불러옴   3. x,y 트레이닝세트와 테스트세트로 나누는 과정  (훈련세트 = 모델 만들떄씀 테스트=테스트용)                                                                          훈련세트 점수가 높은데 테스트 적으므로 과대적합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4T20:32:11.798" idx="2">
    <p:pos x="10" y="10"/>
    <p:text>훈련세트 성능 나빠짐-&gt; 모델의 복잡도가 떨어짐 하지만 테스트점수가 올랐으므로 더 일반화가 잘됨!</p:text>
    <p:extLst>
      <p:ext uri="{C676402C-5697-4E1C-873F-D02D1690AC5C}">
        <p15:threadingInfo xmlns:p15="http://schemas.microsoft.com/office/powerpoint/2012/main" timeZoneBias="-540"/>
      </p:ext>
    </p:extLst>
  </p:cm>
  <p:cm authorId="1" dt="2019-07-14T20:46:16.688" idx="3">
    <p:pos x="10" y="146"/>
    <p:text>alpha 가 예측함수의 계수를 0에 가깝게만드는 역할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  <p:cm authorId="1" dt="2019-07-14T22:08:16.534" idx="6">
    <p:pos x="10" y="282"/>
    <p:text>알파오르면 복잡도내려가고 일반화올라감</p:text>
    <p:extLst>
      <p:ext uri="{C676402C-5697-4E1C-873F-D02D1690AC5C}">
        <p15:threadingInfo xmlns:p15="http://schemas.microsoft.com/office/powerpoint/2012/main" timeZoneBias="-540">
          <p15:parentCm authorId="1" idx="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7-15T03:45:18.044" idx="7">
    <p:pos x="10" y="10"/>
    <p:text>첫,두줄후 4줄에 대입= 그래프제작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969C-7C94-4E3A-AC89-99D8555EE10A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8004C-A8BA-4AD2-AF02-56E4DE1E29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F45-A281-49B8-B476-D20E11DF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2D386-4613-4458-934B-5FDB4DEA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B5650-1BEC-4730-81C9-96AAFE8F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00475-5EF0-41FB-9212-26B5D77B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892B2-28E8-4C2E-B11A-ABAD6841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DB7C-81A9-45D5-B8B4-1FDBF4BD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3AC79-11B4-4B23-9C74-FD66D26C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FD333-9AA5-498A-B557-19A744A1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B2E46-F279-4E9F-BC2A-CDF743E4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54C84-CC7F-4230-A7B8-ADAFCBA0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9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A25FA11-503E-4CE5-AD01-D5920EC60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A79877-5476-4960-8B32-9D2B048F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69940-E3E5-4676-8CB9-70641B9F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16B23-FB84-4DE1-B0FD-E0F4E6B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A013-639C-42FC-92DB-F16D6F9A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2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43865-BD9B-4C5A-99B5-8100B750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2A136-9745-4304-9ED4-59ACA0BF0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50EC7-DB14-485D-9DD3-0349E0B0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AD60-40E0-43EC-A731-FB450F48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9966D-1FF2-4CB6-B302-720BC2EF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EA07-1525-4EEB-975C-8BE32610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FF160-ECC7-40E8-974D-1B7319EAF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F9343E-4689-4B06-AE77-F461D2B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B3287-958B-4062-A8DA-6F0E0CBF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AE1A0-D08C-4462-BDD1-5DC97D30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ECAD5-1452-456A-BB44-B5E347B0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E8F1D-48CE-415A-8180-7E6D8BB8C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3915D-3D10-409D-A8B5-7D2A6848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1EE43-B380-47B7-8A73-BDB9B59C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470EE-ECC9-42C2-AC83-34CF9087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A8A31-3E75-4949-9EA9-6ADD786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15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84CD3-4684-4314-9A10-8F6DF49E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D43890-9006-4FFA-BA57-AB459F35F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35102-CE4B-4BDF-9DF4-5E38EF7B5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9D6A61-20D9-4328-BDFA-510A939D6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79A4EC-8E65-4770-9D0A-3B61B3BE3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3FD44-9D1A-47D6-B707-721E6F11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85336-E14B-447B-9EEA-A111A8EB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F1F31-D720-463B-9A10-A2119CC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00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5B7B1-1A71-490E-BD6A-7BCD2966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229DF8-3D50-4062-8943-EAA3DA05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F70F69-38A0-4DB1-8219-0D312BA7D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E0B97D-6E92-463D-A766-48715351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133240-6265-4D5A-B2DF-24B5A3A7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9752FB-71ED-4EE2-8D6F-BEB4DC62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58C59-8B47-4585-858C-0A5E0802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AAF87-673E-4DA2-97BC-CD2C861A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ED402-4FE9-4387-B79D-32332B66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2D5AF-4C80-47EF-BE33-DD4518BFA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B7CFF-D010-401D-8A2E-7863FE25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D6C0F-B81D-48A5-BB60-0BCEBB4B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E7D03-F716-4CF1-9B1D-D67DE6F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7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3894A-501C-458F-8B95-4066F712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98E6D-6B56-4F98-8D3B-1773CC815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52458-DA4F-4B2E-B737-4FFB1197A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E0F7-3648-4B83-BEB6-8FBB582E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AB5981-466A-4544-A41A-3C6BDFBE5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7F287E-C86A-4997-BFCB-7C2713C2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3000">
              <a:srgbClr val="C1DCD1"/>
            </a:gs>
            <a:gs pos="12000">
              <a:schemeClr val="accent6">
                <a:lumMod val="40000"/>
                <a:lumOff val="60000"/>
              </a:schemeClr>
            </a:gs>
            <a:gs pos="10000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7052E4-92B7-4C97-991B-4A49184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BD34-48B6-4FFE-BF0E-6B0188A45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3B0EE-AA9A-4970-BCD0-45ACDC92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56DD-2A37-4A31-AA54-00E31CD209D5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EC6D-F3EC-4178-BB84-E07F0B9FD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84EC5-6120-4691-8C98-E2F994D2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8C62-7586-4A68-8E06-65B375EA8D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5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3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8D9AA"/>
            </a:gs>
            <a:gs pos="100000">
              <a:srgbClr val="66CDE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06810" y="1415691"/>
            <a:ext cx="5578380" cy="1789148"/>
          </a:xfrm>
          <a:prstGeom prst="rect">
            <a:avLst/>
          </a:prstGeom>
          <a:solidFill>
            <a:srgbClr val="F3F8F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solidFill>
                  <a:schemeClr val="tx1"/>
                </a:solidFill>
              </a:rPr>
              <a:t> </a:t>
            </a:r>
            <a:endParaRPr lang="en-US" altLang="ko-KR" sz="4400" b="1" dirty="0">
              <a:solidFill>
                <a:schemeClr val="tx1"/>
              </a:solidFill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35" y="5785094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201531421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금융수학과 이승희</a:t>
            </a:r>
          </a:p>
        </p:txBody>
      </p:sp>
      <p:sp>
        <p:nvSpPr>
          <p:cNvPr id="6" name="_x637275496">
            <a:extLst>
              <a:ext uri="{FF2B5EF4-FFF2-40B4-BE49-F238E27FC236}">
                <a16:creationId xmlns:a16="http://schemas.microsoft.com/office/drawing/2014/main" id="{12DDDC89-0311-49EF-AD5A-6C202A2C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584" y="1808839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머신 러닝 </a:t>
            </a:r>
            <a:r>
              <a:rPr lang="en-US" altLang="ko-KR" sz="3600" dirty="0"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endParaRPr kumimoji="0" lang="ko-KR" altLang="en-US" sz="36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480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릿지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6" y="243380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3837E-95FD-4962-96C2-05F855EDAAF0}"/>
              </a:ext>
            </a:extLst>
          </p:cNvPr>
          <p:cNvSpPr/>
          <p:nvPr/>
        </p:nvSpPr>
        <p:spPr>
          <a:xfrm>
            <a:off x="2780121" y="2094048"/>
            <a:ext cx="7680615" cy="42427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_x637275496">
            <a:extLst>
              <a:ext uri="{FF2B5EF4-FFF2-40B4-BE49-F238E27FC236}">
                <a16:creationId xmlns:a16="http://schemas.microsoft.com/office/drawing/2014/main" id="{F1CB4DF2-BAE6-493F-8EDB-FBF0D2294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6" y="2188173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In[32]: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sklearn.linear_model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import Ridge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mglearn.datasets.load_extended_boston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Ridge=Ridge(alpha=0.1).fit(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test,y_test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Out[32]: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0.93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0.77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85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6" y="243380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7" name="_x637275496">
            <a:extLst>
              <a:ext uri="{FF2B5EF4-FFF2-40B4-BE49-F238E27FC236}">
                <a16:creationId xmlns:a16="http://schemas.microsoft.com/office/drawing/2014/main" id="{1AF03336-862D-4533-8C36-794ECC47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356" y="258620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릿지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회귀의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L2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규제와 같이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라쏘도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규제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(L1)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를 통해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계수를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0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에 가깝게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만드려는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시도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L1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규제는 계수를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0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으로 만들 수 있음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 아예 제외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871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8" name="_x637275496">
            <a:extLst>
              <a:ext uri="{FF2B5EF4-FFF2-40B4-BE49-F238E27FC236}">
                <a16:creationId xmlns:a16="http://schemas.microsoft.com/office/drawing/2014/main" id="{A7B55CDF-B983-4332-8545-44B47EF8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E35B3B-EB59-4231-83C6-C30830556B10}"/>
              </a:ext>
            </a:extLst>
          </p:cNvPr>
          <p:cNvSpPr/>
          <p:nvPr/>
        </p:nvSpPr>
        <p:spPr>
          <a:xfrm>
            <a:off x="2780121" y="1935264"/>
            <a:ext cx="7680615" cy="46190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_x637275496">
            <a:extLst>
              <a:ext uri="{FF2B5EF4-FFF2-40B4-BE49-F238E27FC236}">
                <a16:creationId xmlns:a16="http://schemas.microsoft.com/office/drawing/2014/main" id="{023DCF94-7367-479A-B485-1C5EE83D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05583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In[37]: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sklearn.linear_model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import Lasso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mglearn.datasets.load_extended_boston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Lasso=Lasso().fit(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test,y_test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 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사용한 특성의 수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np.sum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lasso.coef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_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!=0)))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Out[37]: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0.93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0.77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사용한 특성의 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0B613D-0AD3-47AC-8692-054536204D1D}"/>
              </a:ext>
            </a:extLst>
          </p:cNvPr>
          <p:cNvSpPr/>
          <p:nvPr/>
        </p:nvSpPr>
        <p:spPr>
          <a:xfrm>
            <a:off x="5559244" y="5259346"/>
            <a:ext cx="3068729" cy="126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_x637275496">
            <a:extLst>
              <a:ext uri="{FF2B5EF4-FFF2-40B4-BE49-F238E27FC236}">
                <a16:creationId xmlns:a16="http://schemas.microsoft.com/office/drawing/2014/main" id="{96B244C6-91C9-41B6-88E8-25B74D6C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570" y="5379821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105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개의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특성중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4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개 사용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-&gt;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과소적합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50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8" name="_x637275496">
            <a:extLst>
              <a:ext uri="{FF2B5EF4-FFF2-40B4-BE49-F238E27FC236}">
                <a16:creationId xmlns:a16="http://schemas.microsoft.com/office/drawing/2014/main" id="{A7B55CDF-B983-4332-8545-44B47EF8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E35B3B-EB59-4231-83C6-C30830556B10}"/>
              </a:ext>
            </a:extLst>
          </p:cNvPr>
          <p:cNvSpPr/>
          <p:nvPr/>
        </p:nvSpPr>
        <p:spPr>
          <a:xfrm>
            <a:off x="2780121" y="1935264"/>
            <a:ext cx="7680615" cy="46190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_x637275496">
            <a:extLst>
              <a:ext uri="{FF2B5EF4-FFF2-40B4-BE49-F238E27FC236}">
                <a16:creationId xmlns:a16="http://schemas.microsoft.com/office/drawing/2014/main" id="{023DCF94-7367-479A-B485-1C5EE83D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05583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In[37]: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sklearn.linear_model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import Lasso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mglearn.datasets.load_extended_boston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Lasso=Lasso(alpha=0.0001,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max_iter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=100000).fit(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test,y_test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 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사용한 특성의 수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np.sum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lasso.coef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_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!=0)))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Out[37]: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0.95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0.64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사용한 특성의 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94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0B613D-0AD3-47AC-8692-054536204D1D}"/>
              </a:ext>
            </a:extLst>
          </p:cNvPr>
          <p:cNvSpPr/>
          <p:nvPr/>
        </p:nvSpPr>
        <p:spPr>
          <a:xfrm>
            <a:off x="5559244" y="5259346"/>
            <a:ext cx="3068729" cy="126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_x637275496">
            <a:extLst>
              <a:ext uri="{FF2B5EF4-FFF2-40B4-BE49-F238E27FC236}">
                <a16:creationId xmlns:a16="http://schemas.microsoft.com/office/drawing/2014/main" id="{96B244C6-91C9-41B6-88E8-25B74D6C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569" y="5439643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94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개 특성 사용</a:t>
            </a:r>
            <a:endParaRPr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하락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-&gt;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과대적합</a:t>
            </a:r>
            <a:endParaRPr kumimoji="0" lang="ko-KR" altLang="en-US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36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8" name="_x637275496">
            <a:extLst>
              <a:ext uri="{FF2B5EF4-FFF2-40B4-BE49-F238E27FC236}">
                <a16:creationId xmlns:a16="http://schemas.microsoft.com/office/drawing/2014/main" id="{A7B55CDF-B983-4332-8545-44B47EF8E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E35B3B-EB59-4231-83C6-C30830556B10}"/>
              </a:ext>
            </a:extLst>
          </p:cNvPr>
          <p:cNvSpPr/>
          <p:nvPr/>
        </p:nvSpPr>
        <p:spPr>
          <a:xfrm>
            <a:off x="2780121" y="1935264"/>
            <a:ext cx="7680615" cy="461907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_x637275496">
            <a:extLst>
              <a:ext uri="{FF2B5EF4-FFF2-40B4-BE49-F238E27FC236}">
                <a16:creationId xmlns:a16="http://schemas.microsoft.com/office/drawing/2014/main" id="{023DCF94-7367-479A-B485-1C5EE83D0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05583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In[37]: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sklearn.linear_model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import Lasso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mglearn.datasets.load_extended_boston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Lasso=Lasso(alpha=0.01,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max_iter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=100000).fit(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test,y_test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 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사용한 특성의 수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np.sum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lasso.coef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_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!=0)))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Out[37]: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0.90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0.77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사용한 특성의 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33</a:t>
            </a:r>
          </a:p>
        </p:txBody>
      </p:sp>
    </p:spTree>
    <p:extLst>
      <p:ext uri="{BB962C8B-B14F-4D97-AF65-F5344CB8AC3E}">
        <p14:creationId xmlns:p14="http://schemas.microsoft.com/office/powerpoint/2010/main" val="40107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D6CE05-162D-4231-B183-5B4B502E2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9783" y="1890205"/>
            <a:ext cx="5695583" cy="444660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7D5FED3-999F-4242-92A3-1C6FE0B82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618" y="-91323"/>
            <a:ext cx="5631756" cy="38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릿지와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A5AEE94F-205A-437B-8E6B-E0B58E70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356" y="258620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보통은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릿지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 사용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!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특성이 많고 그중 일부분만 중요하다면 </a:t>
            </a: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분석하기 쉬운 모델은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372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677210" y="1479223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C885B5BF-773D-4E7C-BC6B-BEEFE01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나이브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베이즈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분류기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8" name="_x637275496">
            <a:extLst>
              <a:ext uri="{FF2B5EF4-FFF2-40B4-BE49-F238E27FC236}">
                <a16:creationId xmlns:a16="http://schemas.microsoft.com/office/drawing/2014/main" id="{CB76E5D1-6720-4954-955F-AFF0B314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822" y="2425383"/>
            <a:ext cx="7978597" cy="13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9" name="_x637275496">
            <a:extLst>
              <a:ext uri="{FF2B5EF4-FFF2-40B4-BE49-F238E27FC236}">
                <a16:creationId xmlns:a16="http://schemas.microsoft.com/office/drawing/2014/main" id="{BD5CC05A-9407-4A86-A5B2-3731DED9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787" y="2059998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 모델과 매우 유사하나 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학습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속도가 빠른 편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일반화 성능이 약함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Scikit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-learn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에 구현된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나이브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베이즈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분류기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GaussianNB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: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연속적인 데이터에 적용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BernoulliNB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이진 데이터에 적용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MultinomialNB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카운트 데이터에 적용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F39D1-FD95-46A6-A935-22637F848805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151CF56-1018-4A78-9BFE-9E5D8F4F512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605A25-7DCC-487E-BCEA-530B0B77908C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1FE2B3B-8A6D-4A88-9CA9-3BACB16A16B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4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677210" y="1479223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C885B5BF-773D-4E7C-BC6B-BEEFE01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BernoulliNB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분류기</a:t>
            </a:r>
          </a:p>
        </p:txBody>
      </p:sp>
      <p:sp>
        <p:nvSpPr>
          <p:cNvPr id="28" name="_x637275496">
            <a:extLst>
              <a:ext uri="{FF2B5EF4-FFF2-40B4-BE49-F238E27FC236}">
                <a16:creationId xmlns:a16="http://schemas.microsoft.com/office/drawing/2014/main" id="{CB76E5D1-6720-4954-955F-AFF0B314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822" y="2425383"/>
            <a:ext cx="7978597" cy="13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9" name="_x637275496">
            <a:extLst>
              <a:ext uri="{FF2B5EF4-FFF2-40B4-BE49-F238E27FC236}">
                <a16:creationId xmlns:a16="http://schemas.microsoft.com/office/drawing/2014/main" id="{BD5CC05A-9407-4A86-A5B2-3731DED9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787" y="2059998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E023F0-8372-4E3B-84C1-2B42AA401523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FF36B8-CC44-4A0C-8E02-65CD6C96FA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ABCE4E-15B5-4FE9-89F0-96341B8E5E37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D6C43F1-8B43-4349-8E5D-FF171A8B87F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4" name="_x637275496">
            <a:extLst>
              <a:ext uri="{FF2B5EF4-FFF2-40B4-BE49-F238E27FC236}">
                <a16:creationId xmlns:a16="http://schemas.microsoft.com/office/drawing/2014/main" id="{F5469607-E62B-48EF-B9E3-B600FBE0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5" name="_x637275496">
            <a:extLst>
              <a:ext uri="{FF2B5EF4-FFF2-40B4-BE49-F238E27FC236}">
                <a16:creationId xmlns:a16="http://schemas.microsoft.com/office/drawing/2014/main" id="{8DA522A7-099D-455F-BBF4-1212D7E4F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1BA9E2-372B-44E2-9ED6-DD7DA176492B}"/>
              </a:ext>
            </a:extLst>
          </p:cNvPr>
          <p:cNvSpPr/>
          <p:nvPr/>
        </p:nvSpPr>
        <p:spPr>
          <a:xfrm>
            <a:off x="2780121" y="1935264"/>
            <a:ext cx="7680615" cy="26719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_x637275496">
            <a:extLst>
              <a:ext uri="{FF2B5EF4-FFF2-40B4-BE49-F238E27FC236}">
                <a16:creationId xmlns:a16="http://schemas.microsoft.com/office/drawing/2014/main" id="{32EE4430-5107-4E6D-9847-0552B2BBE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05583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In[55]: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np.array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([[0,1,0,1],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    [1,0,1,1],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    [0,0,0,1],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    [1,0,1,0]])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y=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np.array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([0,1,0,1])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 중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0 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이 아닌 것의 개수를 셈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이진 데이터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350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677210" y="1479223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C885B5BF-773D-4E7C-BC6B-BEEFE01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BernoulliNB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분류기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E023F0-8372-4E3B-84C1-2B42AA401523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FF36B8-CC44-4A0C-8E02-65CD6C96FAC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2ABCE4E-15B5-4FE9-89F0-96341B8E5E37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D6C43F1-8B43-4349-8E5D-FF171A8B87F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2" name="_x637275496">
            <a:extLst>
              <a:ext uri="{FF2B5EF4-FFF2-40B4-BE49-F238E27FC236}">
                <a16:creationId xmlns:a16="http://schemas.microsoft.com/office/drawing/2014/main" id="{7EBD275C-6E9A-4B65-A8E1-4F3603A27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6" name="_x637275496">
            <a:extLst>
              <a:ext uri="{FF2B5EF4-FFF2-40B4-BE49-F238E27FC236}">
                <a16:creationId xmlns:a16="http://schemas.microsoft.com/office/drawing/2014/main" id="{47A8DFE2-650A-4801-B606-394C8F92C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47A569-63ED-4211-A149-0F0E06EF006C}"/>
              </a:ext>
            </a:extLst>
          </p:cNvPr>
          <p:cNvSpPr/>
          <p:nvPr/>
        </p:nvSpPr>
        <p:spPr>
          <a:xfrm>
            <a:off x="2780121" y="1935263"/>
            <a:ext cx="7680615" cy="386137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C7876F55-94CA-4948-86D0-4CF60069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05583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In[56]:</a:t>
            </a:r>
            <a:endParaRPr kumimoji="0" lang="en-US" altLang="ko-KR" sz="16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counts={}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For label in </a:t>
            </a:r>
            <a:r>
              <a:rPr lang="en-US" altLang="ko-K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np.unique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(y):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counts[label]=X[y==label].sum(axis=0)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 카운트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:\n{}”.format(counts))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Out[56]: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 카운트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{0: array([0,1,0,2]), 1: array([2,0,2,1])}</a:t>
            </a:r>
          </a:p>
        </p:txBody>
      </p:sp>
      <p:sp>
        <p:nvSpPr>
          <p:cNvPr id="40" name="_x637275496">
            <a:extLst>
              <a:ext uri="{FF2B5EF4-FFF2-40B4-BE49-F238E27FC236}">
                <a16:creationId xmlns:a16="http://schemas.microsoft.com/office/drawing/2014/main" id="{733B4D56-6D1A-426C-99D7-DE0E1B49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6177" y="2365552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의 횟수를 셈</a:t>
            </a:r>
            <a:endParaRPr kumimoji="0" lang="ko-KR" altLang="en-US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71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A6CAD22-A7FD-4987-BDE9-0861B0C5FC4F}"/>
              </a:ext>
            </a:extLst>
          </p:cNvPr>
          <p:cNvSpPr/>
          <p:nvPr/>
        </p:nvSpPr>
        <p:spPr>
          <a:xfrm>
            <a:off x="3379806" y="615881"/>
            <a:ext cx="7320137" cy="5775767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 </a:t>
            </a:r>
            <a:r>
              <a:rPr lang="en-US" altLang="ko-KR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1. </a:t>
            </a:r>
            <a:r>
              <a:rPr lang="ko-KR" altLang="en-US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선형 모델 </a:t>
            </a:r>
            <a:r>
              <a:rPr lang="en-US" altLang="ko-KR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(2.3.3) </a:t>
            </a:r>
            <a:r>
              <a:rPr lang="en-US" altLang="ko-KR" sz="20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73p~99p	</a:t>
            </a:r>
            <a:r>
              <a:rPr lang="en-US" altLang="ko-KR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		                         2. </a:t>
            </a:r>
            <a:r>
              <a:rPr lang="ko-KR" altLang="en-US" sz="2400" dirty="0" err="1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나이브</a:t>
            </a:r>
            <a:r>
              <a:rPr lang="ko-KR" altLang="en-US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400" dirty="0" err="1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베이즈</a:t>
            </a:r>
            <a:r>
              <a:rPr lang="ko-KR" altLang="en-US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분류기 </a:t>
            </a:r>
            <a:r>
              <a:rPr lang="en-US" altLang="ko-KR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(2.3.4) </a:t>
            </a:r>
            <a:r>
              <a:rPr lang="en-US" altLang="ko-KR" sz="20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99p~101p</a:t>
            </a:r>
            <a:endParaRPr lang="en-US" altLang="ko-KR" sz="2400" dirty="0">
              <a:solidFill>
                <a:schemeClr val="tx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   3. </a:t>
            </a:r>
            <a:r>
              <a:rPr lang="ko-KR" altLang="en-US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커널 서포트 벡터 머신 </a:t>
            </a:r>
            <a:r>
              <a:rPr lang="en-US" altLang="ko-KR" sz="24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(2.3.7) </a:t>
            </a:r>
            <a:r>
              <a:rPr lang="en-US" altLang="ko-KR" sz="2000" dirty="0">
                <a:solidFill>
                  <a:schemeClr val="tx1"/>
                </a:solidFill>
                <a:latin typeface="HY동녘B" panose="02030600000101010101" pitchFamily="18" charset="-127"/>
                <a:ea typeface="HY동녘B" panose="02030600000101010101" pitchFamily="18" charset="-127"/>
              </a:rPr>
              <a:t>125p~138p</a:t>
            </a:r>
            <a:endParaRPr lang="en-US" altLang="ko-KR" sz="2400" dirty="0">
              <a:solidFill>
                <a:schemeClr val="tx1"/>
              </a:solidFill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_x637275496">
            <a:extLst>
              <a:ext uri="{FF2B5EF4-FFF2-40B4-BE49-F238E27FC236}">
                <a16:creationId xmlns:a16="http://schemas.microsoft.com/office/drawing/2014/main" id="{A25E4173-3BE9-40B9-A730-F804034A3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594" y="1340416"/>
            <a:ext cx="4560425" cy="761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4800" b="0" i="0" u="none" strike="noStrike" cap="none" normalizeH="0" baseline="0" dirty="0">
                <a:ln>
                  <a:noFill/>
                </a:ln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949861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677210" y="1479223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C885B5BF-773D-4E7C-BC6B-BEEFE01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4" y="942439"/>
            <a:ext cx="3818945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특징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8" name="_x637275496">
            <a:extLst>
              <a:ext uri="{FF2B5EF4-FFF2-40B4-BE49-F238E27FC236}">
                <a16:creationId xmlns:a16="http://schemas.microsoft.com/office/drawing/2014/main" id="{CB76E5D1-6720-4954-955F-AFF0B314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822" y="2425383"/>
            <a:ext cx="7978597" cy="13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9" name="_x637275496">
            <a:extLst>
              <a:ext uri="{FF2B5EF4-FFF2-40B4-BE49-F238E27FC236}">
                <a16:creationId xmlns:a16="http://schemas.microsoft.com/office/drawing/2014/main" id="{BD5CC05A-9407-4A86-A5B2-3731DED9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787" y="2059998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MultinomialNB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와 </a:t>
            </a: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BernoulliNB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는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alpha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존재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					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모델 복잡도 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GaussianNB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: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고차원 데이터셋에 주로 사용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BernoulliNB,MultinomialNB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텍스트 같은 희소한 데이터에 사용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1F39D1-FD95-46A6-A935-22637F848805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151CF56-1018-4A78-9BFE-9E5D8F4F512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605A25-7DCC-487E-BCEA-530B0B77908C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C1FE2B3B-8A6D-4A88-9CA9-3BACB16A16B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8FA465BE-5DA0-4B9E-ADEB-EA10044A1C09}"/>
              </a:ext>
            </a:extLst>
          </p:cNvPr>
          <p:cNvSpPr/>
          <p:nvPr/>
        </p:nvSpPr>
        <p:spPr>
          <a:xfrm rot="10800000">
            <a:off x="10210510" y="2599382"/>
            <a:ext cx="380663" cy="50457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C1F177C2-BDA0-430A-B95C-2589D4F05375}"/>
              </a:ext>
            </a:extLst>
          </p:cNvPr>
          <p:cNvSpPr/>
          <p:nvPr/>
        </p:nvSpPr>
        <p:spPr>
          <a:xfrm>
            <a:off x="8115913" y="2618795"/>
            <a:ext cx="380663" cy="504574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06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65330" y="46678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677210" y="1479223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  <a:solidFill>
            <a:srgbClr val="1A1F32"/>
          </a:solidFill>
          <a:ln>
            <a:solidFill>
              <a:srgbClr val="1A1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5061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1" name="_x637275496">
            <a:extLst>
              <a:ext uri="{FF2B5EF4-FFF2-40B4-BE49-F238E27FC236}">
                <a16:creationId xmlns:a16="http://schemas.microsoft.com/office/drawing/2014/main" id="{C885B5BF-773D-4E7C-BC6B-BEEFE01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커널 서포트 벡터 머신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8" name="_x637275496">
            <a:extLst>
              <a:ext uri="{FF2B5EF4-FFF2-40B4-BE49-F238E27FC236}">
                <a16:creationId xmlns:a16="http://schemas.microsoft.com/office/drawing/2014/main" id="{CB76E5D1-6720-4954-955F-AFF0B314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822" y="2425383"/>
            <a:ext cx="7978597" cy="13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7" name="_x637275496">
            <a:extLst>
              <a:ext uri="{FF2B5EF4-FFF2-40B4-BE49-F238E27FC236}">
                <a16:creationId xmlns:a16="http://schemas.microsoft.com/office/drawing/2014/main" id="{F1E68659-E660-4BFE-9921-6079EA1FB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787" y="2059998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입력 데이터에서 단순한 </a:t>
            </a: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초평면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(hyperplane)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으로 정의되지 않는 더 복잡한 모델을 만들 수 있도록 확장한 것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0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65330" y="46678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677210" y="1479223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  <a:solidFill>
            <a:srgbClr val="1A1F32"/>
          </a:solidFill>
          <a:ln>
            <a:solidFill>
              <a:srgbClr val="1A1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5061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1" name="_x637275496">
            <a:extLst>
              <a:ext uri="{FF2B5EF4-FFF2-40B4-BE49-F238E27FC236}">
                <a16:creationId xmlns:a16="http://schemas.microsoft.com/office/drawing/2014/main" id="{C885B5BF-773D-4E7C-BC6B-BEEFE01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커널 서포트 벡터 머신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8" name="_x637275496">
            <a:extLst>
              <a:ext uri="{FF2B5EF4-FFF2-40B4-BE49-F238E27FC236}">
                <a16:creationId xmlns:a16="http://schemas.microsoft.com/office/drawing/2014/main" id="{CB76E5D1-6720-4954-955F-AFF0B314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822" y="2425383"/>
            <a:ext cx="7978597" cy="13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A0524D-5195-4FDA-8E35-D0D90DBB5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895" y="1936256"/>
            <a:ext cx="6648450" cy="4171950"/>
          </a:xfrm>
          <a:prstGeom prst="rect">
            <a:avLst/>
          </a:prstGeom>
        </p:spPr>
      </p:pic>
      <p:sp>
        <p:nvSpPr>
          <p:cNvPr id="20" name="_x637275496">
            <a:extLst>
              <a:ext uri="{FF2B5EF4-FFF2-40B4-BE49-F238E27FC236}">
                <a16:creationId xmlns:a16="http://schemas.microsoft.com/office/drawing/2014/main" id="{D9709AD3-9C51-46F8-A82F-3D4B95E00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3" name="_x637275496">
            <a:extLst>
              <a:ext uri="{FF2B5EF4-FFF2-40B4-BE49-F238E27FC236}">
                <a16:creationId xmlns:a16="http://schemas.microsoft.com/office/drawing/2014/main" id="{B68751B6-EDA3-41E5-8019-70C490E47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458" y="2301457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E0D6C9-ABEB-4E44-87FF-BEC94D429FC1}"/>
              </a:ext>
            </a:extLst>
          </p:cNvPr>
          <p:cNvSpPr/>
          <p:nvPr/>
        </p:nvSpPr>
        <p:spPr>
          <a:xfrm>
            <a:off x="3141542" y="1676611"/>
            <a:ext cx="7680615" cy="4455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_x637275496">
            <a:extLst>
              <a:ext uri="{FF2B5EF4-FFF2-40B4-BE49-F238E27FC236}">
                <a16:creationId xmlns:a16="http://schemas.microsoft.com/office/drawing/2014/main" id="{7B68523E-1B40-44CA-8C19-12EB41DA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469" y="1978646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In[78]: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X,y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make_blobs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(centers=4,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random_state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=8)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y=y%2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from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sklearn.svm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import 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LinearSVC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Linear_svm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LinearSVC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().fit(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X,y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mglearn.plots.plot_2d_separator(</a:t>
            </a: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linear_svm,X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mglearn.discrete_scatter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(X[:,0],X[:,1],y)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plt.xlabel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0”)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plt.ylabel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(“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1”)</a:t>
            </a:r>
            <a:endParaRPr lang="en-US" altLang="ko-K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71BE53-59E6-400D-A3BD-9D4B7214E44C}"/>
              </a:ext>
            </a:extLst>
          </p:cNvPr>
          <p:cNvCxnSpPr>
            <a:cxnSpLocks/>
          </p:cNvCxnSpPr>
          <p:nvPr/>
        </p:nvCxnSpPr>
        <p:spPr>
          <a:xfrm flipH="1" flipV="1">
            <a:off x="7959969" y="3212123"/>
            <a:ext cx="1863970" cy="12309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42DA5E-2D26-4A68-9EA2-C14630202A86}"/>
              </a:ext>
            </a:extLst>
          </p:cNvPr>
          <p:cNvSpPr txBox="1"/>
          <p:nvPr/>
        </p:nvSpPr>
        <p:spPr>
          <a:xfrm>
            <a:off x="9777301" y="4420992"/>
            <a:ext cx="128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결정 경계</a:t>
            </a:r>
          </a:p>
        </p:txBody>
      </p:sp>
    </p:spTree>
    <p:extLst>
      <p:ext uri="{BB962C8B-B14F-4D97-AF65-F5344CB8AC3E}">
        <p14:creationId xmlns:p14="http://schemas.microsoft.com/office/powerpoint/2010/main" val="210796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0" grpId="0"/>
      <p:bldP spid="23" grpId="0"/>
      <p:bldP spid="24" grpId="0" animBg="1"/>
      <p:bldP spid="25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65330" y="466784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677210" y="1479223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  <a:solidFill>
            <a:srgbClr val="1A1F32"/>
          </a:solidFill>
          <a:ln>
            <a:solidFill>
              <a:srgbClr val="1A1F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400" dirty="0">
                <a:solidFill>
                  <a:schemeClr val="bg1"/>
                </a:solidFill>
              </a:rPr>
              <a:t>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5061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1" name="_x637275496">
            <a:extLst>
              <a:ext uri="{FF2B5EF4-FFF2-40B4-BE49-F238E27FC236}">
                <a16:creationId xmlns:a16="http://schemas.microsoft.com/office/drawing/2014/main" id="{C885B5BF-773D-4E7C-BC6B-BEEFE016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latin typeface="HY동녘B" panose="02030600000101010101" pitchFamily="18" charset="-127"/>
                <a:ea typeface="HY동녘B" panose="02030600000101010101" pitchFamily="18" charset="-127"/>
              </a:rPr>
              <a:t>커널 서포트 벡터 머신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8" name="_x637275496">
            <a:extLst>
              <a:ext uri="{FF2B5EF4-FFF2-40B4-BE49-F238E27FC236}">
                <a16:creationId xmlns:a16="http://schemas.microsoft.com/office/drawing/2014/main" id="{CB76E5D1-6720-4954-955F-AFF0B314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3822" y="2425383"/>
            <a:ext cx="7978597" cy="1326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effectLst/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7CE5B2-10FD-4679-80D4-81F25EABF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075" y="1826501"/>
            <a:ext cx="6029325" cy="4076700"/>
          </a:xfrm>
          <a:prstGeom prst="rect">
            <a:avLst/>
          </a:prstGeom>
        </p:spPr>
      </p:pic>
      <p:sp>
        <p:nvSpPr>
          <p:cNvPr id="20" name="_x637275496">
            <a:extLst>
              <a:ext uri="{FF2B5EF4-FFF2-40B4-BE49-F238E27FC236}">
                <a16:creationId xmlns:a16="http://schemas.microsoft.com/office/drawing/2014/main" id="{AE407BB5-49E0-4180-8641-00919426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1786650"/>
            <a:ext cx="4932870" cy="1032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1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에서 유용한 세번째 특성을 추가하여 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3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차원으로 확장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77ACF0-F917-4279-BC60-40148399DD50}"/>
              </a:ext>
            </a:extLst>
          </p:cNvPr>
          <p:cNvSpPr/>
          <p:nvPr/>
        </p:nvSpPr>
        <p:spPr>
          <a:xfrm>
            <a:off x="7362092" y="942439"/>
            <a:ext cx="3263235" cy="1151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0B34D4-A303-44B4-8289-802B6410B46C}"/>
              </a:ext>
            </a:extLst>
          </p:cNvPr>
          <p:cNvSpPr txBox="1"/>
          <p:nvPr/>
        </p:nvSpPr>
        <p:spPr>
          <a:xfrm>
            <a:off x="7832421" y="1275328"/>
            <a:ext cx="2322576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새 특성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–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새 차원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!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CF4D14D-7FCB-4597-843C-77A9E8209A6A}"/>
              </a:ext>
            </a:extLst>
          </p:cNvPr>
          <p:cNvCxnSpPr>
            <a:cxnSpLocks/>
          </p:cNvCxnSpPr>
          <p:nvPr/>
        </p:nvCxnSpPr>
        <p:spPr>
          <a:xfrm flipH="1" flipV="1">
            <a:off x="8604738" y="3482557"/>
            <a:ext cx="1219200" cy="9604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AAB72B-A868-4096-8F93-744D94B71028}"/>
              </a:ext>
            </a:extLst>
          </p:cNvPr>
          <p:cNvSpPr txBox="1"/>
          <p:nvPr/>
        </p:nvSpPr>
        <p:spPr>
          <a:xfrm>
            <a:off x="9777301" y="4420992"/>
            <a:ext cx="128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결정 경계</a:t>
            </a:r>
          </a:p>
        </p:txBody>
      </p:sp>
    </p:spTree>
    <p:extLst>
      <p:ext uri="{BB962C8B-B14F-4D97-AF65-F5344CB8AC3E}">
        <p14:creationId xmlns:p14="http://schemas.microsoft.com/office/powerpoint/2010/main" val="17069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412423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E92F45BC-3700-4FE7-B57C-1EBF618B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355" y="2570070"/>
            <a:ext cx="6155237" cy="417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Thank you</a:t>
            </a:r>
            <a:endParaRPr kumimoji="0" lang="ko-KR" altLang="en-US" sz="5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1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558027" y="150284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회귀 선형 모델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7" y="2433800"/>
            <a:ext cx="7206720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Preview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분류와 회귀의 차이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	</a:t>
            </a:r>
            <a:r>
              <a:rPr kumimoji="0" lang="ko-KR" altLang="en-US" sz="2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선형회귀 </a:t>
            </a:r>
            <a:r>
              <a:rPr kumimoji="0" lang="ko-KR" altLang="en-US" sz="2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릿지회귀</a:t>
            </a:r>
            <a:r>
              <a:rPr kumimoji="0" lang="ko-KR" altLang="en-US" sz="2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kumimoji="0" lang="ko-KR" altLang="en-US" sz="2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라쏘회귀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56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558027" y="150284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회귀 선형 모델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7" y="2433800"/>
            <a:ext cx="3580820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직선 모델링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(Modeling)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특성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=&gt;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차원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직선 형태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제약이 크다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?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1A8ABF-FEF4-4E33-B53E-D32643348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414" y="1715177"/>
            <a:ext cx="3897809" cy="35373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386BE5-B6A5-44D9-8D08-296EB5FED2F0}"/>
              </a:ext>
            </a:extLst>
          </p:cNvPr>
          <p:cNvSpPr/>
          <p:nvPr/>
        </p:nvSpPr>
        <p:spPr>
          <a:xfrm>
            <a:off x="7562325" y="1187689"/>
            <a:ext cx="3897809" cy="813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DB785-B5C1-4177-B2AB-8CEBB3143195}"/>
              </a:ext>
            </a:extLst>
          </p:cNvPr>
          <p:cNvSpPr txBox="1"/>
          <p:nvPr/>
        </p:nvSpPr>
        <p:spPr>
          <a:xfrm>
            <a:off x="7562325" y="1497427"/>
            <a:ext cx="451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Y=w[0]*x[0]+w[1]*x[1]+…w[p]*x[p]+b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14A92-59BC-402B-8554-A08B3D6EFD38}"/>
              </a:ext>
            </a:extLst>
          </p:cNvPr>
          <p:cNvSpPr txBox="1"/>
          <p:nvPr/>
        </p:nvSpPr>
        <p:spPr>
          <a:xfrm>
            <a:off x="8930173" y="1170416"/>
            <a:ext cx="22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예측 함수</a:t>
            </a:r>
          </a:p>
        </p:txBody>
      </p:sp>
    </p:spTree>
    <p:extLst>
      <p:ext uri="{BB962C8B-B14F-4D97-AF65-F5344CB8AC3E}">
        <p14:creationId xmlns:p14="http://schemas.microsoft.com/office/powerpoint/2010/main" val="61997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558027" y="150284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 </a:t>
            </a: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회귀란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?</a:t>
            </a:r>
            <a:endParaRPr kumimoji="0" lang="ko-KR" altLang="en-US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6" y="243380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(Linear regression)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예측과 훈련 세트에 있는 타깃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y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사이의 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</a:t>
            </a:r>
            <a:r>
              <a:rPr lang="ko-KR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평균제곱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오차를 최소화하는 파라미터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w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와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b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를 탐색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※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평균제곱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오차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예측값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,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타깃값의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차이를 제곱하여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더한후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샘플의 개수로 나눈 것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65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558027" y="150284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1832ED-CC02-445F-951C-7D8B7981B543}"/>
              </a:ext>
            </a:extLst>
          </p:cNvPr>
          <p:cNvSpPr/>
          <p:nvPr/>
        </p:nvSpPr>
        <p:spPr>
          <a:xfrm>
            <a:off x="2780121" y="2094048"/>
            <a:ext cx="7680615" cy="36118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_x637275496">
            <a:extLst>
              <a:ext uri="{FF2B5EF4-FFF2-40B4-BE49-F238E27FC236}">
                <a16:creationId xmlns:a16="http://schemas.microsoft.com/office/drawing/2014/main" id="{EB3D786B-4B56-4BFE-BB83-74BE8DB9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6" y="2188173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In[31]: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sklearn.linear_model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import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LinearRegression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X,y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mglearn.datasets.load_extended_boston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X_train,X_test,y_train,y_test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train_test_split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X,y,random_state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=0)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Lr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LinearRegression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.fit(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Lr.score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Lr.score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test,y_test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Out[31]: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0.95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0.61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7EDE70-E9C1-4F12-A8C6-207BA42F7EA9}"/>
              </a:ext>
            </a:extLst>
          </p:cNvPr>
          <p:cNvSpPr/>
          <p:nvPr/>
        </p:nvSpPr>
        <p:spPr>
          <a:xfrm>
            <a:off x="5821159" y="4564557"/>
            <a:ext cx="5909492" cy="1482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_x637275496">
            <a:extLst>
              <a:ext uri="{FF2B5EF4-FFF2-40B4-BE49-F238E27FC236}">
                <a16:creationId xmlns:a16="http://schemas.microsoft.com/office/drawing/2014/main" id="{C21EBE48-F6D7-4455-8C75-1460C25E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478300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 회귀의 장점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매개 변수가 없음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 회귀의 단점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모델의 복잡도 제어 불가</a:t>
            </a: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62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릿지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6" y="243380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7" name="_x637275496">
            <a:extLst>
              <a:ext uri="{FF2B5EF4-FFF2-40B4-BE49-F238E27FC236}">
                <a16:creationId xmlns:a16="http://schemas.microsoft.com/office/drawing/2014/main" id="{F1CB4DF2-BAE6-493F-8EDB-FBF0D2294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356" y="258620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 회귀와 같은 예측 함수 사용</a:t>
            </a: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차이점 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선형회귀에서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찾던 파라미터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w(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가중치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가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오차를 더욱 줄임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   		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	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		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규제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(L2) (</a:t>
            </a:r>
            <a:r>
              <a:rPr lang="ko-KR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과대 적합을 막기 위해 모델 강제 제한</a:t>
            </a:r>
            <a:r>
              <a:rPr lang="en-US" altLang="ko-K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E8D62D74-F7A2-49CE-9D88-5A25E505B7A8}"/>
              </a:ext>
            </a:extLst>
          </p:cNvPr>
          <p:cNvSpPr/>
          <p:nvPr/>
        </p:nvSpPr>
        <p:spPr>
          <a:xfrm>
            <a:off x="3933342" y="4861034"/>
            <a:ext cx="802782" cy="4484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89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릿지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sp>
        <p:nvSpPr>
          <p:cNvPr id="38" name="_x637275496">
            <a:extLst>
              <a:ext uri="{FF2B5EF4-FFF2-40B4-BE49-F238E27FC236}">
                <a16:creationId xmlns:a16="http://schemas.microsoft.com/office/drawing/2014/main" id="{1267D460-CB4E-4A80-991F-879EA50E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6" y="2433800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3837E-95FD-4962-96C2-05F855EDAAF0}"/>
              </a:ext>
            </a:extLst>
          </p:cNvPr>
          <p:cNvSpPr/>
          <p:nvPr/>
        </p:nvSpPr>
        <p:spPr>
          <a:xfrm>
            <a:off x="2780121" y="2094048"/>
            <a:ext cx="7680615" cy="42427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_x637275496">
            <a:extLst>
              <a:ext uri="{FF2B5EF4-FFF2-40B4-BE49-F238E27FC236}">
                <a16:creationId xmlns:a16="http://schemas.microsoft.com/office/drawing/2014/main" id="{F1CB4DF2-BAE6-493F-8EDB-FBF0D2294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956" y="2188173"/>
            <a:ext cx="7785371" cy="307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In[32]: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From 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sklearn.linear_model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import Ridge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X,y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=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mglearn.datasets.load_extended_boston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Ridge=Ridge().fit(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X_train,y_train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Print(“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{:.2f}”.format(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ridge.score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</a:t>
            </a:r>
            <a:r>
              <a:rPr kumimoji="0" lang="en-US" altLang="ko-KR" sz="14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X_</a:t>
            </a:r>
            <a:r>
              <a:rPr lang="en-US" altLang="ko-KR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test,y_test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Out[32]: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0.89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0.75</a:t>
            </a:r>
            <a:endParaRPr kumimoji="0" lang="en-US" altLang="ko-KR" sz="1400" i="0" u="none" strike="noStrike" cap="none" normalizeH="0" baseline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C1C7CA-83D5-4C02-B974-A0B4DED807F0}"/>
              </a:ext>
            </a:extLst>
          </p:cNvPr>
          <p:cNvSpPr/>
          <p:nvPr/>
        </p:nvSpPr>
        <p:spPr>
          <a:xfrm>
            <a:off x="5770261" y="4543384"/>
            <a:ext cx="2724912" cy="1698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DC5B1-1484-4CC2-A7FE-1A92C12FA413}"/>
              </a:ext>
            </a:extLst>
          </p:cNvPr>
          <p:cNvSpPr txBox="1"/>
          <p:nvPr/>
        </p:nvSpPr>
        <p:spPr>
          <a:xfrm>
            <a:off x="6232432" y="5036847"/>
            <a:ext cx="23225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Out[32]: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0.95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 세트 점수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0.61</a:t>
            </a:r>
          </a:p>
          <a:p>
            <a:endParaRPr lang="ko-KR" altLang="en-US" dirty="0"/>
          </a:p>
        </p:txBody>
      </p:sp>
      <p:sp>
        <p:nvSpPr>
          <p:cNvPr id="23" name="_x637275496">
            <a:extLst>
              <a:ext uri="{FF2B5EF4-FFF2-40B4-BE49-F238E27FC236}">
                <a16:creationId xmlns:a16="http://schemas.microsoft.com/office/drawing/2014/main" id="{0B1F1D84-1B85-492B-BF9A-1DD372739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40" y="4543384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선형 회귀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36BCFC-4F37-4629-8DDF-ACCDD1CF8EA2}"/>
              </a:ext>
            </a:extLst>
          </p:cNvPr>
          <p:cNvSpPr/>
          <p:nvPr/>
        </p:nvSpPr>
        <p:spPr>
          <a:xfrm>
            <a:off x="7362092" y="942439"/>
            <a:ext cx="3263235" cy="1491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6EEDB-F044-4F0D-9068-217B1E4CB520}"/>
              </a:ext>
            </a:extLst>
          </p:cNvPr>
          <p:cNvSpPr txBox="1"/>
          <p:nvPr/>
        </p:nvSpPr>
        <p:spPr>
          <a:xfrm>
            <a:off x="7832421" y="1052076"/>
            <a:ext cx="2322576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Default 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값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alpha=1</a:t>
            </a: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Alpha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가 높을수록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훈련성과 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테스트성과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96D26471-F01C-4B29-952D-63A3F8C2E4E3}"/>
              </a:ext>
            </a:extLst>
          </p:cNvPr>
          <p:cNvSpPr/>
          <p:nvPr/>
        </p:nvSpPr>
        <p:spPr>
          <a:xfrm>
            <a:off x="8862041" y="2108954"/>
            <a:ext cx="287063" cy="23470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위쪽 28">
            <a:extLst>
              <a:ext uri="{FF2B5EF4-FFF2-40B4-BE49-F238E27FC236}">
                <a16:creationId xmlns:a16="http://schemas.microsoft.com/office/drawing/2014/main" id="{EFDED062-5D46-452C-A099-24A3E6A3ACCA}"/>
              </a:ext>
            </a:extLst>
          </p:cNvPr>
          <p:cNvSpPr/>
          <p:nvPr/>
        </p:nvSpPr>
        <p:spPr>
          <a:xfrm rot="10800000">
            <a:off x="8853445" y="1781016"/>
            <a:ext cx="287063" cy="234708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굽음 10">
            <a:extLst>
              <a:ext uri="{FF2B5EF4-FFF2-40B4-BE49-F238E27FC236}">
                <a16:creationId xmlns:a16="http://schemas.microsoft.com/office/drawing/2014/main" id="{F1F502CD-8C4C-4B7D-B5DD-7616CABA3B63}"/>
              </a:ext>
            </a:extLst>
          </p:cNvPr>
          <p:cNvSpPr/>
          <p:nvPr/>
        </p:nvSpPr>
        <p:spPr>
          <a:xfrm>
            <a:off x="4071685" y="1501672"/>
            <a:ext cx="3260489" cy="2024628"/>
          </a:xfrm>
          <a:prstGeom prst="bentArrow">
            <a:avLst>
              <a:gd name="adj1" fmla="val 5822"/>
              <a:gd name="adj2" fmla="val 12507"/>
              <a:gd name="adj3" fmla="val 16925"/>
              <a:gd name="adj4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3" grpId="0"/>
      <p:bldP spid="9" grpId="0" animBg="1"/>
      <p:bldP spid="24" grpId="0"/>
      <p:bldP spid="10" grpId="0" animBg="1"/>
      <p:bldP spid="2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F6FAA9E-6037-4A0F-A57F-CC5A8EE7D2C4}"/>
              </a:ext>
            </a:extLst>
          </p:cNvPr>
          <p:cNvSpPr/>
          <p:nvPr/>
        </p:nvSpPr>
        <p:spPr>
          <a:xfrm>
            <a:off x="683442" y="521186"/>
            <a:ext cx="10825115" cy="6033154"/>
          </a:xfrm>
          <a:prstGeom prst="rect">
            <a:avLst/>
          </a:prstGeom>
          <a:solidFill>
            <a:srgbClr val="E4EAF6">
              <a:alpha val="80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904F5B-09E5-4B06-B188-B7ACB8D32A5A}"/>
              </a:ext>
            </a:extLst>
          </p:cNvPr>
          <p:cNvSpPr/>
          <p:nvPr/>
        </p:nvSpPr>
        <p:spPr>
          <a:xfrm>
            <a:off x="683442" y="412423"/>
            <a:ext cx="10825115" cy="483123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3B06B-ED32-4FE1-9462-1ED755C6A032}"/>
              </a:ext>
            </a:extLst>
          </p:cNvPr>
          <p:cNvSpPr/>
          <p:nvPr/>
        </p:nvSpPr>
        <p:spPr>
          <a:xfrm>
            <a:off x="2497054" y="1548565"/>
            <a:ext cx="8323869" cy="4544505"/>
          </a:xfrm>
          <a:prstGeom prst="rect">
            <a:avLst/>
          </a:prstGeom>
          <a:solidFill>
            <a:srgbClr val="F3F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28F76-8355-49F9-94DD-E638CEB1309F}"/>
              </a:ext>
            </a:extLst>
          </p:cNvPr>
          <p:cNvSpPr/>
          <p:nvPr/>
        </p:nvSpPr>
        <p:spPr>
          <a:xfrm>
            <a:off x="683442" y="412423"/>
            <a:ext cx="1692113" cy="6033154"/>
          </a:xfrm>
          <a:prstGeom prst="rect">
            <a:avLst/>
          </a:prstGeom>
          <a:solidFill>
            <a:srgbClr val="1A1F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13227818-98D1-4899-A85D-2BCE4823AC53}"/>
              </a:ext>
            </a:extLst>
          </p:cNvPr>
          <p:cNvGrpSpPr/>
          <p:nvPr/>
        </p:nvGrpSpPr>
        <p:grpSpPr>
          <a:xfrm>
            <a:off x="1852908" y="624068"/>
            <a:ext cx="346768" cy="240061"/>
            <a:chOff x="1802072" y="702945"/>
            <a:chExt cx="346768" cy="240061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12ACF6-CAD5-487A-8AE1-3D99C4ABF208}"/>
                </a:ext>
              </a:extLst>
            </p:cNvPr>
            <p:cNvSpPr/>
            <p:nvPr/>
          </p:nvSpPr>
          <p:spPr>
            <a:xfrm>
              <a:off x="1802072" y="702945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D2CE3DB-E723-425E-9424-58132FFCEBD7}"/>
                </a:ext>
              </a:extLst>
            </p:cNvPr>
            <p:cNvSpPr/>
            <p:nvPr/>
          </p:nvSpPr>
          <p:spPr>
            <a:xfrm>
              <a:off x="1802072" y="798658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076FB5C-C288-435F-A560-66BDFFFB93B5}"/>
                </a:ext>
              </a:extLst>
            </p:cNvPr>
            <p:cNvSpPr/>
            <p:nvPr/>
          </p:nvSpPr>
          <p:spPr>
            <a:xfrm>
              <a:off x="1802072" y="894753"/>
              <a:ext cx="346768" cy="482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A9CE9FA-8286-44B0-A1E9-46685E51E0BF}"/>
              </a:ext>
            </a:extLst>
          </p:cNvPr>
          <p:cNvSpPr txBox="1"/>
          <p:nvPr/>
        </p:nvSpPr>
        <p:spPr>
          <a:xfrm>
            <a:off x="780523" y="1214946"/>
            <a:ext cx="98122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85000"/>
                  </a:schemeClr>
                </a:solidFill>
              </a:rPr>
              <a:t>TITLE</a:t>
            </a:r>
            <a:endParaRPr lang="ko-KR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3BF1F-FF73-450D-B2E8-9BDEBB6190AC}"/>
              </a:ext>
            </a:extLst>
          </p:cNvPr>
          <p:cNvSpPr txBox="1"/>
          <p:nvPr/>
        </p:nvSpPr>
        <p:spPr>
          <a:xfrm>
            <a:off x="678167" y="1705424"/>
            <a:ext cx="1674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   LR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A5251DF-910C-4E7F-97EB-E8A73998FEE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1849248"/>
            <a:ext cx="244800" cy="244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93762E-87AA-4928-9127-2BD7FFE7526E}"/>
              </a:ext>
            </a:extLst>
          </p:cNvPr>
          <p:cNvSpPr txBox="1"/>
          <p:nvPr/>
        </p:nvSpPr>
        <p:spPr>
          <a:xfrm>
            <a:off x="701555" y="2157130"/>
            <a:ext cx="1674000" cy="461665"/>
          </a:xfrm>
          <a:prstGeom prst="rect">
            <a:avLst/>
          </a:prstGeom>
          <a:solidFill>
            <a:srgbClr val="1A1F32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2000" dirty="0">
                <a:solidFill>
                  <a:schemeClr val="bg1"/>
                </a:solidFill>
              </a:rPr>
              <a:t>SVM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6C15D3B-FF84-43AD-8AEB-7C2555B9762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1" y="2299304"/>
            <a:ext cx="234000" cy="234000"/>
          </a:xfrm>
          <a:prstGeom prst="rect">
            <a:avLst/>
          </a:prstGeom>
        </p:spPr>
      </p:pic>
      <p:sp>
        <p:nvSpPr>
          <p:cNvPr id="28" name="_x637275496">
            <a:extLst>
              <a:ext uri="{FF2B5EF4-FFF2-40B4-BE49-F238E27FC236}">
                <a16:creationId xmlns:a16="http://schemas.microsoft.com/office/drawing/2014/main" id="{6F9F0319-5542-4F14-9F62-2F44A5D0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755" y="942439"/>
            <a:ext cx="2896404" cy="88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릿지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 회귀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D729C1-35A3-4091-B74E-C582AE429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3110" y="2061154"/>
            <a:ext cx="5631756" cy="38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8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1273</Words>
  <Application>Microsoft Office PowerPoint</Application>
  <PresentationFormat>와이드스크린</PresentationFormat>
  <Paragraphs>251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HY동녘B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남윤</dc:creator>
  <cp:lastModifiedBy>이승희</cp:lastModifiedBy>
  <cp:revision>127</cp:revision>
  <dcterms:created xsi:type="dcterms:W3CDTF">2019-04-28T08:57:16Z</dcterms:created>
  <dcterms:modified xsi:type="dcterms:W3CDTF">2019-07-14T22:59:39Z</dcterms:modified>
</cp:coreProperties>
</file>