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2"/>
  </p:notesMasterIdLst>
  <p:sldIdLst>
    <p:sldId id="256" r:id="rId2"/>
    <p:sldId id="276" r:id="rId3"/>
    <p:sldId id="280" r:id="rId4"/>
    <p:sldId id="295" r:id="rId5"/>
    <p:sldId id="296" r:id="rId6"/>
    <p:sldId id="297" r:id="rId7"/>
    <p:sldId id="298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299" r:id="rId16"/>
    <p:sldId id="300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8" r:id="rId25"/>
    <p:sldId id="316" r:id="rId26"/>
    <p:sldId id="317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7" r:id="rId35"/>
    <p:sldId id="331" r:id="rId36"/>
    <p:sldId id="332" r:id="rId37"/>
    <p:sldId id="328" r:id="rId38"/>
    <p:sldId id="333" r:id="rId39"/>
    <p:sldId id="334" r:id="rId40"/>
    <p:sldId id="335" r:id="rId41"/>
    <p:sldId id="329" r:id="rId42"/>
    <p:sldId id="338" r:id="rId43"/>
    <p:sldId id="337" r:id="rId44"/>
    <p:sldId id="355" r:id="rId45"/>
    <p:sldId id="342" r:id="rId46"/>
    <p:sldId id="330" r:id="rId47"/>
    <p:sldId id="343" r:id="rId48"/>
    <p:sldId id="340" r:id="rId49"/>
    <p:sldId id="341" r:id="rId50"/>
    <p:sldId id="344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294" r:id="rId61"/>
  </p:sldIdLst>
  <p:sldSz cx="12192000" cy="6858000"/>
  <p:notesSz cx="6858000" cy="9144000"/>
  <p:embeddedFontLst>
    <p:embeddedFont>
      <p:font typeface="HY견고딕" panose="020B0600000101010101" charset="-127"/>
      <p:regular r:id="rId63"/>
    </p:embeddedFont>
    <p:embeddedFont>
      <p:font typeface="HY동녘B" panose="020B0600000101010101" charset="-127"/>
      <p:regular r:id="rId64"/>
    </p:embeddedFont>
    <p:embeddedFont>
      <p:font typeface="맑은 고딕" panose="020B0503020000020004" pitchFamily="50" charset="-127"/>
      <p:regular r:id="rId65"/>
      <p:bold r:id="rId6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8FE"/>
    <a:srgbClr val="1A1F32"/>
    <a:srgbClr val="FFFFFF"/>
    <a:srgbClr val="FAE44B"/>
    <a:srgbClr val="92D3C3"/>
    <a:srgbClr val="66CDE0"/>
    <a:srgbClr val="B8D9AA"/>
    <a:srgbClr val="8CD1FC"/>
    <a:srgbClr val="4999F9"/>
    <a:srgbClr val="DBC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79099" autoAdjust="0"/>
  </p:normalViewPr>
  <p:slideViewPr>
    <p:cSldViewPr snapToGrid="0">
      <p:cViewPr varScale="1">
        <p:scale>
          <a:sx n="77" d="100"/>
          <a:sy n="77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4969C-7C94-4E3A-AC89-99D8555EE10A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8004C-A8BA-4AD2-AF02-56E4DE1E2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5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37F45-A281-49B8-B476-D20E11DF8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02D386-4613-4458-934B-5FDB4DEAA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B5650-1BEC-4730-81C9-96AAFE8F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00475-5EF0-41FB-9212-26B5D77B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892B2-28E8-4C2E-B11A-ABAD6841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1DB7C-81A9-45D5-B8B4-1FDBF4BD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3AC79-11B4-4B23-9C74-FD66D26CD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FD333-9AA5-498A-B557-19A744A1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B2E46-F279-4E9F-BC2A-CDF743E4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54C84-CC7F-4230-A7B8-ADAFCBA0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9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25FA11-503E-4CE5-AD01-D5920EC60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79877-5476-4960-8B32-9D2B048F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69940-E3E5-4676-8CB9-70641B9F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16B23-FB84-4DE1-B0FD-E0F4E6BE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A013-639C-42FC-92DB-F16D6F9A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0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43865-BD9B-4C5A-99B5-8100B750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2A136-9745-4304-9ED4-59ACA0BF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50EC7-DB14-485D-9DD3-0349E0B0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1AD60-40E0-43EC-A731-FB450F48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966D-1FF2-4CB6-B302-720BC2EF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7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EA07-1525-4EEB-975C-8BE32610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FF160-ECC7-40E8-974D-1B7319EAF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9343E-4689-4B06-AE77-F461D2B0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3287-958B-4062-A8DA-6F0E0CBF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AE1A0-D08C-4462-BDD1-5DC97D3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ECAD5-1452-456A-BB44-B5E347B0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E8F1D-48CE-415A-8180-7E6D8BB8C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53915D-3D10-409D-A8B5-7D2A6848B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F1EE43-B380-47B7-8A73-BDB9B59C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470EE-ECC9-42C2-AC83-34CF9087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A8A31-3E75-4949-9EA9-6ADD786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5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84CD3-4684-4314-9A10-8F6DF49E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43890-9006-4FFA-BA57-AB459F35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35102-CE4B-4BDF-9DF4-5E38EF7B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9D6A61-20D9-4328-BDFA-510A939D6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9A4EC-8E65-4770-9D0A-3B61B3BE3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FD44-9D1A-47D6-B707-721E6F11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85336-E14B-447B-9EEA-A111A8EB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F1F31-D720-463B-9A10-A2119CC0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0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5B7B1-1A71-490E-BD6A-7BCD2966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229DF8-3D50-4062-8943-EAA3DA05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F70F69-38A0-4DB1-8219-0D312BA7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E0B97D-6E92-463D-A766-48715351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9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133240-6265-4D5A-B2DF-24B5A3A7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9752FB-71ED-4EE2-8D6F-BEB4DC62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58C59-8B47-4585-858C-0A5E0802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6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AAF87-673E-4DA2-97BC-CD2C861A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ED402-4FE9-4387-B79D-32332B66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72D5AF-4C80-47EF-BE33-DD4518BFA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B7CFF-D010-401D-8A2E-7863FE25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D6C0F-B81D-48A5-BB60-0BCEBB4B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E7D03-F716-4CF1-9B1D-D67DE6FE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7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3894A-501C-458F-8B95-4066F712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898E6D-6B56-4F98-8D3B-1773CC815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D52458-DA4F-4B2E-B737-4FFB1197A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AE0F7-3648-4B83-BEB6-8FBB582E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B5981-466A-4544-A41A-3C6BDFBE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F287E-C86A-4997-BFCB-7C2713C2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rgbClr val="C1DCD1"/>
            </a:gs>
            <a:gs pos="12000">
              <a:schemeClr val="accent6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052E4-92B7-4C97-991B-4A49184A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2BD34-48B6-4FFE-BF0E-6B0188A45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3B0EE-AA9A-4970-BCD0-45ACDC92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56DD-2A37-4A31-AA54-00E31CD209D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2EC6D-F3EC-4178-BB84-E07F0B9FD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84EC5-6120-4691-8C98-E2F994D22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D9AA"/>
            </a:gs>
            <a:gs pos="100000">
              <a:srgbClr val="66CDE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6CAD22-A7FD-4987-BDE9-0861B0C5FC4F}"/>
              </a:ext>
            </a:extLst>
          </p:cNvPr>
          <p:cNvSpPr/>
          <p:nvPr/>
        </p:nvSpPr>
        <p:spPr>
          <a:xfrm>
            <a:off x="3306810" y="1415691"/>
            <a:ext cx="5578380" cy="1789148"/>
          </a:xfrm>
          <a:prstGeom prst="rect">
            <a:avLst/>
          </a:prstGeom>
          <a:solidFill>
            <a:srgbClr val="F3F8F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tx1"/>
                </a:solidFill>
              </a:rPr>
              <a:t> </a:t>
            </a:r>
            <a:endParaRPr lang="en-US" altLang="ko-KR" sz="4400" b="1" dirty="0">
              <a:solidFill>
                <a:schemeClr val="tx1"/>
              </a:solidFill>
            </a:endParaRPr>
          </a:p>
        </p:txBody>
      </p:sp>
      <p:sp>
        <p:nvSpPr>
          <p:cNvPr id="5" name="_x637275496">
            <a:extLst>
              <a:ext uri="{FF2B5EF4-FFF2-40B4-BE49-F238E27FC236}">
                <a16:creationId xmlns:a16="http://schemas.microsoft.com/office/drawing/2014/main" id="{A25E4173-3BE9-40B9-A730-F804034A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635" y="5785094"/>
            <a:ext cx="4560425" cy="7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201531421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금융수학과 이승희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		7/29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_x637275496">
            <a:extLst>
              <a:ext uri="{FF2B5EF4-FFF2-40B4-BE49-F238E27FC236}">
                <a16:creationId xmlns:a16="http://schemas.microsoft.com/office/drawing/2014/main" id="{12DDDC89-0311-49EF-AD5A-6C202A2CF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584" y="1808839"/>
            <a:ext cx="4560425" cy="7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머신 러닝 </a:t>
            </a:r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2</a:t>
            </a:r>
            <a:endParaRPr kumimoji="0" lang="ko-KR" altLang="en-US" sz="36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48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로지스틱 회귀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,SVM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_x637275496">
            <a:extLst>
              <a:ext uri="{FF2B5EF4-FFF2-40B4-BE49-F238E27FC236}">
                <a16:creationId xmlns:a16="http://schemas.microsoft.com/office/drawing/2014/main" id="{17DA6FA8-3C4E-428C-9FEF-3DEBE90E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326224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0FC8B-72C9-4106-B60D-30DAAC7DEB06}"/>
              </a:ext>
            </a:extLst>
          </p:cNvPr>
          <p:cNvSpPr/>
          <p:nvPr/>
        </p:nvSpPr>
        <p:spPr>
          <a:xfrm>
            <a:off x="1649642" y="2002912"/>
            <a:ext cx="9212666" cy="45678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_x637275496">
            <a:extLst>
              <a:ext uri="{FF2B5EF4-FFF2-40B4-BE49-F238E27FC236}">
                <a16:creationId xmlns:a16="http://schemas.microsoft.com/office/drawing/2014/main" id="{0A253102-2793-4A1D-A757-9AB70ED43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080597"/>
            <a:ext cx="9932760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</a:t>
            </a: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43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sklearn.datasets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load_breast_cancer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load_breast_cancer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X_train,X_test,y_train,y_test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train_test_split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cancer.data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cancer.targer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,stratify=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cancer.target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random_state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=42)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logreg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LogisticRegression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().fit(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X_train,y_train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b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훈련 세트 점수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{:.3f}”.format(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logreg.score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X_train,y_train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테스트 세트 점수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:{:.3f}”.format(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logreg.score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X_test,y_test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106D00-CB54-40AF-8233-B7EB1D5F7B2F}"/>
              </a:ext>
            </a:extLst>
          </p:cNvPr>
          <p:cNvSpPr/>
          <p:nvPr/>
        </p:nvSpPr>
        <p:spPr>
          <a:xfrm>
            <a:off x="1129553" y="5496249"/>
            <a:ext cx="10058400" cy="12705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05A91A-029F-4407-8C80-DC7D4AB7475F}"/>
              </a:ext>
            </a:extLst>
          </p:cNvPr>
          <p:cNvSpPr/>
          <p:nvPr/>
        </p:nvSpPr>
        <p:spPr>
          <a:xfrm>
            <a:off x="2284138" y="4809908"/>
            <a:ext cx="2262909" cy="68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_x637275496">
            <a:extLst>
              <a:ext uri="{FF2B5EF4-FFF2-40B4-BE49-F238E27FC236}">
                <a16:creationId xmlns:a16="http://schemas.microsoft.com/office/drawing/2014/main" id="{D943278A-B566-4E60-8666-E94F308E4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854" y="4940580"/>
            <a:ext cx="1965475" cy="40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C=1 (Default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kumimoji="0" lang="en-US" altLang="ko-KR" sz="1600" i="0" u="none" strike="noStrike" cap="none" normalizeH="0" baseline="0" dirty="0">
              <a:ln>
                <a:noFill/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6B365B-A4F6-45CA-94AD-1C52B55AEDD7}"/>
              </a:ext>
            </a:extLst>
          </p:cNvPr>
          <p:cNvSpPr/>
          <p:nvPr/>
        </p:nvSpPr>
        <p:spPr>
          <a:xfrm>
            <a:off x="5379246" y="4823257"/>
            <a:ext cx="2262909" cy="68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_x637275496">
            <a:extLst>
              <a:ext uri="{FF2B5EF4-FFF2-40B4-BE49-F238E27FC236}">
                <a16:creationId xmlns:a16="http://schemas.microsoft.com/office/drawing/2014/main" id="{2BF35BC8-FE36-44FE-935B-C13C16B5D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962" y="4953929"/>
            <a:ext cx="2385357" cy="40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C=100</a:t>
            </a:r>
            <a:endParaRPr kumimoji="0" lang="en-US" altLang="ko-KR" sz="1600" i="0" u="none" strike="noStrike" cap="none" normalizeH="0" baseline="0" dirty="0">
              <a:ln>
                <a:noFill/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D01D17-2D4D-4325-BF75-AD3DE2D6E96A}"/>
              </a:ext>
            </a:extLst>
          </p:cNvPr>
          <p:cNvSpPr/>
          <p:nvPr/>
        </p:nvSpPr>
        <p:spPr>
          <a:xfrm>
            <a:off x="8094738" y="4823257"/>
            <a:ext cx="2262909" cy="68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_x637275496">
            <a:extLst>
              <a:ext uri="{FF2B5EF4-FFF2-40B4-BE49-F238E27FC236}">
                <a16:creationId xmlns:a16="http://schemas.microsoft.com/office/drawing/2014/main" id="{25DA9858-07A5-45E0-A39D-62443886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454" y="4953929"/>
            <a:ext cx="2498437" cy="40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C=0.01 </a:t>
            </a:r>
            <a:endParaRPr kumimoji="0" lang="en-US" altLang="ko-KR" sz="1600" i="0" u="none" strike="noStrike" cap="none" normalizeH="0" baseline="0" dirty="0">
              <a:ln>
                <a:noFill/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41616F-E951-443E-8EC7-B9184E7157C8}"/>
              </a:ext>
            </a:extLst>
          </p:cNvPr>
          <p:cNvCxnSpPr>
            <a:cxnSpLocks/>
          </p:cNvCxnSpPr>
          <p:nvPr/>
        </p:nvCxnSpPr>
        <p:spPr>
          <a:xfrm>
            <a:off x="4978400" y="4163999"/>
            <a:ext cx="908543" cy="706332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4778DAC-3261-414E-9917-3090FCFE2711}"/>
              </a:ext>
            </a:extLst>
          </p:cNvPr>
          <p:cNvCxnSpPr>
            <a:cxnSpLocks/>
          </p:cNvCxnSpPr>
          <p:nvPr/>
        </p:nvCxnSpPr>
        <p:spPr>
          <a:xfrm flipH="1">
            <a:off x="3851564" y="4133786"/>
            <a:ext cx="1229724" cy="747409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A098A7-212F-4670-90F7-D93660095EC6}"/>
              </a:ext>
            </a:extLst>
          </p:cNvPr>
          <p:cNvCxnSpPr>
            <a:cxnSpLocks/>
          </p:cNvCxnSpPr>
          <p:nvPr/>
        </p:nvCxnSpPr>
        <p:spPr>
          <a:xfrm>
            <a:off x="5008172" y="4133786"/>
            <a:ext cx="3459290" cy="73044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A441BD-F22E-4FB8-B857-B9974A665D23}"/>
              </a:ext>
            </a:extLst>
          </p:cNvPr>
          <p:cNvSpPr txBox="1"/>
          <p:nvPr/>
        </p:nvSpPr>
        <p:spPr>
          <a:xfrm>
            <a:off x="1766181" y="5397112"/>
            <a:ext cx="3613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Out[43]: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훈련 세트 점수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0.953</a:t>
            </a:r>
            <a:b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테스트 세트 점수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0.958</a:t>
            </a:r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DB89A-0799-472D-9BF9-9734752F7FF7}"/>
              </a:ext>
            </a:extLst>
          </p:cNvPr>
          <p:cNvSpPr txBox="1"/>
          <p:nvPr/>
        </p:nvSpPr>
        <p:spPr>
          <a:xfrm>
            <a:off x="4776023" y="5380672"/>
            <a:ext cx="3613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Out[44]: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훈련 세트 점수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0.972</a:t>
            </a:r>
            <a:b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테스트 세트 점수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0.965</a:t>
            </a:r>
          </a:p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F1F736-ABF7-4B8F-8D78-130515A58684}"/>
              </a:ext>
            </a:extLst>
          </p:cNvPr>
          <p:cNvSpPr txBox="1"/>
          <p:nvPr/>
        </p:nvSpPr>
        <p:spPr>
          <a:xfrm>
            <a:off x="7995166" y="5400298"/>
            <a:ext cx="3613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Out[45]: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훈련 세트 점수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0.934</a:t>
            </a:r>
            <a:b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테스트 세트 점수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0.930</a:t>
            </a:r>
          </a:p>
          <a:p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54F6F9-247B-495C-B73D-51D30F20471C}"/>
              </a:ext>
            </a:extLst>
          </p:cNvPr>
          <p:cNvSpPr/>
          <p:nvPr/>
        </p:nvSpPr>
        <p:spPr>
          <a:xfrm>
            <a:off x="3183684" y="5378917"/>
            <a:ext cx="1534069" cy="44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_x637275496">
            <a:extLst>
              <a:ext uri="{FF2B5EF4-FFF2-40B4-BE49-F238E27FC236}">
                <a16:creationId xmlns:a16="http://schemas.microsoft.com/office/drawing/2014/main" id="{E097C290-0375-4A5E-AE2F-9E14CC22B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906" y="5372498"/>
            <a:ext cx="1965475" cy="40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과소적합</a:t>
            </a:r>
            <a:endParaRPr kumimoji="0" lang="en-US" altLang="ko-KR" sz="1600" i="0" u="none" strike="noStrike" cap="none" normalizeH="0" baseline="0" dirty="0">
              <a:ln>
                <a:noFill/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6300A0F-322F-499C-BFB7-16941FB56E3F}"/>
              </a:ext>
            </a:extLst>
          </p:cNvPr>
          <p:cNvCxnSpPr/>
          <p:nvPr/>
        </p:nvCxnSpPr>
        <p:spPr>
          <a:xfrm flipV="1">
            <a:off x="4196835" y="5799241"/>
            <a:ext cx="0" cy="5047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1A600B7-7FB7-41F0-97D9-C74DD51E81AE}"/>
              </a:ext>
            </a:extLst>
          </p:cNvPr>
          <p:cNvCxnSpPr>
            <a:cxnSpLocks/>
          </p:cNvCxnSpPr>
          <p:nvPr/>
        </p:nvCxnSpPr>
        <p:spPr>
          <a:xfrm flipV="1">
            <a:off x="5008172" y="3406648"/>
            <a:ext cx="2733555" cy="712032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12D451-AEDD-42F9-A732-BF97DF78A7A6}"/>
              </a:ext>
            </a:extLst>
          </p:cNvPr>
          <p:cNvSpPr/>
          <p:nvPr/>
        </p:nvSpPr>
        <p:spPr>
          <a:xfrm>
            <a:off x="7857106" y="2591578"/>
            <a:ext cx="3014167" cy="86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_x637275496">
            <a:extLst>
              <a:ext uri="{FF2B5EF4-FFF2-40B4-BE49-F238E27FC236}">
                <a16:creationId xmlns:a16="http://schemas.microsoft.com/office/drawing/2014/main" id="{3A7CCDC5-1FF9-43CB-8A66-D754DCB53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805" y="2712178"/>
            <a:ext cx="3183148" cy="74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Penalty=“l1” or “l2”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default</a:t>
            </a:r>
          </a:p>
        </p:txBody>
      </p:sp>
    </p:spTree>
    <p:extLst>
      <p:ext uri="{BB962C8B-B14F-4D97-AF65-F5344CB8AC3E}">
        <p14:creationId xmlns:p14="http://schemas.microsoft.com/office/powerpoint/2010/main" val="333545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7" grpId="0" animBg="1"/>
      <p:bldP spid="18" grpId="0"/>
      <p:bldP spid="19" grpId="0" animBg="1"/>
      <p:bldP spid="20" grpId="0"/>
      <p:bldP spid="32" grpId="0" animBg="1"/>
      <p:bldP spid="33" grpId="0"/>
      <p:bldP spid="39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다중 클래스 분류용 선형 모델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28420B-041E-4A51-9305-17EB3E0929ED}"/>
              </a:ext>
            </a:extLst>
          </p:cNvPr>
          <p:cNvSpPr txBox="1"/>
          <p:nvPr/>
        </p:nvSpPr>
        <p:spPr>
          <a:xfrm>
            <a:off x="2205318" y="2492188"/>
            <a:ext cx="7781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로지스틱 회귀를 제외한 선형 분류 모델은 다중클래스를 지원하지 않음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일대다 방식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클래수의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수만큼 이진 분류 모델 생성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161C4C5-DF1F-4BD6-B187-AC72B90210BA}"/>
              </a:ext>
            </a:extLst>
          </p:cNvPr>
          <p:cNvSpPr/>
          <p:nvPr/>
        </p:nvSpPr>
        <p:spPr>
          <a:xfrm>
            <a:off x="2393305" y="3082536"/>
            <a:ext cx="690282" cy="332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99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4330319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다중 클래스 분류용 선형 모델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_x637275496">
            <a:extLst>
              <a:ext uri="{FF2B5EF4-FFF2-40B4-BE49-F238E27FC236}">
                <a16:creationId xmlns:a16="http://schemas.microsoft.com/office/drawing/2014/main" id="{17DA6FA8-3C4E-428C-9FEF-3DEBE90E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326224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0FC8B-72C9-4106-B60D-30DAAC7DEB06}"/>
              </a:ext>
            </a:extLst>
          </p:cNvPr>
          <p:cNvSpPr/>
          <p:nvPr/>
        </p:nvSpPr>
        <p:spPr>
          <a:xfrm>
            <a:off x="1649642" y="2002912"/>
            <a:ext cx="9212666" cy="45678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_x637275496">
            <a:extLst>
              <a:ext uri="{FF2B5EF4-FFF2-40B4-BE49-F238E27FC236}">
                <a16:creationId xmlns:a16="http://schemas.microsoft.com/office/drawing/2014/main" id="{0A253102-2793-4A1D-A757-9AB70ED43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080597"/>
            <a:ext cx="9932760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</a:t>
            </a: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48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sklearn.datasets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make_blobs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X,y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make_blobs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random_state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=42)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mglearn.discrete_scatter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(X[:,0],X[:,1],y)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plt.xlabel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0”)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plt.ylabel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1”)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plt.legend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([“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클래스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0”, 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클래스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1”, 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클래스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2”])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31CBB6-B36E-40C2-9B0E-EF4576EB3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98" y="863881"/>
            <a:ext cx="5936531" cy="37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1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4330319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다중 클래스 분류용 선형 모델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_x637275496">
            <a:extLst>
              <a:ext uri="{FF2B5EF4-FFF2-40B4-BE49-F238E27FC236}">
                <a16:creationId xmlns:a16="http://schemas.microsoft.com/office/drawing/2014/main" id="{17DA6FA8-3C4E-428C-9FEF-3DEBE90E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85" y="1899334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0FC8B-72C9-4106-B60D-30DAAC7DEB06}"/>
              </a:ext>
            </a:extLst>
          </p:cNvPr>
          <p:cNvSpPr/>
          <p:nvPr/>
        </p:nvSpPr>
        <p:spPr>
          <a:xfrm>
            <a:off x="1773246" y="1576021"/>
            <a:ext cx="9212666" cy="51694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_x637275496">
            <a:extLst>
              <a:ext uri="{FF2B5EF4-FFF2-40B4-BE49-F238E27FC236}">
                <a16:creationId xmlns:a16="http://schemas.microsoft.com/office/drawing/2014/main" id="{0A253102-2793-4A1D-A757-9AB70ED43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85" y="1653707"/>
            <a:ext cx="9932760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In[50]: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sklearn.svm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LinearSVC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mglearn.discrete_scatter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(X[:,0],X[:,1],y)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linear_svm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LinearSVC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().fit(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X,y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line=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np.linspace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(-15,15)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For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coef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intercept, color in zip(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linear_svm.coef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_,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linear_svm.intercept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_, mglearn.cm3.colors):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plt.plot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(line, -(line*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coef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[0]+intercept)/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coef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[1],c=color)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plt.ylim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(-10,15)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plt.xlim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(-10,8)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plt.xlabel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0”)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plt.ylabel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1”)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plt.legend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([“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클래스 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0”, 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클래스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1”, 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클래스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2”, 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클래스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경계“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클래스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경계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”, 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클래스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경계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”],loc=(1.01,0.3))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EA858A-7976-49EB-A3BC-946F766D5788}"/>
              </a:ext>
            </a:extLst>
          </p:cNvPr>
          <p:cNvCxnSpPr>
            <a:cxnSpLocks/>
          </p:cNvCxnSpPr>
          <p:nvPr/>
        </p:nvCxnSpPr>
        <p:spPr>
          <a:xfrm flipH="1">
            <a:off x="1438886" y="2702621"/>
            <a:ext cx="8823173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30F29C-CA5A-4CE2-8132-56E83998A2D0}"/>
              </a:ext>
            </a:extLst>
          </p:cNvPr>
          <p:cNvSpPr/>
          <p:nvPr/>
        </p:nvSpPr>
        <p:spPr>
          <a:xfrm>
            <a:off x="310775" y="2367260"/>
            <a:ext cx="1201270" cy="69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B3CF6-5AF4-473A-BB7A-60C31979FD0B}"/>
              </a:ext>
            </a:extLst>
          </p:cNvPr>
          <p:cNvSpPr txBox="1"/>
          <p:nvPr/>
        </p:nvSpPr>
        <p:spPr>
          <a:xfrm>
            <a:off x="374621" y="2543481"/>
            <a:ext cx="100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그래프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882283-71DD-47A0-9A22-6B0C220C33C4}"/>
              </a:ext>
            </a:extLst>
          </p:cNvPr>
          <p:cNvSpPr/>
          <p:nvPr/>
        </p:nvSpPr>
        <p:spPr>
          <a:xfrm>
            <a:off x="7546109" y="395887"/>
            <a:ext cx="4476649" cy="193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D9A88-1955-4FEA-A57B-9243100CBEF0}"/>
              </a:ext>
            </a:extLst>
          </p:cNvPr>
          <p:cNvSpPr txBox="1"/>
          <p:nvPr/>
        </p:nvSpPr>
        <p:spPr>
          <a:xfrm>
            <a:off x="7702886" y="712286"/>
            <a:ext cx="4119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coef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: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행 각 클래스의 계수 벡터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열 특성에 따른 계수 값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Intercept 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클래스의 절편 벡터</a:t>
            </a:r>
          </a:p>
        </p:txBody>
      </p:sp>
    </p:spTree>
    <p:extLst>
      <p:ext uri="{BB962C8B-B14F-4D97-AF65-F5344CB8AC3E}">
        <p14:creationId xmlns:p14="http://schemas.microsoft.com/office/powerpoint/2010/main" val="69802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4330319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다중 클래스 분류용 선형 모델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_x637275496">
            <a:extLst>
              <a:ext uri="{FF2B5EF4-FFF2-40B4-BE49-F238E27FC236}">
                <a16:creationId xmlns:a16="http://schemas.microsoft.com/office/drawing/2014/main" id="{17DA6FA8-3C4E-428C-9FEF-3DEBE90E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326224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0FC8B-72C9-4106-B60D-30DAAC7DEB06}"/>
              </a:ext>
            </a:extLst>
          </p:cNvPr>
          <p:cNvSpPr/>
          <p:nvPr/>
        </p:nvSpPr>
        <p:spPr>
          <a:xfrm>
            <a:off x="1649642" y="2002912"/>
            <a:ext cx="9212666" cy="45678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_x637275496">
            <a:extLst>
              <a:ext uri="{FF2B5EF4-FFF2-40B4-BE49-F238E27FC236}">
                <a16:creationId xmlns:a16="http://schemas.microsoft.com/office/drawing/2014/main" id="{0A253102-2793-4A1D-A757-9AB70ED43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080597"/>
            <a:ext cx="9932760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Out[50]: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F608E2-F8C1-40F3-9CB2-470B27ED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162" y="2557547"/>
            <a:ext cx="6371099" cy="34585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F3012F6-9FF2-46E5-B109-3B613F8CAF21}"/>
              </a:ext>
            </a:extLst>
          </p:cNvPr>
          <p:cNvSpPr/>
          <p:nvPr/>
        </p:nvSpPr>
        <p:spPr>
          <a:xfrm>
            <a:off x="6795247" y="1215938"/>
            <a:ext cx="4067061" cy="1025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29CE1-24D6-409D-ABCD-79DD3E3D5501}"/>
              </a:ext>
            </a:extLst>
          </p:cNvPr>
          <p:cNvSpPr txBox="1"/>
          <p:nvPr/>
        </p:nvSpPr>
        <p:spPr>
          <a:xfrm>
            <a:off x="6901736" y="1395423"/>
            <a:ext cx="47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선의 나머지에 속하지 않은 클래스로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가운데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가장 가까운 선으로</a:t>
            </a:r>
          </a:p>
        </p:txBody>
      </p:sp>
    </p:spTree>
    <p:extLst>
      <p:ext uri="{BB962C8B-B14F-4D97-AF65-F5344CB8AC3E}">
        <p14:creationId xmlns:p14="http://schemas.microsoft.com/office/powerpoint/2010/main" val="414263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D8075E-D301-4578-93F7-06917E95FED5}"/>
              </a:ext>
            </a:extLst>
          </p:cNvPr>
          <p:cNvSpPr/>
          <p:nvPr/>
        </p:nvSpPr>
        <p:spPr>
          <a:xfrm>
            <a:off x="1197643" y="1957918"/>
            <a:ext cx="10617837" cy="3351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학습 속도가 빠르고 예측이 빠름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이해하기 쉬움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고차원에서 특히 효과 좋음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매우 큰 데이터셋과 희소한 데이터셋에서도 잘 작동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LogisticRegression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Ridge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solver=‘sag’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옵션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SGDClassifier,SGDRegressor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5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 	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선형 모델의 장단점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5A3A0D6-11B5-4AA6-9941-D3B2E3FF0B6E}"/>
              </a:ext>
            </a:extLst>
          </p:cNvPr>
          <p:cNvSpPr/>
          <p:nvPr/>
        </p:nvSpPr>
        <p:spPr>
          <a:xfrm>
            <a:off x="3603811" y="4848719"/>
            <a:ext cx="1183341" cy="460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264D2-CBE2-49A3-860E-F2C0DE22274E}"/>
              </a:ext>
            </a:extLst>
          </p:cNvPr>
          <p:cNvSpPr txBox="1"/>
          <p:nvPr/>
        </p:nvSpPr>
        <p:spPr>
          <a:xfrm>
            <a:off x="4944038" y="4874426"/>
            <a:ext cx="492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저차원에서는 다른 모델의 일반화 성능이 좋음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164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D8075E-D301-4578-93F7-06917E95FED5}"/>
              </a:ext>
            </a:extLst>
          </p:cNvPr>
          <p:cNvSpPr/>
          <p:nvPr/>
        </p:nvSpPr>
        <p:spPr>
          <a:xfrm>
            <a:off x="1197643" y="1944068"/>
            <a:ext cx="10617837" cy="3351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지금까지의 발표는 다 지도 학습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비지도 학습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비지도 변환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데이터를 변환해서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쉽게 해석할 수 있도록 만드는 것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ex 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군집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데이터끼리 그룹으로 묶는 것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ex 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사람 이미지 그룹화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비지도 학습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8679D-229C-42BA-B0C9-662D901CD704}"/>
              </a:ext>
            </a:extLst>
          </p:cNvPr>
          <p:cNvSpPr txBox="1"/>
          <p:nvPr/>
        </p:nvSpPr>
        <p:spPr>
          <a:xfrm>
            <a:off x="1197643" y="5090746"/>
            <a:ext cx="9923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비지도학습은 레이블이 없는 데이터에 적용하기 때문에 결과값의 정확도 측정이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힘듬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ex 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앞모습인지 옆모습인지 구별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X (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직접 확인해야 정확도 확인 가능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42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4808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전처리와 스케일 조정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232F25-CAB9-47AC-87F1-353B81C7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19" y="1521635"/>
            <a:ext cx="10104996" cy="494580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A74482E-59DD-45C4-8C9E-EACDCE11F06A}"/>
              </a:ext>
            </a:extLst>
          </p:cNvPr>
          <p:cNvSpPr/>
          <p:nvPr/>
        </p:nvSpPr>
        <p:spPr>
          <a:xfrm>
            <a:off x="1322497" y="5999303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데이터셋의 스케일을 조정하거나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전처리하는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여러 방법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8D16ADE-61EE-4852-8DA5-1D67BBEA9AB4}"/>
              </a:ext>
            </a:extLst>
          </p:cNvPr>
          <p:cNvSpPr/>
          <p:nvPr/>
        </p:nvSpPr>
        <p:spPr>
          <a:xfrm>
            <a:off x="1730923" y="6123325"/>
            <a:ext cx="502024" cy="331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21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전처리와 스케일 조정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74482E-59DD-45C4-8C9E-EACDCE11F06A}"/>
              </a:ext>
            </a:extLst>
          </p:cNvPr>
          <p:cNvSpPr/>
          <p:nvPr/>
        </p:nvSpPr>
        <p:spPr>
          <a:xfrm>
            <a:off x="1448003" y="1998663"/>
            <a:ext cx="10617837" cy="3351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StandardScaler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특성의 평균을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분산을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변경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 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모든 특성이 같은 크기를 가지게 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RobustScaler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평균과 분산 대신 중간 값과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사분위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값을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 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동떨어진 데이터 포인트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(Error,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영향을 받지 않음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MinMaxScaler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모든 특성이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사이에 위치하도록 데이터 변경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Normalizer 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특성 벡터의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유클리디안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길이가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되도록 조정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 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지름이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투영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0819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110CD0-F71C-45AA-A544-44A99E9C79D4}"/>
              </a:ext>
            </a:extLst>
          </p:cNvPr>
          <p:cNvSpPr/>
          <p:nvPr/>
        </p:nvSpPr>
        <p:spPr>
          <a:xfrm>
            <a:off x="1649642" y="2002912"/>
            <a:ext cx="9212666" cy="45678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_x637275496">
            <a:extLst>
              <a:ext uri="{FF2B5EF4-FFF2-40B4-BE49-F238E27FC236}">
                <a16:creationId xmlns:a16="http://schemas.microsoft.com/office/drawing/2014/main" id="{66934790-1D73-41B9-9247-2DB3CBBDF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080597"/>
            <a:ext cx="9932760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</a:t>
            </a: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sklearn.datasets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load_breast_cancer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sklearn.model_selection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train_test_split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load_breast_cancer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X_train,X_test,y_train,y_test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train_test_split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cancer.data,cencer.target,random_state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=1)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X_train.shape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X_test.shape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Out[4]: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(426, 30)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(143, 30)</a:t>
            </a: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B4788F-8F88-4AF7-81A1-06C6DE724AFD}"/>
              </a:ext>
            </a:extLst>
          </p:cNvPr>
          <p:cNvSpPr/>
          <p:nvPr/>
        </p:nvSpPr>
        <p:spPr>
          <a:xfrm>
            <a:off x="3523129" y="4891467"/>
            <a:ext cx="5280211" cy="120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6D544-3C61-4E99-B335-289B74BF8CFE}"/>
              </a:ext>
            </a:extLst>
          </p:cNvPr>
          <p:cNvSpPr txBox="1"/>
          <p:nvPr/>
        </p:nvSpPr>
        <p:spPr>
          <a:xfrm>
            <a:off x="3523130" y="5060559"/>
            <a:ext cx="5477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포인트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569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중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훈련 세트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426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테스트 세트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143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※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데이터 포인트는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측정값으로 구성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52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6CAD22-A7FD-4987-BDE9-0861B0C5FC4F}"/>
              </a:ext>
            </a:extLst>
          </p:cNvPr>
          <p:cNvSpPr/>
          <p:nvPr/>
        </p:nvSpPr>
        <p:spPr>
          <a:xfrm>
            <a:off x="4054999" y="460433"/>
            <a:ext cx="7037407" cy="5775767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1.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회귀형 선형 모델 </a:t>
            </a:r>
            <a:r>
              <a:rPr lang="en-US" altLang="ko-KR" sz="2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Review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2.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분류형 선형 모델 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86p~99p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3.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비지도 학습 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167p~210p</a:t>
            </a:r>
            <a:endParaRPr lang="en-US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4.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표현과 특성 공학 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257p~285p</a:t>
            </a:r>
            <a:endParaRPr lang="en-US" altLang="ko-KR" sz="2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_x637275496">
            <a:extLst>
              <a:ext uri="{FF2B5EF4-FFF2-40B4-BE49-F238E27FC236}">
                <a16:creationId xmlns:a16="http://schemas.microsoft.com/office/drawing/2014/main" id="{A25E4173-3BE9-40B9-A730-F804034A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594" y="1340416"/>
            <a:ext cx="4560425" cy="7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94986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110CD0-F71C-45AA-A544-44A99E9C79D4}"/>
              </a:ext>
            </a:extLst>
          </p:cNvPr>
          <p:cNvSpPr/>
          <p:nvPr/>
        </p:nvSpPr>
        <p:spPr>
          <a:xfrm>
            <a:off x="1649642" y="2002912"/>
            <a:ext cx="9212666" cy="36896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_x637275496">
            <a:extLst>
              <a:ext uri="{FF2B5EF4-FFF2-40B4-BE49-F238E27FC236}">
                <a16:creationId xmlns:a16="http://schemas.microsoft.com/office/drawing/2014/main" id="{66934790-1D73-41B9-9247-2DB3CBBDF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080596"/>
            <a:ext cx="9932760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</a:t>
            </a: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sklearn.preprocessing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MinMaxScaler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MinMaxScaler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scaler.fit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scaler.transform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변환된 후 크기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X_train_scaled.shape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전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최솟값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:\n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{}”.format(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X_train.min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(axis=0)))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전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최댓값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:\n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{}”.format(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X_train.max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(axis=0)))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후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최솟값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:\n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{}”.format(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X_train_scaled.min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(axis=0)))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후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최댓값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:\n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{}”.format(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X_train_scaled.max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(axis=0)))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10D8FB7-2DB8-474C-93E2-D3CDD8740B4D}"/>
              </a:ext>
            </a:extLst>
          </p:cNvPr>
          <p:cNvCxnSpPr/>
          <p:nvPr/>
        </p:nvCxnSpPr>
        <p:spPr>
          <a:xfrm flipV="1">
            <a:off x="3657600" y="2399212"/>
            <a:ext cx="1398494" cy="6454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B981C4-D266-4C66-A514-2693D27279A9}"/>
              </a:ext>
            </a:extLst>
          </p:cNvPr>
          <p:cNvSpPr/>
          <p:nvPr/>
        </p:nvSpPr>
        <p:spPr>
          <a:xfrm>
            <a:off x="5093610" y="1592532"/>
            <a:ext cx="2376867" cy="6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D4DF8-59CC-4BBA-9F94-34DE559CDBA3}"/>
              </a:ext>
            </a:extLst>
          </p:cNvPr>
          <p:cNvSpPr txBox="1"/>
          <p:nvPr/>
        </p:nvSpPr>
        <p:spPr>
          <a:xfrm>
            <a:off x="5210150" y="1761624"/>
            <a:ext cx="47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훈련 세트만 변환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989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110CD0-F71C-45AA-A544-44A99E9C79D4}"/>
              </a:ext>
            </a:extLst>
          </p:cNvPr>
          <p:cNvSpPr/>
          <p:nvPr/>
        </p:nvSpPr>
        <p:spPr>
          <a:xfrm>
            <a:off x="1461381" y="1447507"/>
            <a:ext cx="10354099" cy="4791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_x637275496">
            <a:extLst>
              <a:ext uri="{FF2B5EF4-FFF2-40B4-BE49-F238E27FC236}">
                <a16:creationId xmlns:a16="http://schemas.microsoft.com/office/drawing/2014/main" id="{66934790-1D73-41B9-9247-2DB3CBBDF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21" y="1525191"/>
            <a:ext cx="9932760" cy="490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변환된 후 크기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(426, 30)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전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최솟값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[6.981e+00 9.710e+00 4.379e+01 1.435e+02 5.263e-02 1.938e-02 0.000e+00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0.000e+00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1.060e-01 5.024e-02 1.153e-01 3.602e-01 7.570e-01 6.802e+00 1.713e-03 2.252e-03 0.000e+00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0.000e+00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9.539e-03 8.948e-04 7.930e+00 1.202e+01 5.041e+01 1.852e+02 7.117e-02 2.729e-02 0.000e+00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0.000e+00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1.566e-01 5.521e-02]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전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최댓값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[2.811e+01 3.928e+01 1.885e+02 2.501e+03 1.634e-01 2.867e-01 4.268e-01 2.012e-01 3.040e-01 9.575e-02 2.873e+00 4.885e+00 2.198e+01 5.422e+02 3.113e-02 1.354e-01 3.960e-01 5.279e-02 6.146e-02 2.984e-02 3.604e+01 4.954e+01 2.512e+02 4.254e+03 2.226e-01 9.379e-01 1.170e+00 2.910e-01 5.774e-01 1.486e-01]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후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최솟값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[0. 0. 0. 0. 0. 0. 0. 0. 0. 0. 0. 0. 0. 0. 0. 0. 0. 0. 0. 0. 0. 0. 0. 0. 0. 0. 0. 0. 0. 0.]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후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최댓값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[1. 1. 1. 1. 1. 1. 1. 1. 1. 1. 1. 1. 1. 1. 1. 1. 1. 1. 1. 1. 1. 1. 1. 1. 1. 1. 1. 1. 1. 1.]</a:t>
            </a:r>
            <a:endParaRPr lang="en-US" altLang="ko-K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931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110CD0-F71C-45AA-A544-44A99E9C79D4}"/>
              </a:ext>
            </a:extLst>
          </p:cNvPr>
          <p:cNvSpPr/>
          <p:nvPr/>
        </p:nvSpPr>
        <p:spPr>
          <a:xfrm>
            <a:off x="1649642" y="2002912"/>
            <a:ext cx="9212666" cy="36896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_x637275496">
            <a:extLst>
              <a:ext uri="{FF2B5EF4-FFF2-40B4-BE49-F238E27FC236}">
                <a16:creationId xmlns:a16="http://schemas.microsoft.com/office/drawing/2014/main" id="{66934790-1D73-41B9-9247-2DB3CBBDF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080596"/>
            <a:ext cx="9932760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</a:t>
            </a: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scaler.transform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후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최솟값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:\n{}".format(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X_test_scaled.min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(axis=0)))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후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최댓값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:\n{}".format(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X_test_scaled.max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(axis=0)))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18463B0-B685-4B78-AD55-089486C117C5}"/>
              </a:ext>
            </a:extLst>
          </p:cNvPr>
          <p:cNvCxnSpPr/>
          <p:nvPr/>
        </p:nvCxnSpPr>
        <p:spPr>
          <a:xfrm flipV="1">
            <a:off x="5334000" y="1855694"/>
            <a:ext cx="1398494" cy="6454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4FCD6F-D601-4DDA-B2DB-83B4B00962B5}"/>
              </a:ext>
            </a:extLst>
          </p:cNvPr>
          <p:cNvSpPr/>
          <p:nvPr/>
        </p:nvSpPr>
        <p:spPr>
          <a:xfrm>
            <a:off x="6770010" y="1049014"/>
            <a:ext cx="2376867" cy="6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53854-8F10-4522-AF3E-71B587DD99E8}"/>
              </a:ext>
            </a:extLst>
          </p:cNvPr>
          <p:cNvSpPr txBox="1"/>
          <p:nvPr/>
        </p:nvSpPr>
        <p:spPr>
          <a:xfrm>
            <a:off x="6886550" y="1218106"/>
            <a:ext cx="47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테스트 세트 변환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371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110CD0-F71C-45AA-A544-44A99E9C79D4}"/>
              </a:ext>
            </a:extLst>
          </p:cNvPr>
          <p:cNvSpPr/>
          <p:nvPr/>
        </p:nvSpPr>
        <p:spPr>
          <a:xfrm>
            <a:off x="1461381" y="1447506"/>
            <a:ext cx="10354099" cy="51068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_x637275496">
            <a:extLst>
              <a:ext uri="{FF2B5EF4-FFF2-40B4-BE49-F238E27FC236}">
                <a16:creationId xmlns:a16="http://schemas.microsoft.com/office/drawing/2014/main" id="{66934790-1D73-41B9-9247-2DB3CBBDF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21" y="1447505"/>
            <a:ext cx="9932760" cy="498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[8]: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후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최솟값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[ 0.0336031 0.0226581 0.03144219 0.01141039 0.14128374 0.04406704 0. 0. 0.1540404 -0.00615249 -0.00137796 0.00594501 0.00430665 0.00079567 0.03919502 0.0112206 0. 0. -0.03191387 0.00664013 0.02660975 0.05810235 0.02031974 0.00943767 0.1094235 0.02637792 0. 0.        -0.00023764 -0.00182032]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 후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특성별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최댓값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[0.9578778 0.81501522 0.95577362 0.89353128 0.81132075 1.21958701 0.87956888 0.9333996 0.93232323 1.0371347 0.42669616 0.49765736 0.44117231 0.28371044 0.48703131 0.73863671 0.76717172 0.62928585 1.33685792 0.39057253 0.89612238 0.79317697 0.84859804 0.74488793 0.9154725 1.13188961 1.07008547 0.92371134 1.20532319 1.63068851]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1DC675-8951-43FC-BF92-01C9AED5B930}"/>
              </a:ext>
            </a:extLst>
          </p:cNvPr>
          <p:cNvSpPr/>
          <p:nvPr/>
        </p:nvSpPr>
        <p:spPr>
          <a:xfrm>
            <a:off x="5816874" y="521186"/>
            <a:ext cx="4797205" cy="1025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7DFB1-F53A-4AE0-AD58-DCC9FB1781E6}"/>
              </a:ext>
            </a:extLst>
          </p:cNvPr>
          <p:cNvSpPr txBox="1"/>
          <p:nvPr/>
        </p:nvSpPr>
        <p:spPr>
          <a:xfrm>
            <a:off x="5933414" y="690278"/>
            <a:ext cx="4797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벗어나는 경우가 생김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훈련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테스트세트에 같은 변환을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적용해야함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12612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F1FAA2-B8F3-4F9A-9282-6CAD18E0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42" y="2251602"/>
            <a:ext cx="11069936" cy="328559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B198344-E95E-48AA-9B25-5C1715CCE5D3}"/>
              </a:ext>
            </a:extLst>
          </p:cNvPr>
          <p:cNvCxnSpPr>
            <a:cxnSpLocks/>
          </p:cNvCxnSpPr>
          <p:nvPr/>
        </p:nvCxnSpPr>
        <p:spPr>
          <a:xfrm flipV="1">
            <a:off x="6397676" y="1824447"/>
            <a:ext cx="372334" cy="562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7DF344-AD66-4EF6-851F-883044F8B667}"/>
              </a:ext>
            </a:extLst>
          </p:cNvPr>
          <p:cNvSpPr/>
          <p:nvPr/>
        </p:nvSpPr>
        <p:spPr>
          <a:xfrm>
            <a:off x="6770010" y="1049014"/>
            <a:ext cx="2376867" cy="6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5968E3-F0AB-45EC-8BEC-B1F17D134EAA}"/>
              </a:ext>
            </a:extLst>
          </p:cNvPr>
          <p:cNvSpPr txBox="1"/>
          <p:nvPr/>
        </p:nvSpPr>
        <p:spPr>
          <a:xfrm>
            <a:off x="6886550" y="1218106"/>
            <a:ext cx="47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함께 했을 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68F504-D55F-4B99-974F-B11E1F3E6ECC}"/>
              </a:ext>
            </a:extLst>
          </p:cNvPr>
          <p:cNvCxnSpPr>
            <a:cxnSpLocks/>
          </p:cNvCxnSpPr>
          <p:nvPr/>
        </p:nvCxnSpPr>
        <p:spPr>
          <a:xfrm flipV="1">
            <a:off x="9263417" y="1810990"/>
            <a:ext cx="344958" cy="6070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629A7C-539D-4B1F-A749-6BD02774B54D}"/>
              </a:ext>
            </a:extLst>
          </p:cNvPr>
          <p:cNvSpPr/>
          <p:nvPr/>
        </p:nvSpPr>
        <p:spPr>
          <a:xfrm>
            <a:off x="9645891" y="1004309"/>
            <a:ext cx="2376867" cy="6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D1CF5-303B-4AAF-B8DA-BC1D322221E0}"/>
              </a:ext>
            </a:extLst>
          </p:cNvPr>
          <p:cNvSpPr txBox="1"/>
          <p:nvPr/>
        </p:nvSpPr>
        <p:spPr>
          <a:xfrm>
            <a:off x="9762431" y="1173401"/>
            <a:ext cx="47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따로 했을 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B6863A-9C39-4FE7-B36A-23A05D189850}"/>
              </a:ext>
            </a:extLst>
          </p:cNvPr>
          <p:cNvSpPr/>
          <p:nvPr/>
        </p:nvSpPr>
        <p:spPr>
          <a:xfrm>
            <a:off x="6732494" y="162360"/>
            <a:ext cx="5290264" cy="6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018C5A-D8C1-4415-8C9B-D560E2322544}"/>
              </a:ext>
            </a:extLst>
          </p:cNvPr>
          <p:cNvSpPr txBox="1"/>
          <p:nvPr/>
        </p:nvSpPr>
        <p:spPr>
          <a:xfrm>
            <a:off x="6956173" y="303660"/>
            <a:ext cx="47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훈련세트와 테스트세트의 스케일 조정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5387EE-1273-4B0F-B40E-09C9A43F56AD}"/>
              </a:ext>
            </a:extLst>
          </p:cNvPr>
          <p:cNvCxnSpPr>
            <a:cxnSpLocks/>
          </p:cNvCxnSpPr>
          <p:nvPr/>
        </p:nvCxnSpPr>
        <p:spPr>
          <a:xfrm flipV="1">
            <a:off x="2823668" y="1845799"/>
            <a:ext cx="463774" cy="5623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354349-3EAD-4A4D-8753-3DD71CEAA220}"/>
              </a:ext>
            </a:extLst>
          </p:cNvPr>
          <p:cNvSpPr/>
          <p:nvPr/>
        </p:nvSpPr>
        <p:spPr>
          <a:xfrm>
            <a:off x="3202847" y="1061300"/>
            <a:ext cx="2376867" cy="648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DC8AA3-A64D-4041-B927-8FF4A22462C8}"/>
              </a:ext>
            </a:extLst>
          </p:cNvPr>
          <p:cNvSpPr txBox="1"/>
          <p:nvPr/>
        </p:nvSpPr>
        <p:spPr>
          <a:xfrm>
            <a:off x="3438212" y="1209418"/>
            <a:ext cx="47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원본 데이터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483EAF-5106-4CCC-816F-60ED3C9B8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-30" b="43468"/>
          <a:stretch/>
        </p:blipFill>
        <p:spPr>
          <a:xfrm>
            <a:off x="2193876" y="163025"/>
            <a:ext cx="9828882" cy="658829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1021D8-9F5A-439F-823A-704AD1578D54}"/>
              </a:ext>
            </a:extLst>
          </p:cNvPr>
          <p:cNvSpPr txBox="1"/>
          <p:nvPr/>
        </p:nvSpPr>
        <p:spPr>
          <a:xfrm>
            <a:off x="6695440" y="521186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인위적인 데이터셋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47DA3F-7CD9-48EE-8F48-735028B82648}"/>
              </a:ext>
            </a:extLst>
          </p:cNvPr>
          <p:cNvSpPr txBox="1"/>
          <p:nvPr/>
        </p:nvSpPr>
        <p:spPr>
          <a:xfrm>
            <a:off x="8402320" y="1176665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훈련세트와 테스트세트로 나눔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E6EE5F-C3A5-4B28-BAAE-60EB3A950E86}"/>
              </a:ext>
            </a:extLst>
          </p:cNvPr>
          <p:cNvSpPr txBox="1"/>
          <p:nvPr/>
        </p:nvSpPr>
        <p:spPr>
          <a:xfrm>
            <a:off x="6766938" y="1654760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훈련세트와 테스트세트의 </a:t>
            </a:r>
            <a:r>
              <a:rPr lang="ko-KR" altLang="en-US" dirty="0" err="1"/>
              <a:t>산점도</a:t>
            </a:r>
            <a:r>
              <a:rPr lang="ko-KR" altLang="en-US" dirty="0"/>
              <a:t>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5A1F2B-D310-4F43-B53D-75B8FAEF6024}"/>
              </a:ext>
            </a:extLst>
          </p:cNvPr>
          <p:cNvSpPr txBox="1"/>
          <p:nvPr/>
        </p:nvSpPr>
        <p:spPr>
          <a:xfrm>
            <a:off x="6888480" y="5853691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스케일 조정된 데이터의 </a:t>
            </a:r>
            <a:r>
              <a:rPr lang="ko-KR" altLang="en-US" dirty="0" err="1"/>
              <a:t>산점도</a:t>
            </a:r>
            <a:r>
              <a:rPr lang="ko-KR" altLang="en-US" dirty="0"/>
              <a:t> 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67836" y="2430583"/>
            <a:ext cx="9126324" cy="1966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67836" y="4516424"/>
            <a:ext cx="9126324" cy="24842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5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rgbClr val="C1DCD1">
                <a:lumMod val="0"/>
                <a:lumOff val="100000"/>
              </a:srgbClr>
            </a:gs>
            <a:gs pos="12000">
              <a:schemeClr val="accent6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39778D-38C8-4B3A-B933-B1A90ADBA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43711" b="-273"/>
          <a:stretch/>
        </p:blipFill>
        <p:spPr>
          <a:xfrm>
            <a:off x="2193876" y="163025"/>
            <a:ext cx="9828882" cy="6588295"/>
          </a:xfrm>
          <a:prstGeom prst="rect">
            <a:avLst/>
          </a:prstGeom>
          <a:gradFill>
            <a:gsLst>
              <a:gs pos="63000">
                <a:srgbClr val="C1DCD1">
                  <a:lumMod val="0"/>
                  <a:lumOff val="100000"/>
                </a:srgbClr>
              </a:gs>
              <a:gs pos="12000">
                <a:schemeClr val="accent6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EF5983-F6BA-486C-8226-E9655F46173B}"/>
              </a:ext>
            </a:extLst>
          </p:cNvPr>
          <p:cNvSpPr txBox="1"/>
          <p:nvPr/>
        </p:nvSpPr>
        <p:spPr>
          <a:xfrm>
            <a:off x="7024038" y="653984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스케일 조정된 데이터의 </a:t>
            </a:r>
            <a:r>
              <a:rPr lang="ko-KR" altLang="en-US" dirty="0" err="1"/>
              <a:t>산점도</a:t>
            </a:r>
            <a:r>
              <a:rPr lang="ko-KR" altLang="en-US" dirty="0"/>
              <a:t> 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03E44D-E7CB-484C-9021-DD8E9FDCC480}"/>
              </a:ext>
            </a:extLst>
          </p:cNvPr>
          <p:cNvSpPr txBox="1"/>
          <p:nvPr/>
        </p:nvSpPr>
        <p:spPr>
          <a:xfrm>
            <a:off x="7193280" y="2257051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테스트 세트의 스케일 따로 조정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1AC511-4829-469D-B529-9684AD83308C}"/>
              </a:ext>
            </a:extLst>
          </p:cNvPr>
          <p:cNvSpPr txBox="1"/>
          <p:nvPr/>
        </p:nvSpPr>
        <p:spPr>
          <a:xfrm>
            <a:off x="7694598" y="4131646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잘못 조정된 데이터의 </a:t>
            </a:r>
            <a:r>
              <a:rPr lang="ko-KR" altLang="en-US" dirty="0" err="1"/>
              <a:t>산점도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2460876" y="-150312"/>
            <a:ext cx="9354604" cy="24073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11054" y="2607375"/>
            <a:ext cx="9404426" cy="40557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0D6B2A-C6A6-4333-A9E5-01ED2B400064}"/>
              </a:ext>
            </a:extLst>
          </p:cNvPr>
          <p:cNvSpPr/>
          <p:nvPr/>
        </p:nvSpPr>
        <p:spPr>
          <a:xfrm>
            <a:off x="1649642" y="2002912"/>
            <a:ext cx="9212666" cy="36896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_x637275496">
            <a:extLst>
              <a:ext uri="{FF2B5EF4-FFF2-40B4-BE49-F238E27FC236}">
                <a16:creationId xmlns:a16="http://schemas.microsoft.com/office/drawing/2014/main" id="{55439F97-5753-41B8-BEF5-7FBC3D38A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636" y="2179209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In[11]: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sklearn.svm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SVC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X_train,X_test,y_train,y_test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train_test_split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cancer.data,cancer.target,random_state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=0)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svm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=SVC(C=100)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svm.fit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X_train,y_train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테스트 세트 정확도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{:.2f}”.format(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svm.score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X_test,y_test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out[11]: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테스트 세트 정확도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0.63</a:t>
            </a:r>
          </a:p>
        </p:txBody>
      </p:sp>
    </p:spTree>
    <p:extLst>
      <p:ext uri="{BB962C8B-B14F-4D97-AF65-F5344CB8AC3E}">
        <p14:creationId xmlns:p14="http://schemas.microsoft.com/office/powerpoint/2010/main" val="23717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0D6B2A-C6A6-4333-A9E5-01ED2B400064}"/>
              </a:ext>
            </a:extLst>
          </p:cNvPr>
          <p:cNvSpPr/>
          <p:nvPr/>
        </p:nvSpPr>
        <p:spPr>
          <a:xfrm>
            <a:off x="1649642" y="2002911"/>
            <a:ext cx="9212666" cy="4442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_x637275496">
            <a:extLst>
              <a:ext uri="{FF2B5EF4-FFF2-40B4-BE49-F238E27FC236}">
                <a16:creationId xmlns:a16="http://schemas.microsoft.com/office/drawing/2014/main" id="{55439F97-5753-41B8-BEF5-7FBC3D38A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636" y="2179209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In[12]: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#0~1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사이로 스케일 조정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MinMaxScaler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scaler.fit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scaler.transform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scaler.transform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조정된 데이터로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SVM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학습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svm.fit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X_train_scaled,y_train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#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조정된 테스트 세트의 정확도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조정된 테스트 세트의 정확도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{:.2f}”.format(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svm.score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y_test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out[12]: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조정된 테스트 세트의 정확도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0.97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FBF77E-717C-4DF9-B41D-5684A59EA315}"/>
              </a:ext>
            </a:extLst>
          </p:cNvPr>
          <p:cNvSpPr/>
          <p:nvPr/>
        </p:nvSpPr>
        <p:spPr>
          <a:xfrm>
            <a:off x="5572044" y="2239029"/>
            <a:ext cx="3785316" cy="6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3AD35-186A-4568-AE65-AF0A207D57A6}"/>
              </a:ext>
            </a:extLst>
          </p:cNvPr>
          <p:cNvSpPr txBox="1"/>
          <p:nvPr/>
        </p:nvSpPr>
        <p:spPr>
          <a:xfrm>
            <a:off x="5795723" y="2380329"/>
            <a:ext cx="47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조정의 효과가 크다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6237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0D6B2A-C6A6-4333-A9E5-01ED2B400064}"/>
              </a:ext>
            </a:extLst>
          </p:cNvPr>
          <p:cNvSpPr/>
          <p:nvPr/>
        </p:nvSpPr>
        <p:spPr>
          <a:xfrm>
            <a:off x="1649642" y="2002911"/>
            <a:ext cx="9212666" cy="4442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_x637275496">
            <a:extLst>
              <a:ext uri="{FF2B5EF4-FFF2-40B4-BE49-F238E27FC236}">
                <a16:creationId xmlns:a16="http://schemas.microsoft.com/office/drawing/2014/main" id="{55439F97-5753-41B8-BEF5-7FBC3D38A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636" y="2179209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In[12]: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#0~1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사이로 스케일 조정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MinMaxScaler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scaler.fit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scaler.transform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scaler.transform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조정된 데이터로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SVM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학습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svm.fit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X_train_scaled,y_train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#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조정된 테스트 세트의 정확도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조정된 테스트 세트의 정확도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{:.2f}”.format(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svm.score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y_test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out[12]: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조정된 테스트 세트의 정확도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0.97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FBF77E-717C-4DF9-B41D-5684A59EA315}"/>
              </a:ext>
            </a:extLst>
          </p:cNvPr>
          <p:cNvSpPr/>
          <p:nvPr/>
        </p:nvSpPr>
        <p:spPr>
          <a:xfrm>
            <a:off x="6303564" y="1238568"/>
            <a:ext cx="4690793" cy="910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3AD35-186A-4568-AE65-AF0A207D57A6}"/>
              </a:ext>
            </a:extLst>
          </p:cNvPr>
          <p:cNvSpPr txBox="1"/>
          <p:nvPr/>
        </p:nvSpPr>
        <p:spPr>
          <a:xfrm>
            <a:off x="6527243" y="1379867"/>
            <a:ext cx="47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손쉬운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전처리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알고리즘 교체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(fit, transform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등이 동일한 모델임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E1741DD-6AB1-48BA-8FB9-BA9A27262B52}"/>
              </a:ext>
            </a:extLst>
          </p:cNvPr>
          <p:cNvCxnSpPr>
            <a:cxnSpLocks/>
          </p:cNvCxnSpPr>
          <p:nvPr/>
        </p:nvCxnSpPr>
        <p:spPr>
          <a:xfrm flipH="1">
            <a:off x="4043680" y="3108960"/>
            <a:ext cx="187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9F8AC4-41B7-4A78-A73A-E37A5205926C}"/>
              </a:ext>
            </a:extLst>
          </p:cNvPr>
          <p:cNvSpPr txBox="1"/>
          <p:nvPr/>
        </p:nvSpPr>
        <p:spPr>
          <a:xfrm>
            <a:off x="6095999" y="2880581"/>
            <a:ext cx="7112000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sklearn.preprocessing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StandardScaler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scaler=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StandardScaler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6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2" y="63642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_x637275496">
            <a:extLst>
              <a:ext uri="{FF2B5EF4-FFF2-40B4-BE49-F238E27FC236}">
                <a16:creationId xmlns:a16="http://schemas.microsoft.com/office/drawing/2014/main" id="{448176DA-0505-4FCB-934F-A9F569637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6032" y="2480589"/>
            <a:ext cx="8074909" cy="297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평균제곱오차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MSE=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C367B3-14D5-4329-84D4-879DF843B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70" y="2648397"/>
            <a:ext cx="3886537" cy="1554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E2C9CD-92B0-4161-B762-EB97A03A319E}"/>
              </a:ext>
            </a:extLst>
          </p:cNvPr>
          <p:cNvSpPr txBox="1"/>
          <p:nvPr/>
        </p:nvSpPr>
        <p:spPr>
          <a:xfrm>
            <a:off x="8477723" y="4427013"/>
            <a:ext cx="346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Y=</a:t>
            </a:r>
            <a:r>
              <a:rPr lang="ko-KR" altLang="en-US" sz="1400" b="1" dirty="0" err="1">
                <a:solidFill>
                  <a:srgbClr val="FF0000"/>
                </a:solidFill>
              </a:rPr>
              <a:t>예측값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T=</a:t>
            </a:r>
            <a:r>
              <a:rPr lang="ko-KR" altLang="en-US" sz="1400" b="1" dirty="0" err="1">
                <a:solidFill>
                  <a:srgbClr val="FF0000"/>
                </a:solidFill>
              </a:rPr>
              <a:t>타깃값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n=</a:t>
            </a:r>
            <a:r>
              <a:rPr lang="ko-KR" altLang="en-US" sz="1400" b="1" dirty="0">
                <a:solidFill>
                  <a:srgbClr val="FF0000"/>
                </a:solidFill>
              </a:rPr>
              <a:t>샘플 개수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5608F-50F7-448C-86F3-0C602A27A7C7}"/>
              </a:ext>
            </a:extLst>
          </p:cNvPr>
          <p:cNvSpPr/>
          <p:nvPr/>
        </p:nvSpPr>
        <p:spPr>
          <a:xfrm>
            <a:off x="1197643" y="1004309"/>
            <a:ext cx="10617837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 Review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46A88-D101-4A9F-AE52-BC158ACF9CF7}"/>
              </a:ext>
            </a:extLst>
          </p:cNvPr>
          <p:cNvSpPr txBox="1"/>
          <p:nvPr/>
        </p:nvSpPr>
        <p:spPr>
          <a:xfrm>
            <a:off x="2761130" y="1722257"/>
            <a:ext cx="696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선형 회귀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평균제곱오차를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최소화하는 파라미터를 찾는다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563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F3F9CB-3C01-43DB-8E35-693851A4849C}"/>
              </a:ext>
            </a:extLst>
          </p:cNvPr>
          <p:cNvSpPr/>
          <p:nvPr/>
        </p:nvSpPr>
        <p:spPr>
          <a:xfrm>
            <a:off x="1268763" y="1190403"/>
            <a:ext cx="10617837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주성분 분석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(PCA, principal component analysis, PCA)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특성들이 통계적으로 상관관계가 없도록 데이터셋을 회전시키는 기술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C81078-FAA0-401E-8916-5AEAC4A88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" r="30898" b="-609"/>
          <a:stretch/>
        </p:blipFill>
        <p:spPr>
          <a:xfrm>
            <a:off x="3735697" y="2369452"/>
            <a:ext cx="4524383" cy="396736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8D9720-7838-4ACE-BEA7-9F2ED4C22D05}"/>
              </a:ext>
            </a:extLst>
          </p:cNvPr>
          <p:cNvCxnSpPr>
            <a:cxnSpLocks/>
          </p:cNvCxnSpPr>
          <p:nvPr/>
        </p:nvCxnSpPr>
        <p:spPr>
          <a:xfrm flipH="1" flipV="1">
            <a:off x="2621280" y="2511448"/>
            <a:ext cx="1828800" cy="573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15BF063-3D42-4369-B58D-8610DB301DD7}"/>
              </a:ext>
            </a:extLst>
          </p:cNvPr>
          <p:cNvCxnSpPr>
            <a:cxnSpLocks/>
          </p:cNvCxnSpPr>
          <p:nvPr/>
        </p:nvCxnSpPr>
        <p:spPr>
          <a:xfrm flipV="1">
            <a:off x="7802880" y="2511448"/>
            <a:ext cx="1767840" cy="5739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F10ABEC-5E8C-4167-8C6D-E42781411B41}"/>
              </a:ext>
            </a:extLst>
          </p:cNvPr>
          <p:cNvCxnSpPr>
            <a:cxnSpLocks/>
          </p:cNvCxnSpPr>
          <p:nvPr/>
        </p:nvCxnSpPr>
        <p:spPr>
          <a:xfrm flipV="1">
            <a:off x="7884160" y="4726328"/>
            <a:ext cx="1767840" cy="5739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DE8EAF8-6FA3-4C9C-96B8-0855A1DF933C}"/>
              </a:ext>
            </a:extLst>
          </p:cNvPr>
          <p:cNvCxnSpPr>
            <a:cxnSpLocks/>
          </p:cNvCxnSpPr>
          <p:nvPr/>
        </p:nvCxnSpPr>
        <p:spPr>
          <a:xfrm flipH="1" flipV="1">
            <a:off x="2621280" y="4726328"/>
            <a:ext cx="1828800" cy="573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36C1D2-3E09-47A0-BA69-C38500380F1A}"/>
              </a:ext>
            </a:extLst>
          </p:cNvPr>
          <p:cNvSpPr txBox="1"/>
          <p:nvPr/>
        </p:nvSpPr>
        <p:spPr>
          <a:xfrm>
            <a:off x="977421" y="2211322"/>
            <a:ext cx="152081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원본 데이터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6D028B-F1B1-407F-80B0-C7D21AD63B94}"/>
              </a:ext>
            </a:extLst>
          </p:cNvPr>
          <p:cNvSpPr txBox="1"/>
          <p:nvPr/>
        </p:nvSpPr>
        <p:spPr>
          <a:xfrm>
            <a:off x="9652000" y="2102559"/>
            <a:ext cx="22346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변환된 데이터   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평균 제거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F81732-E5AA-49EF-AE00-01C19B661744}"/>
              </a:ext>
            </a:extLst>
          </p:cNvPr>
          <p:cNvSpPr txBox="1"/>
          <p:nvPr/>
        </p:nvSpPr>
        <p:spPr>
          <a:xfrm>
            <a:off x="666975" y="3947393"/>
            <a:ext cx="303398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두번째 주성분을 제거한    변환된 데이터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차원 축소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94BB7B-1E00-4436-9AAE-34CB0D4F9738}"/>
              </a:ext>
            </a:extLst>
          </p:cNvPr>
          <p:cNvSpPr txBox="1"/>
          <p:nvPr/>
        </p:nvSpPr>
        <p:spPr>
          <a:xfrm>
            <a:off x="9129890" y="4025615"/>
            <a:ext cx="303398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첫 번째 주성분만 사용하여 회전 복원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평균 추가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C0797B-22DD-4BD4-BF23-CAF6F8D4E537}"/>
              </a:ext>
            </a:extLst>
          </p:cNvPr>
          <p:cNvSpPr/>
          <p:nvPr/>
        </p:nvSpPr>
        <p:spPr>
          <a:xfrm>
            <a:off x="3327817" y="2122077"/>
            <a:ext cx="5946139" cy="4585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24436-FD3B-4F4D-B226-C9B70E7673BF}"/>
              </a:ext>
            </a:extLst>
          </p:cNvPr>
          <p:cNvSpPr txBox="1"/>
          <p:nvPr/>
        </p:nvSpPr>
        <p:spPr>
          <a:xfrm>
            <a:off x="3462586" y="2110711"/>
            <a:ext cx="6821549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In[14]:</a:t>
            </a:r>
            <a:r>
              <a:rPr lang="ko-KR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mglearn.plots.plot_pca_illustration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291A92-58F7-4505-9D95-F4D8278F4060}"/>
              </a:ext>
            </a:extLst>
          </p:cNvPr>
          <p:cNvSpPr txBox="1"/>
          <p:nvPr/>
        </p:nvSpPr>
        <p:spPr>
          <a:xfrm>
            <a:off x="8260080" y="70572"/>
            <a:ext cx="3763477" cy="166199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 : </a:t>
            </a:r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분산이 가장 큰 방향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데이터에서 가장 많은 정보를 담고 있는 방향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특성들의 상관관계가 가장 큰 방향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2: </a:t>
            </a:r>
          </a:p>
          <a:p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직각방향중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가장 많은 정보를 담은 방향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6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A6F82B-1E81-4B14-94D6-03D61F15DE3A}"/>
              </a:ext>
            </a:extLst>
          </p:cNvPr>
          <p:cNvSpPr/>
          <p:nvPr/>
        </p:nvSpPr>
        <p:spPr>
          <a:xfrm>
            <a:off x="1479313" y="1249876"/>
            <a:ext cx="9212666" cy="5258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_x637275496">
            <a:extLst>
              <a:ext uri="{FF2B5EF4-FFF2-40B4-BE49-F238E27FC236}">
                <a16:creationId xmlns:a16="http://schemas.microsoft.com/office/drawing/2014/main" id="{808E3D80-2F7B-478F-849E-65E667F8D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307" y="1426174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In[15]: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fig, axes=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plt.subplots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(15,2,figsize=(10,20))</a:t>
            </a: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malignant=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cancer.data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cancer.target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==0]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benign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cancer.data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cancer.target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==1]</a:t>
            </a: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ax=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axes.ravel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for I in range(30):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_, bins=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np.histogram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cancer.data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], bins=50)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ax[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].hist(malignant[:,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], bins=bins, color=mglearn.cm3(0), alpha=.5)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ax[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].hist(benign[:,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],bins=bins, color=mglearn.cm3(2), alpha=.5)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ax[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].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set_title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cancer.feature_names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ax[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].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set_yticks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(())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ax[0].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set_xlabel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크기“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ax[0].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set_ylabel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빈도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ax[0].legend([“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악성“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양성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”], loc=“best”)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fig.tight_layout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D5C3F2-EBD1-43BF-B4B0-780095903325}"/>
              </a:ext>
            </a:extLst>
          </p:cNvPr>
          <p:cNvSpPr txBox="1"/>
          <p:nvPr/>
        </p:nvSpPr>
        <p:spPr>
          <a:xfrm>
            <a:off x="7498080" y="1426174"/>
            <a:ext cx="29667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히스토그램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고차원 파악</a:t>
            </a:r>
          </a:p>
        </p:txBody>
      </p:sp>
    </p:spTree>
    <p:extLst>
      <p:ext uri="{BB962C8B-B14F-4D97-AF65-F5344CB8AC3E}">
        <p14:creationId xmlns:p14="http://schemas.microsoft.com/office/powerpoint/2010/main" val="41657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E1FD67-065B-459D-A56F-0063BE36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08" y="1080100"/>
            <a:ext cx="4983912" cy="49153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92FED9-0C32-4B8C-885B-377B5AC0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82" y="1080100"/>
            <a:ext cx="4618120" cy="33302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31C8DD-EF75-4409-985D-1A120EB33263}"/>
              </a:ext>
            </a:extLst>
          </p:cNvPr>
          <p:cNvCxnSpPr/>
          <p:nvPr/>
        </p:nvCxnSpPr>
        <p:spPr>
          <a:xfrm flipV="1">
            <a:off x="3215640" y="1080100"/>
            <a:ext cx="624840" cy="139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A62F7A6-A9DE-482B-87CD-69F1857DB53A}"/>
              </a:ext>
            </a:extLst>
          </p:cNvPr>
          <p:cNvCxnSpPr>
            <a:cxnSpLocks/>
          </p:cNvCxnSpPr>
          <p:nvPr/>
        </p:nvCxnSpPr>
        <p:spPr>
          <a:xfrm>
            <a:off x="3215640" y="1378535"/>
            <a:ext cx="541020" cy="214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70E8C1-97D3-4365-8DC6-34289CBA914D}"/>
              </a:ext>
            </a:extLst>
          </p:cNvPr>
          <p:cNvSpPr txBox="1"/>
          <p:nvPr/>
        </p:nvSpPr>
        <p:spPr>
          <a:xfrm>
            <a:off x="3798938" y="926899"/>
            <a:ext cx="541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악성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20B169-7A7E-4F43-A9D2-27B8D750DEAD}"/>
              </a:ext>
            </a:extLst>
          </p:cNvPr>
          <p:cNvSpPr txBox="1"/>
          <p:nvPr/>
        </p:nvSpPr>
        <p:spPr>
          <a:xfrm>
            <a:off x="3672516" y="1500135"/>
            <a:ext cx="541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양성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F7E959-E156-467F-975F-C36C4205EA3B}"/>
              </a:ext>
            </a:extLst>
          </p:cNvPr>
          <p:cNvSpPr/>
          <p:nvPr/>
        </p:nvSpPr>
        <p:spPr>
          <a:xfrm>
            <a:off x="1034231" y="582521"/>
            <a:ext cx="1213794" cy="44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Out[15]: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0C9C6AA-2685-42E1-BF83-B950722E746E}"/>
              </a:ext>
            </a:extLst>
          </p:cNvPr>
          <p:cNvSpPr/>
          <p:nvPr/>
        </p:nvSpPr>
        <p:spPr>
          <a:xfrm>
            <a:off x="1143000" y="4805471"/>
            <a:ext cx="2385060" cy="804580"/>
          </a:xfrm>
          <a:prstGeom prst="ellipse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B786039-4DD3-46A2-97E4-E12405B26D9B}"/>
              </a:ext>
            </a:extLst>
          </p:cNvPr>
          <p:cNvSpPr/>
          <p:nvPr/>
        </p:nvSpPr>
        <p:spPr>
          <a:xfrm>
            <a:off x="8315063" y="3151093"/>
            <a:ext cx="2550160" cy="972672"/>
          </a:xfrm>
          <a:prstGeom prst="ellipse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814DF-4661-4B35-A8E7-DB196F031D46}"/>
              </a:ext>
            </a:extLst>
          </p:cNvPr>
          <p:cNvSpPr txBox="1"/>
          <p:nvPr/>
        </p:nvSpPr>
        <p:spPr>
          <a:xfrm>
            <a:off x="6095999" y="4805471"/>
            <a:ext cx="541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어느 특성이 좋은지는 가늠</a:t>
            </a:r>
            <a:endParaRPr lang="en-US" altLang="ko-KR" dirty="0"/>
          </a:p>
          <a:p>
            <a:r>
              <a:rPr lang="ko-KR" altLang="en-US" dirty="0"/>
              <a:t>특성 간 상호작용</a:t>
            </a:r>
            <a:r>
              <a:rPr lang="en-US" altLang="ko-KR" dirty="0"/>
              <a:t>, </a:t>
            </a:r>
            <a:r>
              <a:rPr lang="ko-KR" altLang="en-US" dirty="0"/>
              <a:t>관련성은 알 수 없음</a:t>
            </a:r>
          </a:p>
        </p:txBody>
      </p:sp>
    </p:spTree>
    <p:extLst>
      <p:ext uri="{BB962C8B-B14F-4D97-AF65-F5344CB8AC3E}">
        <p14:creationId xmlns:p14="http://schemas.microsoft.com/office/powerpoint/2010/main" val="375020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6E3C1D-4EB1-4BC3-A21D-B72FA285E4D8}"/>
              </a:ext>
            </a:extLst>
          </p:cNvPr>
          <p:cNvSpPr/>
          <p:nvPr/>
        </p:nvSpPr>
        <p:spPr>
          <a:xfrm>
            <a:off x="1339451" y="705746"/>
            <a:ext cx="9212666" cy="60331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_x637275496">
            <a:extLst>
              <a:ext uri="{FF2B5EF4-FFF2-40B4-BE49-F238E27FC236}">
                <a16:creationId xmlns:a16="http://schemas.microsoft.com/office/drawing/2014/main" id="{C90F0716-B10B-48F9-9114-104376AE2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731" y="879481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In[17]: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sklearn.datasets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load_breast_cancer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load_breast_cancer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StandardScaler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scaler.fit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cancer.data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scaler.transform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cancer.data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sklearn.decomposition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PCA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 PCA(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n_components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=2)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pca.fit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x_pca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pca.transform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X_scaled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원본 데이터 형태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{}”.format(str(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x_scaled.shape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축소된 데이터 형태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{}”.format(str(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x_pca.shape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Out[17]: 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원본 데이터 형태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(539,30)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축소된 데이터 형태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(569,2)</a:t>
            </a: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6F251E-0074-4844-A2B5-92844E6FAA56}"/>
              </a:ext>
            </a:extLst>
          </p:cNvPr>
          <p:cNvSpPr txBox="1"/>
          <p:nvPr/>
        </p:nvSpPr>
        <p:spPr>
          <a:xfrm>
            <a:off x="6482369" y="836081"/>
            <a:ext cx="2793169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PCA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적용하기 전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StandardScaler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스케일 조정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5166846-6A47-421E-A528-1757A0FA2B5A}"/>
              </a:ext>
            </a:extLst>
          </p:cNvPr>
          <p:cNvCxnSpPr>
            <a:cxnSpLocks/>
          </p:cNvCxnSpPr>
          <p:nvPr/>
        </p:nvCxnSpPr>
        <p:spPr>
          <a:xfrm flipV="1">
            <a:off x="4521200" y="1622417"/>
            <a:ext cx="1875889" cy="41974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8BD268-831F-40A3-A611-EFBB80357AC8}"/>
              </a:ext>
            </a:extLst>
          </p:cNvPr>
          <p:cNvSpPr txBox="1"/>
          <p:nvPr/>
        </p:nvSpPr>
        <p:spPr>
          <a:xfrm>
            <a:off x="6186082" y="1962229"/>
            <a:ext cx="419504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fit 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주성분 찾기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transform 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회전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차원축소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7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_x637275496">
            <a:extLst>
              <a:ext uri="{FF2B5EF4-FFF2-40B4-BE49-F238E27FC236}">
                <a16:creationId xmlns:a16="http://schemas.microsoft.com/office/drawing/2014/main" id="{C90F0716-B10B-48F9-9114-104376AE2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731" y="879481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27C459-2C8F-4466-8C51-8687FE0D09F6}"/>
              </a:ext>
            </a:extLst>
          </p:cNvPr>
          <p:cNvSpPr/>
          <p:nvPr/>
        </p:nvSpPr>
        <p:spPr>
          <a:xfrm>
            <a:off x="1491851" y="858146"/>
            <a:ext cx="9212666" cy="60331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_x637275496">
            <a:extLst>
              <a:ext uri="{FF2B5EF4-FFF2-40B4-BE49-F238E27FC236}">
                <a16:creationId xmlns:a16="http://schemas.microsoft.com/office/drawing/2014/main" id="{EFEA3D66-5C00-438B-96D8-A870D66B6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131" y="1031881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In[18]:</a:t>
            </a:r>
          </a:p>
          <a:p>
            <a:endParaRPr lang="ko-KR" altLang="en-US" sz="1400" dirty="0"/>
          </a:p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plt.figure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figsize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=(8,8))</a:t>
            </a:r>
          </a:p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mglearn.discrete_scatter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pca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[:,0],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pca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[:,1],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cancer.target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plt.legend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([“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minus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plus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"],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loc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="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best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")</a:t>
            </a:r>
          </a:p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plt.gca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().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set_aspect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equal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")</a:t>
            </a:r>
          </a:p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plt.xlabel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(＂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first component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")</a:t>
            </a:r>
          </a:p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plt.ylabel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second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component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Out[18]: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A7811F-4F5D-4935-9F66-27777638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945" y="2624799"/>
            <a:ext cx="4699188" cy="428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_x637275496">
            <a:extLst>
              <a:ext uri="{FF2B5EF4-FFF2-40B4-BE49-F238E27FC236}">
                <a16:creationId xmlns:a16="http://schemas.microsoft.com/office/drawing/2014/main" id="{C90F0716-B10B-48F9-9114-104376AE2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731" y="879481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27C459-2C8F-4466-8C51-8687FE0D09F6}"/>
              </a:ext>
            </a:extLst>
          </p:cNvPr>
          <p:cNvSpPr/>
          <p:nvPr/>
        </p:nvSpPr>
        <p:spPr>
          <a:xfrm>
            <a:off x="1491851" y="858146"/>
            <a:ext cx="9212666" cy="60331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_x637275496">
            <a:extLst>
              <a:ext uri="{FF2B5EF4-FFF2-40B4-BE49-F238E27FC236}">
                <a16:creationId xmlns:a16="http://schemas.microsoft.com/office/drawing/2014/main" id="{EFEA3D66-5C00-438B-96D8-A870D66B6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131" y="1031881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In[19]:</a:t>
            </a:r>
            <a:endParaRPr lang="ko-KR" altLang="en-US" sz="1400" dirty="0"/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print(“PCA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주성분 형태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{}”.format(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pca.components_.shape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</a:t>
            </a:r>
          </a:p>
          <a:p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Out[19]: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주성분 형태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(2, 30)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F5B4027-952D-48AF-BCB9-E8F90D5F2078}"/>
              </a:ext>
            </a:extLst>
          </p:cNvPr>
          <p:cNvCxnSpPr/>
          <p:nvPr/>
        </p:nvCxnSpPr>
        <p:spPr>
          <a:xfrm>
            <a:off x="5457524" y="1790299"/>
            <a:ext cx="2877953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91DFE8-3ABF-4F93-A7B2-7B221DB482B6}"/>
              </a:ext>
            </a:extLst>
          </p:cNvPr>
          <p:cNvSpPr txBox="1"/>
          <p:nvPr/>
        </p:nvSpPr>
        <p:spPr>
          <a:xfrm>
            <a:off x="4339259" y="2179386"/>
            <a:ext cx="558561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PCA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학습될 때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components_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속성에 주성분 저장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_x637275496">
            <a:extLst>
              <a:ext uri="{FF2B5EF4-FFF2-40B4-BE49-F238E27FC236}">
                <a16:creationId xmlns:a16="http://schemas.microsoft.com/office/drawing/2014/main" id="{23553D19-008A-40CD-823A-138F214B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131" y="3218876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</a:t>
            </a: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]:</a:t>
            </a:r>
            <a:endParaRPr lang="ko-KR" altLang="en-US" sz="1400" dirty="0"/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print(“PCA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주성분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:\n{}”.format(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pca.components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_))</a:t>
            </a:r>
          </a:p>
          <a:p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Out[20]: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5D3D94-153E-4A5E-811E-79C74CD8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29" y="4535040"/>
            <a:ext cx="49815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_x637275496">
            <a:extLst>
              <a:ext uri="{FF2B5EF4-FFF2-40B4-BE49-F238E27FC236}">
                <a16:creationId xmlns:a16="http://schemas.microsoft.com/office/drawing/2014/main" id="{C90F0716-B10B-48F9-9114-104376AE2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731" y="879481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27C459-2C8F-4466-8C51-8687FE0D09F6}"/>
              </a:ext>
            </a:extLst>
          </p:cNvPr>
          <p:cNvSpPr/>
          <p:nvPr/>
        </p:nvSpPr>
        <p:spPr>
          <a:xfrm>
            <a:off x="946349" y="858146"/>
            <a:ext cx="10247832" cy="55874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_x637275496">
            <a:extLst>
              <a:ext uri="{FF2B5EF4-FFF2-40B4-BE49-F238E27FC236}">
                <a16:creationId xmlns:a16="http://schemas.microsoft.com/office/drawing/2014/main" id="{EFEA3D66-5C00-438B-96D8-A870D66B6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131" y="1031881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_x637275496">
            <a:extLst>
              <a:ext uri="{FF2B5EF4-FFF2-40B4-BE49-F238E27FC236}">
                <a16:creationId xmlns:a16="http://schemas.microsoft.com/office/drawing/2014/main" id="{23553D19-008A-40CD-823A-138F214B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131" y="3218876"/>
            <a:ext cx="9300644" cy="46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5AA9C3-DBBA-4F88-9D71-01669985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8" y="1761350"/>
            <a:ext cx="9544050" cy="3552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081646-76BB-4571-AE02-1EC595215493}"/>
              </a:ext>
            </a:extLst>
          </p:cNvPr>
          <p:cNvSpPr txBox="1"/>
          <p:nvPr/>
        </p:nvSpPr>
        <p:spPr>
          <a:xfrm>
            <a:off x="2051881" y="5532714"/>
            <a:ext cx="745787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첫번째 주성분의 부호가 같음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공통의 상호관계가 있다는 뜻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두번째 주성분은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섞여있음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축의 의미를 설명하기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힘듬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099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4808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787081" y="683737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고유얼굴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(eigenface)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특성 추출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39AED5-A146-485E-B37A-A3C3342DE2CE}"/>
              </a:ext>
            </a:extLst>
          </p:cNvPr>
          <p:cNvSpPr/>
          <p:nvPr/>
        </p:nvSpPr>
        <p:spPr>
          <a:xfrm>
            <a:off x="787081" y="1129460"/>
            <a:ext cx="10247832" cy="55874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37D0E6-ACF9-45D6-8DC6-95BF270746BB}"/>
              </a:ext>
            </a:extLst>
          </p:cNvPr>
          <p:cNvSpPr/>
          <p:nvPr/>
        </p:nvSpPr>
        <p:spPr>
          <a:xfrm>
            <a:off x="1589687" y="1382513"/>
            <a:ext cx="9445225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In[22]:</a:t>
            </a:r>
            <a:endParaRPr lang="ko-KR" altLang="en-US" sz="1600" dirty="0"/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from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sklearn.datasets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import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fetch_lfw_people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people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fetch_lfw_people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min_faces_per_person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=20,resize=0.7)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image_shape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people.images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[0].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shape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fig,axes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plt.subplots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(2,5,figsize=(15,8),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subplot_kw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={'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xticks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':(),'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yticks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':()})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target,image,ax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zip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people.target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people.images,axes.ravel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()):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ax.imshow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image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ax.set_title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people.target_names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target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])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C6CD75-5076-4692-9C18-1910C9107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38" y="4121988"/>
            <a:ext cx="4705350" cy="24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01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4808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084907" y="700387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고유얼굴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(eigenface)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특성 추출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( 1-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최근접 이웃 분류기 사용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39AED5-A146-485E-B37A-A3C3342DE2CE}"/>
              </a:ext>
            </a:extLst>
          </p:cNvPr>
          <p:cNvSpPr/>
          <p:nvPr/>
        </p:nvSpPr>
        <p:spPr>
          <a:xfrm>
            <a:off x="787081" y="1129460"/>
            <a:ext cx="10617837" cy="55874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37D0E6-ACF9-45D6-8DC6-95BF270746BB}"/>
              </a:ext>
            </a:extLst>
          </p:cNvPr>
          <p:cNvSpPr/>
          <p:nvPr/>
        </p:nvSpPr>
        <p:spPr>
          <a:xfrm>
            <a:off x="849921" y="1225192"/>
            <a:ext cx="10442093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In[26]: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import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numpy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as np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mask=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np.zeros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people.target.shape,dtype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np.bool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for target in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np.unique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people.target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):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mask[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np.where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people.target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==target)[0][:50]]=1</a:t>
            </a: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X_people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people.data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[mask]</a:t>
            </a: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y_people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people.target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[mask]</a:t>
            </a: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X_people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X_people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/255.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sklearn.model_selection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train_test_split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sklearn.neighbors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KNeighborsClassifier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X_train,X_test,y_train,y_test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train_test_split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X_people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y_people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stratify=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y_people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random_state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=0)</a:t>
            </a: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knn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KNeighborsClassifier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n_neighbors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=1)</a:t>
            </a: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knn.fit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X_train,y_train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print("1-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최근접 이웃의 테스트 세트 점수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{:.2f}".format(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knn.score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X_test,y_test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</a:p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Out[26]: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최근접 이웃의 테스트 세트 점수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0.23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5CD782-435F-4361-A0C2-1FD664CFBB99}"/>
              </a:ext>
            </a:extLst>
          </p:cNvPr>
          <p:cNvSpPr/>
          <p:nvPr/>
        </p:nvSpPr>
        <p:spPr>
          <a:xfrm>
            <a:off x="5679686" y="6068040"/>
            <a:ext cx="141577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낮은 정확도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8F5CD8F-1474-4C0F-9E01-93A3DA73FB52}"/>
              </a:ext>
            </a:extLst>
          </p:cNvPr>
          <p:cNvCxnSpPr>
            <a:cxnSpLocks/>
          </p:cNvCxnSpPr>
          <p:nvPr/>
        </p:nvCxnSpPr>
        <p:spPr>
          <a:xfrm flipV="1">
            <a:off x="787081" y="3720353"/>
            <a:ext cx="10617837" cy="6275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95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16753" y="53911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084907" y="700387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고유얼굴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(eigenface)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특성 추출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( 1-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최근접 이웃 분류기 사용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37D0E6-ACF9-45D6-8DC6-95BF270746BB}"/>
              </a:ext>
            </a:extLst>
          </p:cNvPr>
          <p:cNvSpPr/>
          <p:nvPr/>
        </p:nvSpPr>
        <p:spPr>
          <a:xfrm>
            <a:off x="984391" y="2032016"/>
            <a:ext cx="10442093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픽셀을 통한 계산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좋지 않은 결과 도출됨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주성분으로 변환하여 계산</a:t>
            </a:r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(</a:t>
            </a:r>
            <a:r>
              <a:rPr lang="ko-KR" altLang="en-US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화이트닝</a:t>
            </a:r>
            <a:r>
              <a:rPr lang="ko-KR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옵션으로 주성분의 스케일이 같아지도록 조정함</a:t>
            </a:r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6E048E-7C6A-4246-9861-B2862273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31" y="3463216"/>
            <a:ext cx="6854976" cy="32703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07E02E8-F4B2-4A5F-B37F-960F81EC19C5}"/>
              </a:ext>
            </a:extLst>
          </p:cNvPr>
          <p:cNvSpPr/>
          <p:nvPr/>
        </p:nvSpPr>
        <p:spPr>
          <a:xfrm>
            <a:off x="750132" y="3657851"/>
            <a:ext cx="3645599" cy="630942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In[26]: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mglearn.plots.plot_pca_whitening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3936A49-550B-45F7-A631-B47D954C9671}"/>
              </a:ext>
            </a:extLst>
          </p:cNvPr>
          <p:cNvSpPr/>
          <p:nvPr/>
        </p:nvSpPr>
        <p:spPr>
          <a:xfrm>
            <a:off x="1201448" y="2634511"/>
            <a:ext cx="609422" cy="494171"/>
          </a:xfrm>
          <a:prstGeom prst="rightArrow">
            <a:avLst>
              <a:gd name="adj1" fmla="val 50000"/>
              <a:gd name="adj2" fmla="val 52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F69F17-0379-4970-9F13-DFC519A64BE9}"/>
              </a:ext>
            </a:extLst>
          </p:cNvPr>
          <p:cNvSpPr/>
          <p:nvPr/>
        </p:nvSpPr>
        <p:spPr>
          <a:xfrm>
            <a:off x="9402344" y="6489746"/>
            <a:ext cx="2789655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==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StandardScaler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83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_x637275496">
            <a:extLst>
              <a:ext uri="{FF2B5EF4-FFF2-40B4-BE49-F238E27FC236}">
                <a16:creationId xmlns:a16="http://schemas.microsoft.com/office/drawing/2014/main" id="{448176DA-0505-4FCB-934F-A9F569637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132" y="1584543"/>
            <a:ext cx="8074909" cy="297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릿지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회귀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C367B3-14D5-4329-84D4-879DF843B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536" y="1616033"/>
            <a:ext cx="3886537" cy="1554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E2C9CD-92B0-4161-B762-EB97A03A319E}"/>
              </a:ext>
            </a:extLst>
          </p:cNvPr>
          <p:cNvSpPr txBox="1"/>
          <p:nvPr/>
        </p:nvSpPr>
        <p:spPr>
          <a:xfrm>
            <a:off x="9415330" y="3059609"/>
            <a:ext cx="346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   = Alpha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W = </a:t>
            </a:r>
            <a:r>
              <a:rPr lang="ko-KR" altLang="en-US" sz="1400" b="1" dirty="0">
                <a:solidFill>
                  <a:srgbClr val="FF0000"/>
                </a:solidFill>
              </a:rPr>
              <a:t>가중치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502224-3466-4738-B968-9F225F67F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549" y="1914503"/>
            <a:ext cx="1165961" cy="960203"/>
          </a:xfrm>
          <a:prstGeom prst="rect">
            <a:avLst/>
          </a:prstGeom>
        </p:spPr>
      </p:pic>
      <p:sp>
        <p:nvSpPr>
          <p:cNvPr id="9" name="_x637275496">
            <a:extLst>
              <a:ext uri="{FF2B5EF4-FFF2-40B4-BE49-F238E27FC236}">
                <a16:creationId xmlns:a16="http://schemas.microsoft.com/office/drawing/2014/main" id="{DCB9FF7C-BBC7-4891-8FA8-9A3BF7897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856" y="2148383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+</a:t>
            </a:r>
            <a:endParaRPr kumimoji="0" lang="ko-KR" altLang="en-US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CCCFE1-E44A-4DB6-B371-D7A3CD679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330" y="3059609"/>
            <a:ext cx="266723" cy="220999"/>
          </a:xfrm>
          <a:prstGeom prst="rect">
            <a:avLst/>
          </a:prstGeom>
        </p:spPr>
      </p:pic>
      <p:sp>
        <p:nvSpPr>
          <p:cNvPr id="11" name="_x637275496">
            <a:extLst>
              <a:ext uri="{FF2B5EF4-FFF2-40B4-BE49-F238E27FC236}">
                <a16:creationId xmlns:a16="http://schemas.microsoft.com/office/drawing/2014/main" id="{847D84FF-A5FE-41F4-9B99-007D07E5C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132" y="3497250"/>
            <a:ext cx="9298880" cy="297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라쏘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회귀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51BC09-92F6-4938-A4FC-20E04DDE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536" y="3528740"/>
            <a:ext cx="3886537" cy="15546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D10504-9632-4E89-830D-6401BA312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6800" y="3759362"/>
            <a:ext cx="1179858" cy="856520"/>
          </a:xfrm>
          <a:prstGeom prst="rect">
            <a:avLst/>
          </a:prstGeom>
        </p:spPr>
      </p:pic>
      <p:sp>
        <p:nvSpPr>
          <p:cNvPr id="16" name="_x637275496">
            <a:extLst>
              <a:ext uri="{FF2B5EF4-FFF2-40B4-BE49-F238E27FC236}">
                <a16:creationId xmlns:a16="http://schemas.microsoft.com/office/drawing/2014/main" id="{2018A7A8-AE6A-4E8A-8EE5-B11E29451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856" y="3943068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+</a:t>
            </a:r>
            <a:endParaRPr kumimoji="0" lang="ko-KR" altLang="en-US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12BB02-7FF8-4D82-B245-9BD573BF5A1B}"/>
              </a:ext>
            </a:extLst>
          </p:cNvPr>
          <p:cNvSpPr/>
          <p:nvPr/>
        </p:nvSpPr>
        <p:spPr>
          <a:xfrm>
            <a:off x="1197644" y="5308926"/>
            <a:ext cx="10617837" cy="1143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Alpha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크게하면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페널티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규제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효과가 커지고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가중치 감소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계수가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근접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과소적합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Alpha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작게하면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페널티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규제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효과가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작아짐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가중치 증가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계수 영향 없음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과대적합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※(</a:t>
            </a:r>
            <a:r>
              <a:rPr lang="ko-KR" altLang="en-US" sz="105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가중치를 계산할 때</a:t>
            </a:r>
            <a:r>
              <a:rPr lang="en-US" altLang="ko-KR" sz="105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5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이전의 가중치에서 미분한 오차</a:t>
            </a:r>
            <a:r>
              <a:rPr lang="en-US" altLang="ko-KR" sz="105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(cost function, </a:t>
            </a:r>
            <a:r>
              <a:rPr lang="ko-KR" altLang="en-US" sz="105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비용함수</a:t>
            </a:r>
            <a:r>
              <a:rPr lang="en-US" altLang="ko-KR" sz="105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05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학습율을 곱한 값을 빼서 계산하기 때문</a:t>
            </a:r>
            <a:r>
              <a:rPr lang="en-US" altLang="ko-KR" sz="105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464286-56F9-4964-81E3-889DDAB0240F}"/>
              </a:ext>
            </a:extLst>
          </p:cNvPr>
          <p:cNvSpPr/>
          <p:nvPr/>
        </p:nvSpPr>
        <p:spPr>
          <a:xfrm>
            <a:off x="1197643" y="1004309"/>
            <a:ext cx="10617837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 Review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914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4808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084907" y="700387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고유얼굴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(eigenface)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특성 추출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 PCA, 1-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최근접 이웃 분류기 사용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39AED5-A146-485E-B37A-A3C3342DE2CE}"/>
              </a:ext>
            </a:extLst>
          </p:cNvPr>
          <p:cNvSpPr/>
          <p:nvPr/>
        </p:nvSpPr>
        <p:spPr>
          <a:xfrm>
            <a:off x="787081" y="1129460"/>
            <a:ext cx="10617837" cy="55874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37D0E6-ACF9-45D6-8DC6-95BF270746BB}"/>
              </a:ext>
            </a:extLst>
          </p:cNvPr>
          <p:cNvSpPr/>
          <p:nvPr/>
        </p:nvSpPr>
        <p:spPr>
          <a:xfrm>
            <a:off x="849921" y="1225192"/>
            <a:ext cx="10442093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In[30]: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sklearn.neighbors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KNeighborsClassifier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sklearn.decomposition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import PCA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pca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=PCA(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n_components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=100,whiten=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True,random_state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=0).fit(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X_train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X_train_pca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pca.transform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X_train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X_test_pca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pca.transform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X_test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knn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KNeighborsClassifier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n_neighbors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=1)</a:t>
            </a: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knn.fit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X_train_pca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y_train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테스트 세트 정확도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{:.2f}".format(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knn.score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X_test_pca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y_test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Out[30]: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테스트 세트 정확도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0.31</a:t>
            </a: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83BA46C-797A-441B-ADA3-1E8A156A58CB}"/>
              </a:ext>
            </a:extLst>
          </p:cNvPr>
          <p:cNvCxnSpPr>
            <a:cxnSpLocks/>
          </p:cNvCxnSpPr>
          <p:nvPr/>
        </p:nvCxnSpPr>
        <p:spPr>
          <a:xfrm flipV="1">
            <a:off x="4249271" y="2312894"/>
            <a:ext cx="4078040" cy="1972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A19C20-5D04-4DBB-BE50-97A80C30D227}"/>
              </a:ext>
            </a:extLst>
          </p:cNvPr>
          <p:cNvSpPr/>
          <p:nvPr/>
        </p:nvSpPr>
        <p:spPr>
          <a:xfrm>
            <a:off x="8566321" y="2042174"/>
            <a:ext cx="21563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주성분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추출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DB9B654-9942-46C1-B5E2-9B416077DE83}"/>
              </a:ext>
            </a:extLst>
          </p:cNvPr>
          <p:cNvCxnSpPr>
            <a:cxnSpLocks/>
          </p:cNvCxnSpPr>
          <p:nvPr/>
        </p:nvCxnSpPr>
        <p:spPr>
          <a:xfrm flipV="1">
            <a:off x="5423770" y="3048002"/>
            <a:ext cx="2994089" cy="33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532A3C-748B-43DF-AEAC-5282F00F9B72}"/>
              </a:ext>
            </a:extLst>
          </p:cNvPr>
          <p:cNvSpPr/>
          <p:nvPr/>
        </p:nvSpPr>
        <p:spPr>
          <a:xfrm>
            <a:off x="8664933" y="2859156"/>
            <a:ext cx="185820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transform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4E3F3F-D02F-46C4-896E-AF73EACFED1A}"/>
              </a:ext>
            </a:extLst>
          </p:cNvPr>
          <p:cNvSpPr/>
          <p:nvPr/>
        </p:nvSpPr>
        <p:spPr>
          <a:xfrm>
            <a:off x="3980199" y="4546868"/>
            <a:ext cx="164660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높아진 정확도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230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4808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117548-FF75-49E2-9116-580C61B83AF9}"/>
              </a:ext>
            </a:extLst>
          </p:cNvPr>
          <p:cNvSpPr/>
          <p:nvPr/>
        </p:nvSpPr>
        <p:spPr>
          <a:xfrm>
            <a:off x="787081" y="1129460"/>
            <a:ext cx="10617837" cy="55874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190C8E-27BA-4140-AEF4-0BE4F8E49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93" y="2305982"/>
            <a:ext cx="7969624" cy="438466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EA4D562-FA4D-4BB4-B332-CBFB608AAB85}"/>
              </a:ext>
            </a:extLst>
          </p:cNvPr>
          <p:cNvSpPr/>
          <p:nvPr/>
        </p:nvSpPr>
        <p:spPr>
          <a:xfrm>
            <a:off x="1197643" y="1659651"/>
            <a:ext cx="9256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In[34]: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mglearn.plots.plot_pca_faces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X_train,X_test,image_shape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04129E-DBE2-45F8-BB18-774723AFA0A1}"/>
              </a:ext>
            </a:extLst>
          </p:cNvPr>
          <p:cNvSpPr/>
          <p:nvPr/>
        </p:nvSpPr>
        <p:spPr>
          <a:xfrm>
            <a:off x="1084907" y="700387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주성분 개수에 따른 이미지 재구성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15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4808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117548-FF75-49E2-9116-580C61B83AF9}"/>
              </a:ext>
            </a:extLst>
          </p:cNvPr>
          <p:cNvSpPr/>
          <p:nvPr/>
        </p:nvSpPr>
        <p:spPr>
          <a:xfrm>
            <a:off x="787081" y="1129460"/>
            <a:ext cx="10617837" cy="55874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A4D562-FA4D-4BB4-B332-CBFB608AAB85}"/>
              </a:ext>
            </a:extLst>
          </p:cNvPr>
          <p:cNvSpPr/>
          <p:nvPr/>
        </p:nvSpPr>
        <p:spPr>
          <a:xfrm>
            <a:off x="1197643" y="1659651"/>
            <a:ext cx="9256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In[35]: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mglearn.discrete_scatter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[:,0],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[:,1],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y_train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plt.xlabel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첫 번째 주성분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두 번째 주성분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”)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77B397-78AD-4AAD-9090-8D87C5BD1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1" y="2995637"/>
            <a:ext cx="4994178" cy="33027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2ED298A-53B0-4F0E-A1E6-712ADF4E9A39}"/>
              </a:ext>
            </a:extLst>
          </p:cNvPr>
          <p:cNvSpPr/>
          <p:nvPr/>
        </p:nvSpPr>
        <p:spPr>
          <a:xfrm>
            <a:off x="1625126" y="5251895"/>
            <a:ext cx="2023509" cy="65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03A07-B83B-4372-9FAA-FA71131062E1}"/>
              </a:ext>
            </a:extLst>
          </p:cNvPr>
          <p:cNvSpPr txBox="1"/>
          <p:nvPr/>
        </p:nvSpPr>
        <p:spPr>
          <a:xfrm>
            <a:off x="1595718" y="5396753"/>
            <a:ext cx="244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잘 구분되지 않음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7A0E72-5984-45B5-8913-261B5C05DF85}"/>
              </a:ext>
            </a:extLst>
          </p:cNvPr>
          <p:cNvSpPr/>
          <p:nvPr/>
        </p:nvSpPr>
        <p:spPr>
          <a:xfrm>
            <a:off x="1084907" y="700387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처음 주성분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개일때의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산점도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232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35C69F-13A9-4D60-B980-F4431290878F}"/>
              </a:ext>
            </a:extLst>
          </p:cNvPr>
          <p:cNvSpPr/>
          <p:nvPr/>
        </p:nvSpPr>
        <p:spPr>
          <a:xfrm>
            <a:off x="1197643" y="990458"/>
            <a:ext cx="9434498" cy="3351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비음수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행렬 분해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(NMF)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유용한 특성을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뽑아내기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위한 또 다른 비지도 학습 알고리즘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PCA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NMF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차이점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00150" lvl="2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PCA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데이터의 분산이 가장 크고 수직인 성분을 찾음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00150" lvl="2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NMF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양의 정수인 성분과 계수 값을 찾음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00150" lvl="2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성분 개수를 줄이면 전체 성분이 완전히 바뀜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00150" lvl="2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성분에 주순위가 없음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5B6A25-463E-420A-9D9B-BDB677B7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151" y="4036742"/>
            <a:ext cx="6960037" cy="2497873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C2EB47BC-DE22-4AC2-B335-DE2D1EEC9455}"/>
              </a:ext>
            </a:extLst>
          </p:cNvPr>
          <p:cNvSpPr/>
          <p:nvPr/>
        </p:nvSpPr>
        <p:spPr>
          <a:xfrm>
            <a:off x="5740400" y="4437057"/>
            <a:ext cx="254000" cy="246703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A9613B-74B1-47E9-92B0-D775028888D0}"/>
              </a:ext>
            </a:extLst>
          </p:cNvPr>
          <p:cNvSpPr/>
          <p:nvPr/>
        </p:nvSpPr>
        <p:spPr>
          <a:xfrm>
            <a:off x="7091680" y="5744190"/>
            <a:ext cx="254000" cy="246703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9789411-38D7-4110-B92D-065C3F6B177C}"/>
              </a:ext>
            </a:extLst>
          </p:cNvPr>
          <p:cNvSpPr/>
          <p:nvPr/>
        </p:nvSpPr>
        <p:spPr>
          <a:xfrm>
            <a:off x="9326880" y="5038975"/>
            <a:ext cx="254000" cy="246703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85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35C69F-13A9-4D60-B980-F4431290878F}"/>
              </a:ext>
            </a:extLst>
          </p:cNvPr>
          <p:cNvSpPr/>
          <p:nvPr/>
        </p:nvSpPr>
        <p:spPr>
          <a:xfrm>
            <a:off x="1197643" y="660182"/>
            <a:ext cx="9434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비음수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행렬 분해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(NMF)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117548-FF75-49E2-9116-580C61B83AF9}"/>
              </a:ext>
            </a:extLst>
          </p:cNvPr>
          <p:cNvSpPr/>
          <p:nvPr/>
        </p:nvSpPr>
        <p:spPr>
          <a:xfrm>
            <a:off x="787081" y="1129460"/>
            <a:ext cx="10617837" cy="55874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A4D562-FA4D-4BB4-B332-CBFB608AAB85}"/>
              </a:ext>
            </a:extLst>
          </p:cNvPr>
          <p:cNvSpPr/>
          <p:nvPr/>
        </p:nvSpPr>
        <p:spPr>
          <a:xfrm>
            <a:off x="1197643" y="1659651"/>
            <a:ext cx="92560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In[37]:</a:t>
            </a:r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Mglearn.plots.plot_nmf_faces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X_train,X_test,image_shape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가 재구성 측면에서 최선의 방향을 찾음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14" y="2692356"/>
            <a:ext cx="4966992" cy="39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23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2520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t_SNE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매니폴드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매니폴드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시각화 알고리즘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 PCA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보다 복잡한 매핑으로 더 나은 시각화 제공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t-SNE 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포인트 사이의 거리를 보존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794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DF833B-87A6-45FE-BA88-842DE60DAFA4}"/>
              </a:ext>
            </a:extLst>
          </p:cNvPr>
          <p:cNvSpPr/>
          <p:nvPr/>
        </p:nvSpPr>
        <p:spPr>
          <a:xfrm>
            <a:off x="1056640" y="2278504"/>
            <a:ext cx="10180320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t_SNE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매니폴드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highlight>
                  <a:srgbClr val="00FF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PCA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			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t_SNE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B5DC62-7939-4A90-A61E-B23C88CB8C91}"/>
              </a:ext>
            </a:extLst>
          </p:cNvPr>
          <p:cNvSpPr/>
          <p:nvPr/>
        </p:nvSpPr>
        <p:spPr>
          <a:xfrm>
            <a:off x="1197642" y="2513090"/>
            <a:ext cx="101803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In[46]: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=PCA(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n_components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=2)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pca.fit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pca.transform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colors=[“#476A2A”, “7851B8”, “#BD3430”, “#4A2D4E”, “#875525”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   , “#A83683”, “#4E655E”, “#853541”, “#3A3120”, “#535D8E”]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pit.figure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figsize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(10,10))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pit.xlim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[:,0].min(),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 0].max())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plt.ylim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[:,1].min(),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 1].max())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for I in range(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len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)):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plt.text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[I,0],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[i,1] ,str(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digits.target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]),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color=colors[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digits.target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]],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fontdict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={‘weight’: ‘bold’, ‘size’:9})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plt.xlabel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첫 번째 주성분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두 번째 주성분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962818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4808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DF833B-87A6-45FE-BA88-842DE60DAFA4}"/>
              </a:ext>
            </a:extLst>
          </p:cNvPr>
          <p:cNvSpPr/>
          <p:nvPr/>
        </p:nvSpPr>
        <p:spPr>
          <a:xfrm>
            <a:off x="1056640" y="2278504"/>
            <a:ext cx="10180320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t_SNE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매니폴드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highlight>
                  <a:srgbClr val="00FF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PCA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			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t_SNE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B5DC62-7939-4A90-A61E-B23C88CB8C91}"/>
              </a:ext>
            </a:extLst>
          </p:cNvPr>
          <p:cNvSpPr/>
          <p:nvPr/>
        </p:nvSpPr>
        <p:spPr>
          <a:xfrm>
            <a:off x="1197642" y="2513090"/>
            <a:ext cx="101803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In[46]: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=PCA(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n_components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=2)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pca.fit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pca.transform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colors=[“#476A2A”, “7851B8”, “#BD3430”, “#4A2D4E”, “#875525”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   , “#A83683”, “#4E655E”, “#853541”, “#3A3120”, “#535D8E”]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pit.figure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figsize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(10,10))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pit.xlim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[:,0].min(),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 0].max())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plt.ylim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[:,1].min(),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 1].max())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for I in range(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len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)):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plt.text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[I,0],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digits_pca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[i,1] ,str(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digits.target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]),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color=colors[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digits.target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]],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fontdict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={‘weight’: ‘bold’, ‘size’:9})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plt.xlabel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첫 번째 주성분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두 번째 주성분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9D8A28-24FF-4A5D-BEBC-3D0EBE7ED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173" y="2334187"/>
            <a:ext cx="4534293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9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DF833B-87A6-45FE-BA88-842DE60DAFA4}"/>
              </a:ext>
            </a:extLst>
          </p:cNvPr>
          <p:cNvSpPr/>
          <p:nvPr/>
        </p:nvSpPr>
        <p:spPr>
          <a:xfrm>
            <a:off x="1056640" y="2278504"/>
            <a:ext cx="10180320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t_SNE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매니폴드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PCA 			</a:t>
            </a:r>
            <a:r>
              <a:rPr lang="en-US" altLang="ko-KR" dirty="0" err="1">
                <a:highlight>
                  <a:srgbClr val="00FF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t_SNE</a:t>
            </a:r>
            <a:endParaRPr lang="en-US" altLang="ko-KR" dirty="0">
              <a:highlight>
                <a:srgbClr val="00FF00"/>
              </a:highligh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B5DC62-7939-4A90-A61E-B23C88CB8C91}"/>
              </a:ext>
            </a:extLst>
          </p:cNvPr>
          <p:cNvSpPr/>
          <p:nvPr/>
        </p:nvSpPr>
        <p:spPr>
          <a:xfrm>
            <a:off x="1197642" y="2513090"/>
            <a:ext cx="101803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In[47]: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skelarn.manifold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TSNE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 TSNE(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random_state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=42)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tsne.fit_transform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plt.figure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figsize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=10,10))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plt.xlim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[:,0].min(),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[:,0].max()+1)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plt.ylim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[:,1].min(),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[:,1].max()+1)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for I in range(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len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)):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plt.text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,0],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,1],str(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digits.target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]),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color=colors[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digits.target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]],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fontdict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={‘weight’: ‘bold’, ‘size’:9})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plt.xlabel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(“t-SNE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0”)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(“t-SNE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1”)</a:t>
            </a:r>
          </a:p>
        </p:txBody>
      </p:sp>
    </p:spTree>
    <p:extLst>
      <p:ext uri="{BB962C8B-B14F-4D97-AF65-F5344CB8AC3E}">
        <p14:creationId xmlns:p14="http://schemas.microsoft.com/office/powerpoint/2010/main" val="675125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DF833B-87A6-45FE-BA88-842DE60DAFA4}"/>
              </a:ext>
            </a:extLst>
          </p:cNvPr>
          <p:cNvSpPr/>
          <p:nvPr/>
        </p:nvSpPr>
        <p:spPr>
          <a:xfrm>
            <a:off x="1056640" y="2278504"/>
            <a:ext cx="10180320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t_SNE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매니폴드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PCA 			</a:t>
            </a:r>
            <a:r>
              <a:rPr lang="en-US" altLang="ko-KR" dirty="0" err="1">
                <a:highlight>
                  <a:srgbClr val="00FF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t_SNE</a:t>
            </a:r>
            <a:endParaRPr lang="en-US" altLang="ko-KR" dirty="0">
              <a:highlight>
                <a:srgbClr val="00FF00"/>
              </a:highligh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B5DC62-7939-4A90-A61E-B23C88CB8C91}"/>
              </a:ext>
            </a:extLst>
          </p:cNvPr>
          <p:cNvSpPr/>
          <p:nvPr/>
        </p:nvSpPr>
        <p:spPr>
          <a:xfrm>
            <a:off x="1197642" y="2513090"/>
            <a:ext cx="101803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In[47]: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skelarn.manifold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TSNE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= TSNE(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random_state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=42)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tsne.fit_transform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plt.figure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figsize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=10,10))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plt.xlim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[:,0].min(),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[:,0].max()+1)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plt.ylim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[:,1].min(),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[:,1].max()+1)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for I in range(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len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)):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plt.text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,0],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digits_tsne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,1],str(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digits.target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]),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color=colors[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digits.target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]],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fontdict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={‘weight’: ‘bold’, ‘size’:9})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plt.xlabel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(“t-SNE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0”)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plt.ylabel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(“t-SNE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1”)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05ED80-51C6-48A1-97CC-95823BA9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294" y="2278504"/>
            <a:ext cx="4976291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3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71283DF-18E6-4CBB-BE43-36994BE59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64" y="2197378"/>
            <a:ext cx="5695583" cy="44466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E944744-E7E0-4389-A357-F290D5BA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240" y="83955"/>
            <a:ext cx="5631756" cy="383564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1F5B62-1E9D-41ED-9952-4C19EBC423A2}"/>
              </a:ext>
            </a:extLst>
          </p:cNvPr>
          <p:cNvSpPr/>
          <p:nvPr/>
        </p:nvSpPr>
        <p:spPr>
          <a:xfrm>
            <a:off x="1197643" y="1004309"/>
            <a:ext cx="10617837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 Review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9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023141" y="1015550"/>
            <a:ext cx="1061783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표현과 특성 공학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실제 데이터는 실수형 배열 뿐 아니라 정성적인 데이터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범주형 변수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도 다수 존재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1D0939-19CB-4A17-883D-1EC6C81F1851}"/>
              </a:ext>
            </a:extLst>
          </p:cNvPr>
          <p:cNvSpPr/>
          <p:nvPr/>
        </p:nvSpPr>
        <p:spPr>
          <a:xfrm>
            <a:off x="551019" y="2473310"/>
            <a:ext cx="11719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특성 공학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특정 애플리케이션에 가장 적합한 데이터 표현을 찾는 것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핫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인코딩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(one-hot-encoding) 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범주형 변수를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 or 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값을 가진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새로운 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특성들로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바꿈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8BC45E-B6BA-414D-BEC0-2A8384B6E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40" y="3867509"/>
            <a:ext cx="7482638" cy="20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85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D57DDC-F616-4628-BF4B-B7B32C74E56B}"/>
              </a:ext>
            </a:extLst>
          </p:cNvPr>
          <p:cNvSpPr/>
          <p:nvPr/>
        </p:nvSpPr>
        <p:spPr>
          <a:xfrm>
            <a:off x="1056640" y="2278504"/>
            <a:ext cx="10180320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23A3D3-E65A-49F3-9CA6-B123E3232277}"/>
              </a:ext>
            </a:extLst>
          </p:cNvPr>
          <p:cNvSpPr/>
          <p:nvPr/>
        </p:nvSpPr>
        <p:spPr>
          <a:xfrm>
            <a:off x="1197642" y="2513090"/>
            <a:ext cx="101803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In[3]: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import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os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 =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pd.read_csv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os.path.join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mglearn.datasets.DATA_PATH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“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adult.data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”),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header=None,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index_col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=False,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names=[‘age’, ‘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workclass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’, ‘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fnlwgt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’, ‘education’, ‘education-	num’, ‘marital-status’, ‘occupation’, ‘relationship’, ‘race’, 	‘gender’, ‘capital-gain’, ‘capital-loss’, ‘hours-per-week’, 	‘native-country’, ‘income’])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data=data[[‘age’, ‘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workclass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’, ‘education’, ‘gender’, ‘hours-per-week’, ‘occupation’, ‘income’]]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display(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data.head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00350-385E-4782-853A-118F91C6A7E3}"/>
              </a:ext>
            </a:extLst>
          </p:cNvPr>
          <p:cNvSpPr/>
          <p:nvPr/>
        </p:nvSpPr>
        <p:spPr>
          <a:xfrm>
            <a:off x="1023141" y="1015550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로딩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1FB8E1-3D79-4AAF-9C62-68ACE72B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578161"/>
            <a:ext cx="8344459" cy="264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D57DDC-F616-4628-BF4B-B7B32C74E56B}"/>
              </a:ext>
            </a:extLst>
          </p:cNvPr>
          <p:cNvSpPr/>
          <p:nvPr/>
        </p:nvSpPr>
        <p:spPr>
          <a:xfrm>
            <a:off x="1056640" y="2278504"/>
            <a:ext cx="10180320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23A3D3-E65A-49F3-9CA6-B123E3232277}"/>
              </a:ext>
            </a:extLst>
          </p:cNvPr>
          <p:cNvSpPr/>
          <p:nvPr/>
        </p:nvSpPr>
        <p:spPr>
          <a:xfrm>
            <a:off x="1197642" y="2513090"/>
            <a:ext cx="101803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In[3]: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import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os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 =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pd.read_csv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os.path.join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mglearn.datasets.DATA_PATH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“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adult.data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”),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header=None,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index_col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=False,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names=[‘age’, ‘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workclass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’, ‘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fnlwgt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’, ‘education’, ‘education-	num’, ‘marital-status’, ‘occupation’, ‘relationship’, ‘race’, 	‘gender’, ‘capital-gain’, ‘capital-loss’, ‘hours-per-week’, 	‘native-country’, ‘income’])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data=data[[‘age’, ‘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workclass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’, ‘education’, ‘gender’, ‘hours-per-week’, ‘occupation’, ‘income’]]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display(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data.head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data.gender.value_counts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00350-385E-4782-853A-118F91C6A7E3}"/>
              </a:ext>
            </a:extLst>
          </p:cNvPr>
          <p:cNvSpPr/>
          <p:nvPr/>
        </p:nvSpPr>
        <p:spPr>
          <a:xfrm>
            <a:off x="1023141" y="1015550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로딩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BB75C6-E325-4998-8FBF-4EC430B42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748" y="1578752"/>
            <a:ext cx="5217932" cy="135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3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D57DDC-F616-4628-BF4B-B7B32C74E56B}"/>
              </a:ext>
            </a:extLst>
          </p:cNvPr>
          <p:cNvSpPr/>
          <p:nvPr/>
        </p:nvSpPr>
        <p:spPr>
          <a:xfrm>
            <a:off x="1056640" y="2278504"/>
            <a:ext cx="10180320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23A3D3-E65A-49F3-9CA6-B123E3232277}"/>
              </a:ext>
            </a:extLst>
          </p:cNvPr>
          <p:cNvSpPr/>
          <p:nvPr/>
        </p:nvSpPr>
        <p:spPr>
          <a:xfrm>
            <a:off x="1197642" y="2513090"/>
            <a:ext cx="101803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In[5]: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원본특성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:\n", list(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data.columns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),"\n")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data_dummies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pd.get_dummies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(data)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get_dummies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후의 특성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\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n",list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data_dummies.columns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00350-385E-4782-853A-118F91C6A7E3}"/>
              </a:ext>
            </a:extLst>
          </p:cNvPr>
          <p:cNvSpPr/>
          <p:nvPr/>
        </p:nvSpPr>
        <p:spPr>
          <a:xfrm>
            <a:off x="1023141" y="1015550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변환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5E2579-EF02-4031-9F63-51BF6282E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83" y="4180664"/>
            <a:ext cx="10614832" cy="235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006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D57DDC-F616-4628-BF4B-B7B32C74E56B}"/>
              </a:ext>
            </a:extLst>
          </p:cNvPr>
          <p:cNvSpPr/>
          <p:nvPr/>
        </p:nvSpPr>
        <p:spPr>
          <a:xfrm>
            <a:off x="1056640" y="2278504"/>
            <a:ext cx="10180320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23A3D3-E65A-49F3-9CA6-B123E3232277}"/>
              </a:ext>
            </a:extLst>
          </p:cNvPr>
          <p:cNvSpPr/>
          <p:nvPr/>
        </p:nvSpPr>
        <p:spPr>
          <a:xfrm>
            <a:off x="1197642" y="2513090"/>
            <a:ext cx="101803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In[6]: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data_dummies.head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00350-385E-4782-853A-118F91C6A7E3}"/>
              </a:ext>
            </a:extLst>
          </p:cNvPr>
          <p:cNvSpPr/>
          <p:nvPr/>
        </p:nvSpPr>
        <p:spPr>
          <a:xfrm>
            <a:off x="1023141" y="1015550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변환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068DD3-FA49-4E06-B249-0C89A093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42" y="4564603"/>
            <a:ext cx="9841686" cy="188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546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D57DDC-F616-4628-BF4B-B7B32C74E56B}"/>
              </a:ext>
            </a:extLst>
          </p:cNvPr>
          <p:cNvSpPr/>
          <p:nvPr/>
        </p:nvSpPr>
        <p:spPr>
          <a:xfrm>
            <a:off x="1056640" y="2278505"/>
            <a:ext cx="10180320" cy="3776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23A3D3-E65A-49F3-9CA6-B123E3232277}"/>
              </a:ext>
            </a:extLst>
          </p:cNvPr>
          <p:cNvSpPr/>
          <p:nvPr/>
        </p:nvSpPr>
        <p:spPr>
          <a:xfrm>
            <a:off x="1197642" y="2513090"/>
            <a:ext cx="101803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In[7]: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features=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data_dummies.loc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[:, '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age':'occupation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 Transport-moving']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features.values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y=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data_dummies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['income_ &gt;50K'].values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X.shape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{}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y.shape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{}".format(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X.shape,y.shape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In[7]: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ea typeface="&amp;quot"/>
                <a:cs typeface="Courier New" panose="02070309020205020404" pitchFamily="49" charset="0"/>
              </a:rPr>
              <a:t> </a:t>
            </a:r>
          </a:p>
          <a:p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  <a:ea typeface="HY견고딕" panose="02030600000101010101" pitchFamily="18" charset="-127"/>
              <a:cs typeface="Courier New" panose="02070309020205020404" pitchFamily="49" charset="0"/>
            </a:endParaRPr>
          </a:p>
          <a:p>
            <a:r>
              <a:rPr lang="ko-KR" altLang="ko-KR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Courier New" panose="02070309020205020404" pitchFamily="49" charset="0"/>
              </a:rPr>
              <a:t>X.shape</a:t>
            </a:r>
            <a:r>
              <a:rPr lang="ko-KR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Courier New" panose="02070309020205020404" pitchFamily="49" charset="0"/>
              </a:rPr>
              <a:t>: (32561, 44) </a:t>
            </a:r>
            <a:r>
              <a:rPr lang="ko-KR" altLang="ko-KR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Courier New" panose="02070309020205020404" pitchFamily="49" charset="0"/>
              </a:rPr>
              <a:t>y.shape</a:t>
            </a:r>
            <a:r>
              <a:rPr lang="ko-KR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Courier New" panose="02070309020205020404" pitchFamily="49" charset="0"/>
              </a:rPr>
              <a:t>: (32561,)</a:t>
            </a:r>
            <a:endParaRPr lang="ko-KR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00350-385E-4782-853A-118F91C6A7E3}"/>
              </a:ext>
            </a:extLst>
          </p:cNvPr>
          <p:cNvSpPr/>
          <p:nvPr/>
        </p:nvSpPr>
        <p:spPr>
          <a:xfrm>
            <a:off x="1023141" y="1015550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변환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0AF08-E268-46DF-B8A6-D4A261F4EE74}"/>
              </a:ext>
            </a:extLst>
          </p:cNvPr>
          <p:cNvSpPr txBox="1"/>
          <p:nvPr/>
        </p:nvSpPr>
        <p:spPr>
          <a:xfrm>
            <a:off x="7711320" y="3429000"/>
            <a:ext cx="32830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values : DF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NP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454B0C3-3C86-49EF-8143-C0476FD44380}"/>
              </a:ext>
            </a:extLst>
          </p:cNvPr>
          <p:cNvCxnSpPr>
            <a:cxnSpLocks/>
          </p:cNvCxnSpPr>
          <p:nvPr/>
        </p:nvCxnSpPr>
        <p:spPr>
          <a:xfrm>
            <a:off x="3525520" y="3524017"/>
            <a:ext cx="3999201" cy="14185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0357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D57DDC-F616-4628-BF4B-B7B32C74E56B}"/>
              </a:ext>
            </a:extLst>
          </p:cNvPr>
          <p:cNvSpPr/>
          <p:nvPr/>
        </p:nvSpPr>
        <p:spPr>
          <a:xfrm>
            <a:off x="1056640" y="2278505"/>
            <a:ext cx="10180320" cy="3776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23A3D3-E65A-49F3-9CA6-B123E3232277}"/>
              </a:ext>
            </a:extLst>
          </p:cNvPr>
          <p:cNvSpPr/>
          <p:nvPr/>
        </p:nvSpPr>
        <p:spPr>
          <a:xfrm>
            <a:off x="1197642" y="2513090"/>
            <a:ext cx="101803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In[8]: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sklearn.linear_model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LogisticRegression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sklearn.model_selection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train_test_split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X_train,X_test,y_train,y_test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train_test_split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X,y,random_state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=0)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logreg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LogisticRegresstion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logreg.fit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X_train,y_train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테스트 점수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{:.2f}”.format(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logreg.score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X_test,y_test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)))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In[8]: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ea typeface="&amp;quot"/>
                <a:cs typeface="Courier New" panose="020703090202050204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HY견고딕" panose="02030600000101010101" pitchFamily="18" charset="-127"/>
                <a:cs typeface="Courier New" panose="02070309020205020404" pitchFamily="49" charset="0"/>
              </a:rPr>
              <a:t>테스트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Courier New" panose="02070309020205020404" pitchFamily="49" charset="0"/>
              </a:rPr>
              <a:t>점수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Courier New" panose="02070309020205020404" pitchFamily="49" charset="0"/>
              </a:rPr>
              <a:t>: 0.81</a:t>
            </a:r>
            <a:endParaRPr lang="ko-KR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00350-385E-4782-853A-118F91C6A7E3}"/>
              </a:ext>
            </a:extLst>
          </p:cNvPr>
          <p:cNvSpPr/>
          <p:nvPr/>
        </p:nvSpPr>
        <p:spPr>
          <a:xfrm>
            <a:off x="1023141" y="1015550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변환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D611-D942-4165-AE38-DC551E10D281}"/>
              </a:ext>
            </a:extLst>
          </p:cNvPr>
          <p:cNvSpPr txBox="1"/>
          <p:nvPr/>
        </p:nvSpPr>
        <p:spPr>
          <a:xfrm>
            <a:off x="3881000" y="2450824"/>
            <a:ext cx="32830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평상시 데이터처럼 사용 가능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5658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D57DDC-F616-4628-BF4B-B7B32C74E56B}"/>
              </a:ext>
            </a:extLst>
          </p:cNvPr>
          <p:cNvSpPr/>
          <p:nvPr/>
        </p:nvSpPr>
        <p:spPr>
          <a:xfrm>
            <a:off x="870041" y="2222211"/>
            <a:ext cx="10451917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23A3D3-E65A-49F3-9CA6-B123E3232277}"/>
              </a:ext>
            </a:extLst>
          </p:cNvPr>
          <p:cNvSpPr/>
          <p:nvPr/>
        </p:nvSpPr>
        <p:spPr>
          <a:xfrm>
            <a:off x="1011044" y="2456797"/>
            <a:ext cx="10180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In[9]: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demo_df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pd.DataFrame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({'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숫자 특성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':[0,1,2,1],'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범주형 특성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':['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양말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','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여우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','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양말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','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상자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']})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display(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demo_df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00350-385E-4782-853A-118F91C6A7E3}"/>
              </a:ext>
            </a:extLst>
          </p:cNvPr>
          <p:cNvSpPr/>
          <p:nvPr/>
        </p:nvSpPr>
        <p:spPr>
          <a:xfrm>
            <a:off x="1023141" y="1015550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숫자로 표현된 범주형 특성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4BE081-7FD0-4A15-A556-65B53D26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921" y="3970725"/>
            <a:ext cx="3013064" cy="25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520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D57DDC-F616-4628-BF4B-B7B32C74E56B}"/>
              </a:ext>
            </a:extLst>
          </p:cNvPr>
          <p:cNvSpPr/>
          <p:nvPr/>
        </p:nvSpPr>
        <p:spPr>
          <a:xfrm>
            <a:off x="870041" y="2222211"/>
            <a:ext cx="10451917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23A3D3-E65A-49F3-9CA6-B123E3232277}"/>
              </a:ext>
            </a:extLst>
          </p:cNvPr>
          <p:cNvSpPr/>
          <p:nvPr/>
        </p:nvSpPr>
        <p:spPr>
          <a:xfrm>
            <a:off x="1011044" y="2456797"/>
            <a:ext cx="101803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In[10]: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display(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pd.get_dummies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demo_df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580EA9-1FF6-4E63-AFB5-8E373489C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51" y="3722881"/>
            <a:ext cx="8472925" cy="2627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63C4E5-B5D4-4D8B-8BF6-4E54B143B567}"/>
              </a:ext>
            </a:extLst>
          </p:cNvPr>
          <p:cNvSpPr txBox="1"/>
          <p:nvPr/>
        </p:nvSpPr>
        <p:spPr>
          <a:xfrm>
            <a:off x="8150681" y="3339351"/>
            <a:ext cx="331228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숫자 특성은 변환되지 않음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DC7D32-AD20-4738-A78A-162B021A83F1}"/>
              </a:ext>
            </a:extLst>
          </p:cNvPr>
          <p:cNvSpPr/>
          <p:nvPr/>
        </p:nvSpPr>
        <p:spPr>
          <a:xfrm>
            <a:off x="1023141" y="1015550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숫자로 표현된 범주형 특성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753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07440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D57DDC-F616-4628-BF4B-B7B32C74E56B}"/>
              </a:ext>
            </a:extLst>
          </p:cNvPr>
          <p:cNvSpPr/>
          <p:nvPr/>
        </p:nvSpPr>
        <p:spPr>
          <a:xfrm>
            <a:off x="870041" y="2222211"/>
            <a:ext cx="10451917" cy="4438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23A3D3-E65A-49F3-9CA6-B123E3232277}"/>
              </a:ext>
            </a:extLst>
          </p:cNvPr>
          <p:cNvSpPr/>
          <p:nvPr/>
        </p:nvSpPr>
        <p:spPr>
          <a:xfrm>
            <a:off x="1011044" y="2456797"/>
            <a:ext cx="10180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In[10]:</a:t>
            </a:r>
          </a:p>
          <a:p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demo_df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['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숫자 특성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'] =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demo_df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['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숫자 특성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'].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astype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(str)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display(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pd.get_dummies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demo_df,columns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=['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숫자 특성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','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범주형 특성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']))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3C4E5-B5D4-4D8B-8BF6-4E54B143B567}"/>
              </a:ext>
            </a:extLst>
          </p:cNvPr>
          <p:cNvSpPr txBox="1"/>
          <p:nvPr/>
        </p:nvSpPr>
        <p:spPr>
          <a:xfrm>
            <a:off x="6446838" y="2346484"/>
            <a:ext cx="331228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columns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매개변수에 명시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47C8E9-66EF-44E1-9959-F9BD2D576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54" y="4048132"/>
            <a:ext cx="8804038" cy="215301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587AE68-09F2-499B-8413-106328D278F8}"/>
              </a:ext>
            </a:extLst>
          </p:cNvPr>
          <p:cNvSpPr/>
          <p:nvPr/>
        </p:nvSpPr>
        <p:spPr>
          <a:xfrm>
            <a:off x="1023141" y="1015550"/>
            <a:ext cx="1061783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숫자로 표현된 범주형 특성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87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D8075E-D301-4578-93F7-06917E95FED5}"/>
              </a:ext>
            </a:extLst>
          </p:cNvPr>
          <p:cNvSpPr/>
          <p:nvPr/>
        </p:nvSpPr>
        <p:spPr>
          <a:xfrm>
            <a:off x="1260395" y="1140732"/>
            <a:ext cx="10617837" cy="418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분류용 선형 모델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이진 분류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예측함수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class=1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예측함수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class=-1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선형 분류 알고리즘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Ex)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로지스틱 회귀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SVM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B1DC53-B4C0-4089-980F-12B38644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964" y="1164041"/>
            <a:ext cx="492294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98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412423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_x637275496">
            <a:extLst>
              <a:ext uri="{FF2B5EF4-FFF2-40B4-BE49-F238E27FC236}">
                <a16:creationId xmlns:a16="http://schemas.microsoft.com/office/drawing/2014/main" id="{E92F45BC-3700-4FE7-B57C-1EBF618BF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355" y="2570070"/>
            <a:ext cx="6155237" cy="417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Thank you</a:t>
            </a:r>
            <a:endParaRPr kumimoji="0" lang="ko-KR" altLang="en-US" sz="54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01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로지스틱 회귀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,SVM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_x637275496">
            <a:extLst>
              <a:ext uri="{FF2B5EF4-FFF2-40B4-BE49-F238E27FC236}">
                <a16:creationId xmlns:a16="http://schemas.microsoft.com/office/drawing/2014/main" id="{17DA6FA8-3C4E-428C-9FEF-3DEBE90E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326224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0FC8B-72C9-4106-B60D-30DAAC7DEB06}"/>
              </a:ext>
            </a:extLst>
          </p:cNvPr>
          <p:cNvSpPr/>
          <p:nvPr/>
        </p:nvSpPr>
        <p:spPr>
          <a:xfrm>
            <a:off x="1706346" y="1986472"/>
            <a:ext cx="8354044" cy="45678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_x637275496">
            <a:extLst>
              <a:ext uri="{FF2B5EF4-FFF2-40B4-BE49-F238E27FC236}">
                <a16:creationId xmlns:a16="http://schemas.microsoft.com/office/drawing/2014/main" id="{0A253102-2793-4A1D-A757-9AB70ED43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080597"/>
            <a:ext cx="8659637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In[</a:t>
            </a: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41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sklearn.linear_model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LogisticRegression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sklearn.svm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import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LinearSVC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X,y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mglearn.datasets.make_forge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fig,axes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plt.subplots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(1,2,figsize=(10,3))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For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model, ax in zip([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LinearSVC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(),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LogisticRegression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()], axes):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clf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model.fit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(X, y)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mglearn.plots.plot_2d_separator(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clf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X, fill=False, eps=0.5, ax=ax, alpha=.7)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mglearn.discrete_scatter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(X[:,0],X[:,1], y, ax=ax)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ax.set_title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(“{}”.format(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clf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.__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class__.__name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__))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ax.set_xlabel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0”)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ax.set_ylabel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특성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1”)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axes[0].legend()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0FD0C2-4135-4C48-983A-7005EF5F12E6}"/>
              </a:ext>
            </a:extLst>
          </p:cNvPr>
          <p:cNvSpPr txBox="1"/>
          <p:nvPr/>
        </p:nvSpPr>
        <p:spPr>
          <a:xfrm>
            <a:off x="6554195" y="4138005"/>
            <a:ext cx="345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채우기    길이      직선   두께</a:t>
            </a:r>
          </a:p>
        </p:txBody>
      </p:sp>
    </p:spTree>
    <p:extLst>
      <p:ext uri="{BB962C8B-B14F-4D97-AF65-F5344CB8AC3E}">
        <p14:creationId xmlns:p14="http://schemas.microsoft.com/office/powerpoint/2010/main" val="336084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210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로지스틱 회귀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,SVM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_x637275496">
            <a:extLst>
              <a:ext uri="{FF2B5EF4-FFF2-40B4-BE49-F238E27FC236}">
                <a16:creationId xmlns:a16="http://schemas.microsoft.com/office/drawing/2014/main" id="{17DA6FA8-3C4E-428C-9FEF-3DEBE90E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326224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0FC8B-72C9-4106-B60D-30DAAC7DEB06}"/>
              </a:ext>
            </a:extLst>
          </p:cNvPr>
          <p:cNvSpPr/>
          <p:nvPr/>
        </p:nvSpPr>
        <p:spPr>
          <a:xfrm>
            <a:off x="1706346" y="1986472"/>
            <a:ext cx="8354044" cy="45678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_x637275496">
            <a:extLst>
              <a:ext uri="{FF2B5EF4-FFF2-40B4-BE49-F238E27FC236}">
                <a16:creationId xmlns:a16="http://schemas.microsoft.com/office/drawing/2014/main" id="{0A253102-2793-4A1D-A757-9AB70ED43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81" y="2080597"/>
            <a:ext cx="8659637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Out[41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65DDCC-BEDC-43D0-8046-A20BA881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13" y="2939629"/>
            <a:ext cx="8254310" cy="28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9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92407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8A08D-BCD8-422B-9E53-A8C8F12D2CC7}"/>
              </a:ext>
            </a:extLst>
          </p:cNvPr>
          <p:cNvSpPr/>
          <p:nvPr/>
        </p:nvSpPr>
        <p:spPr>
          <a:xfrm>
            <a:off x="1197643" y="1004309"/>
            <a:ext cx="10617837" cy="210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로지스틱 회귀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,SVM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08268-8548-454E-B677-DD1728F64EF3}"/>
              </a:ext>
            </a:extLst>
          </p:cNvPr>
          <p:cNvSpPr txBox="1"/>
          <p:nvPr/>
        </p:nvSpPr>
        <p:spPr>
          <a:xfrm>
            <a:off x="2205318" y="2492188"/>
            <a:ext cx="6606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릿지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회귀 때의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L2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규제 사용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더 이해하기 쉬운 모델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L1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규제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C,Penalty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Penalty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L1,L2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결정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높아지면 규제 감소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낮아지면 규제 증가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9181288-C6DC-4322-92D5-5D6E4C14C1F3}"/>
              </a:ext>
            </a:extLst>
          </p:cNvPr>
          <p:cNvSpPr/>
          <p:nvPr/>
        </p:nvSpPr>
        <p:spPr>
          <a:xfrm>
            <a:off x="2357446" y="4665429"/>
            <a:ext cx="690282" cy="332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8022B5B-8296-4BBE-AE1F-CC72D02323A8}"/>
              </a:ext>
            </a:extLst>
          </p:cNvPr>
          <p:cNvSpPr/>
          <p:nvPr/>
        </p:nvSpPr>
        <p:spPr>
          <a:xfrm>
            <a:off x="2357446" y="3899023"/>
            <a:ext cx="690282" cy="332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11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5176</TotalTime>
  <Words>2173</Words>
  <Application>Microsoft Office PowerPoint</Application>
  <PresentationFormat>와이드스크린</PresentationFormat>
  <Paragraphs>597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7" baseType="lpstr">
      <vt:lpstr>Arial</vt:lpstr>
      <vt:lpstr>Courier New</vt:lpstr>
      <vt:lpstr>HY견고딕</vt:lpstr>
      <vt:lpstr>HY동녘B</vt:lpstr>
      <vt:lpstr>&amp;quot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 남윤</dc:creator>
  <cp:lastModifiedBy>master</cp:lastModifiedBy>
  <cp:revision>224</cp:revision>
  <dcterms:created xsi:type="dcterms:W3CDTF">2019-04-28T08:57:16Z</dcterms:created>
  <dcterms:modified xsi:type="dcterms:W3CDTF">2019-07-30T09:00:51Z</dcterms:modified>
</cp:coreProperties>
</file>