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8" r:id="rId4"/>
    <p:sldId id="259" r:id="rId5"/>
    <p:sldId id="261" r:id="rId6"/>
    <p:sldId id="262"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7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F2997F9-7590-41C5-A7C1-907377B96C5B}"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71F0F9-D6C2-4659-A648-2FB83A4087BA}" type="slidenum">
              <a:rPr lang="en-MY" smtClean="0"/>
              <a:t>‹#›</a:t>
            </a:fld>
            <a:endParaRPr lang="en-MY"/>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997F9-7590-41C5-A7C1-907377B96C5B}"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71F0F9-D6C2-4659-A648-2FB83A4087BA}" type="slidenum">
              <a:rPr lang="en-MY" smtClean="0"/>
              <a:t>‹#›</a:t>
            </a:fld>
            <a:endParaRPr lang="en-MY"/>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997F9-7590-41C5-A7C1-907377B96C5B}"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71F0F9-D6C2-4659-A648-2FB83A4087BA}" type="slidenum">
              <a:rPr lang="en-MY" smtClean="0"/>
              <a:t>‹#›</a:t>
            </a:fld>
            <a:endParaRPr lang="en-MY"/>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2997F9-7590-41C5-A7C1-907377B96C5B}"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71F0F9-D6C2-4659-A648-2FB83A4087BA}" type="slidenum">
              <a:rPr lang="en-MY" smtClean="0"/>
              <a:t>‹#›</a:t>
            </a:fld>
            <a:endParaRPr lang="en-MY"/>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2997F9-7590-41C5-A7C1-907377B96C5B}" type="datetimeFigureOut">
              <a:rPr lang="en-MY" smtClean="0"/>
              <a:t>17/9/2020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71F0F9-D6C2-4659-A648-2FB83A4087BA}" type="slidenum">
              <a:rPr lang="en-MY" smtClean="0"/>
              <a:t>‹#›</a:t>
            </a:fld>
            <a:endParaRPr lang="en-MY"/>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F2997F9-7590-41C5-A7C1-907377B96C5B}" type="datetimeFigureOut">
              <a:rPr lang="en-MY" smtClean="0"/>
              <a:t>17/9/2020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771F0F9-D6C2-4659-A648-2FB83A4087BA}" type="slidenum">
              <a:rPr lang="en-MY" smtClean="0"/>
              <a:t>‹#›</a:t>
            </a:fld>
            <a:endParaRPr lang="en-MY"/>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2997F9-7590-41C5-A7C1-907377B96C5B}" type="datetimeFigureOut">
              <a:rPr lang="en-MY" smtClean="0"/>
              <a:t>17/9/2020</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F771F0F9-D6C2-4659-A648-2FB83A4087BA}" type="slidenum">
              <a:rPr lang="en-MY" smtClean="0"/>
              <a:t>‹#›</a:t>
            </a:fld>
            <a:endParaRPr lang="en-MY"/>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2997F9-7590-41C5-A7C1-907377B96C5B}" type="datetimeFigureOut">
              <a:rPr lang="en-MY" smtClean="0"/>
              <a:t>17/9/2020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F771F0F9-D6C2-4659-A648-2FB83A4087BA}" type="slidenum">
              <a:rPr lang="en-MY" smtClean="0"/>
              <a:t>‹#›</a:t>
            </a:fld>
            <a:endParaRPr lang="en-MY"/>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997F9-7590-41C5-A7C1-907377B96C5B}" type="datetimeFigureOut">
              <a:rPr lang="en-MY" smtClean="0"/>
              <a:t>17/9/2020</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F771F0F9-D6C2-4659-A648-2FB83A4087BA}" type="slidenum">
              <a:rPr lang="en-MY" smtClean="0"/>
              <a:t>‹#›</a:t>
            </a:fld>
            <a:endParaRPr lang="en-MY"/>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2997F9-7590-41C5-A7C1-907377B96C5B}" type="datetimeFigureOut">
              <a:rPr lang="en-MY" smtClean="0"/>
              <a:t>17/9/2020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771F0F9-D6C2-4659-A648-2FB83A4087BA}" type="slidenum">
              <a:rPr lang="en-MY" smtClean="0"/>
              <a:t>‹#›</a:t>
            </a:fld>
            <a:endParaRPr lang="en-MY"/>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9F2997F9-7590-41C5-A7C1-907377B96C5B}" type="datetimeFigureOut">
              <a:rPr lang="en-MY" smtClean="0"/>
              <a:t>17/9/2020</a:t>
            </a:fld>
            <a:endParaRPr lang="en-MY"/>
          </a:p>
        </p:txBody>
      </p:sp>
      <p:sp>
        <p:nvSpPr>
          <p:cNvPr id="9" name="Slide Number Placeholder 8"/>
          <p:cNvSpPr>
            <a:spLocks noGrp="1"/>
          </p:cNvSpPr>
          <p:nvPr>
            <p:ph type="sldNum" sz="quarter" idx="11"/>
          </p:nvPr>
        </p:nvSpPr>
        <p:spPr/>
        <p:txBody>
          <a:bodyPr/>
          <a:lstStyle/>
          <a:p>
            <a:fld id="{F771F0F9-D6C2-4659-A648-2FB83A4087BA}" type="slidenum">
              <a:rPr lang="en-MY" smtClean="0"/>
              <a:t>‹#›</a:t>
            </a:fld>
            <a:endParaRPr lang="en-MY"/>
          </a:p>
        </p:txBody>
      </p:sp>
      <p:sp>
        <p:nvSpPr>
          <p:cNvPr id="10" name="Footer Placeholder 9"/>
          <p:cNvSpPr>
            <a:spLocks noGrp="1"/>
          </p:cNvSpPr>
          <p:nvPr>
            <p:ph type="ftr" sz="quarter" idx="12"/>
          </p:nvPr>
        </p:nvSpPr>
        <p:spPr/>
        <p:txBody>
          <a:bodyPr/>
          <a:lstStyle/>
          <a:p>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771F0F9-D6C2-4659-A648-2FB83A4087BA}" type="slidenum">
              <a:rPr lang="en-MY" smtClean="0"/>
              <a:t>‹#›</a:t>
            </a:fld>
            <a:endParaRPr lang="en-MY"/>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MY"/>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9F2997F9-7590-41C5-A7C1-907377B96C5B}" type="datetimeFigureOut">
              <a:rPr lang="en-MY" smtClean="0"/>
              <a:t>17/9/2020</a:t>
            </a:fld>
            <a:endParaRPr lang="en-MY"/>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0809"/>
            <a:ext cx="7772400" cy="1899642"/>
          </a:xfrm>
        </p:spPr>
        <p:txBody>
          <a:bodyPr>
            <a:normAutofit fontScale="90000"/>
          </a:bodyPr>
          <a:lstStyle/>
          <a:p>
            <a:r>
              <a:rPr lang="en-MY" dirty="0" smtClean="0"/>
              <a:t>Mobile Back-End</a:t>
            </a:r>
            <a:br>
              <a:rPr lang="en-MY" dirty="0" smtClean="0"/>
            </a:br>
            <a:r>
              <a:rPr lang="en-MY" dirty="0" smtClean="0"/>
              <a:t>Assignment 4</a:t>
            </a:r>
            <a:br>
              <a:rPr lang="en-MY" dirty="0" smtClean="0"/>
            </a:br>
            <a:r>
              <a:rPr lang="en-MY" dirty="0"/>
              <a:t>How Uber Works?</a:t>
            </a:r>
            <a:endParaRPr lang="en-MY" dirty="0"/>
          </a:p>
        </p:txBody>
      </p:sp>
      <p:sp>
        <p:nvSpPr>
          <p:cNvPr id="3" name="Subtitle 2"/>
          <p:cNvSpPr>
            <a:spLocks noGrp="1"/>
          </p:cNvSpPr>
          <p:nvPr>
            <p:ph type="subTitle" idx="1"/>
          </p:nvPr>
        </p:nvSpPr>
        <p:spPr/>
        <p:txBody>
          <a:bodyPr/>
          <a:lstStyle/>
          <a:p>
            <a:r>
              <a:rPr lang="en-MY" dirty="0" smtClean="0"/>
              <a:t>Lee Sin Yi (M031920004)</a:t>
            </a:r>
            <a:endParaRPr lang="en-MY" dirty="0"/>
          </a:p>
        </p:txBody>
      </p:sp>
      <p:sp>
        <p:nvSpPr>
          <p:cNvPr id="4" name="AutoShape 2" descr="Uber passenger says Colorado driver wouldn't let her leave the ca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MY"/>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4233862"/>
            <a:ext cx="3456384" cy="1953608"/>
          </a:xfrm>
          <a:prstGeom prst="rect">
            <a:avLst/>
          </a:prstGeom>
        </p:spPr>
      </p:pic>
    </p:spTree>
    <p:extLst>
      <p:ext uri="{BB962C8B-B14F-4D97-AF65-F5344CB8AC3E}">
        <p14:creationId xmlns:p14="http://schemas.microsoft.com/office/powerpoint/2010/main" val="2581128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48680"/>
            <a:ext cx="7620000" cy="5852120"/>
          </a:xfrm>
        </p:spPr>
        <p:txBody>
          <a:bodyPr>
            <a:normAutofit lnSpcReduction="10000"/>
          </a:bodyPr>
          <a:lstStyle/>
          <a:p>
            <a:r>
              <a:rPr lang="en-MY" dirty="0" smtClean="0"/>
              <a:t>Storage</a:t>
            </a:r>
          </a:p>
          <a:p>
            <a:r>
              <a:rPr lang="en-MY" dirty="0" smtClean="0"/>
              <a:t>On </a:t>
            </a:r>
            <a:r>
              <a:rPr lang="en-MY" dirty="0"/>
              <a:t>the back end, </a:t>
            </a:r>
            <a:r>
              <a:rPr lang="en-MY" dirty="0" smtClean="0"/>
              <a:t>the standard </a:t>
            </a:r>
            <a:r>
              <a:rPr lang="en-MY" dirty="0" err="1"/>
              <a:t>Schemaless</a:t>
            </a:r>
            <a:r>
              <a:rPr lang="en-MY" dirty="0"/>
              <a:t> and </a:t>
            </a:r>
            <a:r>
              <a:rPr lang="en-MY" dirty="0" smtClean="0"/>
              <a:t>MySQL is being used, </a:t>
            </a:r>
            <a:r>
              <a:rPr lang="en-MY" dirty="0"/>
              <a:t>gradually </a:t>
            </a:r>
            <a:r>
              <a:rPr lang="en-MY" dirty="0" smtClean="0"/>
              <a:t>being moved toward </a:t>
            </a:r>
            <a:r>
              <a:rPr lang="en-MY" dirty="0"/>
              <a:t>all-</a:t>
            </a:r>
            <a:r>
              <a:rPr lang="en-MY" dirty="0" err="1"/>
              <a:t>Schemaless</a:t>
            </a:r>
            <a:r>
              <a:rPr lang="en-MY" dirty="0" smtClean="0"/>
              <a:t>. </a:t>
            </a:r>
          </a:p>
          <a:p>
            <a:r>
              <a:rPr lang="en-MY" dirty="0" smtClean="0"/>
              <a:t>As </a:t>
            </a:r>
            <a:r>
              <a:rPr lang="en-MY" dirty="0"/>
              <a:t>each cab sends request every 4 seconds, this will be write heavy application and read heavy application to manage rider request. </a:t>
            </a:r>
            <a:endParaRPr lang="en-MY" dirty="0" smtClean="0"/>
          </a:p>
          <a:p>
            <a:r>
              <a:rPr lang="en-MY" dirty="0"/>
              <a:t>T</a:t>
            </a:r>
            <a:r>
              <a:rPr lang="en-MY" dirty="0" smtClean="0"/>
              <a:t>o </a:t>
            </a:r>
            <a:r>
              <a:rPr lang="en-MY" dirty="0"/>
              <a:t>enable intense operations with nearly zero downtime irrespective of adding nodes, taking backup or system goes down. </a:t>
            </a:r>
            <a:r>
              <a:rPr lang="en-MY" dirty="0" smtClean="0"/>
              <a:t>Data </a:t>
            </a:r>
            <a:r>
              <a:rPr lang="en-MY" dirty="0" err="1" smtClean="0"/>
              <a:t>center</a:t>
            </a:r>
            <a:r>
              <a:rPr lang="en-MY" dirty="0" smtClean="0"/>
              <a:t> is built </a:t>
            </a:r>
            <a:r>
              <a:rPr lang="en-MY" dirty="0"/>
              <a:t>in nearest place to the region </a:t>
            </a:r>
            <a:r>
              <a:rPr lang="en-MY" dirty="0" smtClean="0"/>
              <a:t>established </a:t>
            </a:r>
            <a:r>
              <a:rPr lang="en-MY" dirty="0"/>
              <a:t>to ensure faster response.</a:t>
            </a:r>
          </a:p>
          <a:p>
            <a:r>
              <a:rPr lang="en-MY" dirty="0" smtClean="0"/>
              <a:t>For </a:t>
            </a:r>
            <a:r>
              <a:rPr lang="en-MY" dirty="0"/>
              <a:t>distributed storage and analytics for complex data, </a:t>
            </a:r>
            <a:r>
              <a:rPr lang="en-MY" dirty="0" smtClean="0"/>
              <a:t>a </a:t>
            </a:r>
            <a:r>
              <a:rPr lang="en-MY" dirty="0"/>
              <a:t>Hadoop </a:t>
            </a:r>
            <a:r>
              <a:rPr lang="en-MY" dirty="0" smtClean="0"/>
              <a:t>warehouse is used. </a:t>
            </a:r>
          </a:p>
          <a:p>
            <a:r>
              <a:rPr lang="en-MY" dirty="0" err="1" smtClean="0"/>
              <a:t>Redis</a:t>
            </a:r>
            <a:r>
              <a:rPr lang="en-MY" dirty="0" smtClean="0"/>
              <a:t> is used for </a:t>
            </a:r>
            <a:r>
              <a:rPr lang="en-MY" dirty="0"/>
              <a:t>both caching and queuing. </a:t>
            </a:r>
            <a:r>
              <a:rPr lang="en-MY" dirty="0" err="1"/>
              <a:t>Twemproxy</a:t>
            </a:r>
            <a:r>
              <a:rPr lang="en-MY" dirty="0"/>
              <a:t> provides scalability of the caching layer without sacrificing cache hit rate via its consistent hashing algorithm. Celery workers process </a:t>
            </a:r>
            <a:r>
              <a:rPr lang="en-MY" dirty="0" err="1"/>
              <a:t>async</a:t>
            </a:r>
            <a:r>
              <a:rPr lang="en-MY" dirty="0"/>
              <a:t> workflow operations using those </a:t>
            </a:r>
            <a:r>
              <a:rPr lang="en-MY" dirty="0" err="1"/>
              <a:t>Redis</a:t>
            </a:r>
            <a:r>
              <a:rPr lang="en-MY" dirty="0"/>
              <a:t> instances</a:t>
            </a:r>
            <a:r>
              <a:rPr lang="en-MY" dirty="0" smtClean="0"/>
              <a:t>.</a:t>
            </a:r>
          </a:p>
        </p:txBody>
      </p:sp>
    </p:spTree>
    <p:extLst>
      <p:ext uri="{BB962C8B-B14F-4D97-AF65-F5344CB8AC3E}">
        <p14:creationId xmlns:p14="http://schemas.microsoft.com/office/powerpoint/2010/main" val="412664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7620000" cy="5852120"/>
          </a:xfrm>
        </p:spPr>
        <p:txBody>
          <a:bodyPr>
            <a:normAutofit/>
          </a:bodyPr>
          <a:lstStyle/>
          <a:p>
            <a:r>
              <a:rPr lang="en-MY" dirty="0"/>
              <a:t>Uber is </a:t>
            </a:r>
            <a:r>
              <a:rPr lang="en-MY" dirty="0" smtClean="0"/>
              <a:t>an app connecting</a:t>
            </a:r>
            <a:r>
              <a:rPr lang="en-MY" dirty="0"/>
              <a:t> riders</a:t>
            </a:r>
            <a:r>
              <a:rPr lang="en-MY" dirty="0" smtClean="0"/>
              <a:t> and</a:t>
            </a:r>
            <a:r>
              <a:rPr lang="en-MY" dirty="0"/>
              <a:t> </a:t>
            </a:r>
            <a:r>
              <a:rPr lang="en-MY" dirty="0" smtClean="0"/>
              <a:t>drivers.</a:t>
            </a:r>
            <a:endParaRPr lang="en-MY" dirty="0"/>
          </a:p>
          <a:p>
            <a:r>
              <a:rPr lang="en-MY" dirty="0"/>
              <a:t>In </a:t>
            </a:r>
            <a:r>
              <a:rPr lang="en-MY" dirty="0" smtClean="0"/>
              <a:t>places where Uber operates</a:t>
            </a:r>
            <a:r>
              <a:rPr lang="en-MY" dirty="0"/>
              <a:t>, </a:t>
            </a:r>
            <a:r>
              <a:rPr lang="en-MY" dirty="0" smtClean="0"/>
              <a:t>rider enter the pickup point and destination to request </a:t>
            </a:r>
            <a:r>
              <a:rPr lang="en-MY" dirty="0"/>
              <a:t>a </a:t>
            </a:r>
            <a:r>
              <a:rPr lang="en-MY" dirty="0" smtClean="0"/>
              <a:t>ride through the app. </a:t>
            </a:r>
            <a:r>
              <a:rPr lang="en-MY" dirty="0"/>
              <a:t>When a nearby </a:t>
            </a:r>
            <a:r>
              <a:rPr lang="en-MY" dirty="0" smtClean="0"/>
              <a:t>driver </a:t>
            </a:r>
            <a:r>
              <a:rPr lang="en-MY" dirty="0"/>
              <a:t>accepts </a:t>
            </a:r>
            <a:r>
              <a:rPr lang="en-MY" dirty="0" smtClean="0"/>
              <a:t>the ride request</a:t>
            </a:r>
            <a:r>
              <a:rPr lang="en-MY" dirty="0"/>
              <a:t>, </a:t>
            </a:r>
            <a:r>
              <a:rPr lang="en-MY" dirty="0" smtClean="0"/>
              <a:t>an </a:t>
            </a:r>
            <a:r>
              <a:rPr lang="en-MY" dirty="0"/>
              <a:t>estimated time of arrival for the </a:t>
            </a:r>
            <a:r>
              <a:rPr lang="en-MY" dirty="0" smtClean="0"/>
              <a:t>driver to reach the pickup point of rider will be displayed in the app. </a:t>
            </a:r>
            <a:endParaRPr lang="en-MY" dirty="0"/>
          </a:p>
        </p:txBody>
      </p:sp>
      <p:pic>
        <p:nvPicPr>
          <p:cNvPr id="5"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2251" t="22726" r="21556" b="7218"/>
          <a:stretch/>
        </p:blipFill>
        <p:spPr bwMode="auto">
          <a:xfrm>
            <a:off x="1851823" y="2852936"/>
            <a:ext cx="4608512" cy="323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3475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700/0*bVnmjXxGGDHcYq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908720"/>
            <a:ext cx="8098741" cy="482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39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7620000" cy="5924128"/>
          </a:xfrm>
        </p:spPr>
        <p:txBody>
          <a:bodyPr>
            <a:normAutofit fontScale="92500"/>
          </a:bodyPr>
          <a:lstStyle/>
          <a:p>
            <a:r>
              <a:rPr lang="en-MY" dirty="0"/>
              <a:t>T</a:t>
            </a:r>
            <a:r>
              <a:rPr lang="en-MY" dirty="0" smtClean="0"/>
              <a:t>echnology of Uber may </a:t>
            </a:r>
            <a:r>
              <a:rPr lang="en-MY" dirty="0"/>
              <a:t>look simple but a giant infrastructure consisting of thousands of services and terabytes of data </a:t>
            </a:r>
            <a:r>
              <a:rPr lang="en-MY" dirty="0" smtClean="0"/>
              <a:t>actually supports </a:t>
            </a:r>
            <a:r>
              <a:rPr lang="en-MY" dirty="0"/>
              <a:t>each and every trip on the platform </a:t>
            </a:r>
            <a:r>
              <a:rPr lang="en-MY" dirty="0" smtClean="0"/>
              <a:t>behind </a:t>
            </a:r>
            <a:r>
              <a:rPr lang="en-MY" dirty="0"/>
              <a:t>the </a:t>
            </a:r>
            <a:r>
              <a:rPr lang="en-MY" dirty="0" smtClean="0"/>
              <a:t>scenes.</a:t>
            </a:r>
          </a:p>
          <a:p>
            <a:r>
              <a:rPr lang="en-MY" dirty="0"/>
              <a:t>Uber backend system started out as a “monolithic” software architecture with a bunch of app servers and a single database. </a:t>
            </a:r>
            <a:endParaRPr lang="en-MY" dirty="0" smtClean="0"/>
          </a:p>
          <a:p>
            <a:r>
              <a:rPr lang="en-MY" dirty="0" smtClean="0"/>
              <a:t>It </a:t>
            </a:r>
            <a:r>
              <a:rPr lang="en-MY" dirty="0"/>
              <a:t>was mainly written in Python and used </a:t>
            </a:r>
            <a:r>
              <a:rPr lang="en-MY" dirty="0" err="1"/>
              <a:t>SQLAlchemy</a:t>
            </a:r>
            <a:r>
              <a:rPr lang="en-MY" dirty="0"/>
              <a:t> as the ORM-layer to the database. </a:t>
            </a:r>
            <a:endParaRPr lang="en-MY" dirty="0" smtClean="0"/>
          </a:p>
          <a:p>
            <a:r>
              <a:rPr lang="en-MY" dirty="0" smtClean="0"/>
              <a:t>After </a:t>
            </a:r>
            <a:r>
              <a:rPr lang="en-MY" dirty="0"/>
              <a:t>2014 the architecture has evolved into a Service-oriented architecture with about 100s of </a:t>
            </a:r>
            <a:r>
              <a:rPr lang="en-MY" dirty="0" smtClean="0"/>
              <a:t>services.</a:t>
            </a:r>
            <a:endParaRPr lang="en-MY" dirty="0"/>
          </a:p>
          <a:p>
            <a:r>
              <a:rPr lang="en-MY" dirty="0" smtClean="0"/>
              <a:t>Uber backend system </a:t>
            </a:r>
            <a:r>
              <a:rPr lang="en-MY" dirty="0"/>
              <a:t>is now </a:t>
            </a:r>
            <a:r>
              <a:rPr lang="en-MY" dirty="0" smtClean="0"/>
              <a:t>designed </a:t>
            </a:r>
            <a:r>
              <a:rPr lang="en-MY" dirty="0"/>
              <a:t>to handle </a:t>
            </a:r>
            <a:r>
              <a:rPr lang="en-MY" dirty="0" smtClean="0"/>
              <a:t>not only taxies</a:t>
            </a:r>
            <a:r>
              <a:rPr lang="en-MY" dirty="0"/>
              <a:t>, </a:t>
            </a:r>
            <a:r>
              <a:rPr lang="en-MY" dirty="0" smtClean="0"/>
              <a:t>but food </a:t>
            </a:r>
            <a:r>
              <a:rPr lang="en-MY" dirty="0"/>
              <a:t>delivery and cargo </a:t>
            </a:r>
            <a:r>
              <a:rPr lang="en-MY" dirty="0" smtClean="0"/>
              <a:t>too.</a:t>
            </a:r>
            <a:endParaRPr lang="en-MY" dirty="0"/>
          </a:p>
          <a:p>
            <a:r>
              <a:rPr lang="en-MY" dirty="0"/>
              <a:t>The backend is primarily serving mobile phone traffic. U</a:t>
            </a:r>
            <a:r>
              <a:rPr lang="en-MY" dirty="0" smtClean="0"/>
              <a:t>ber </a:t>
            </a:r>
            <a:r>
              <a:rPr lang="en-MY" dirty="0"/>
              <a:t>app talks to the backend over mobile data</a:t>
            </a:r>
            <a:r>
              <a:rPr lang="en-MY" dirty="0" smtClean="0"/>
              <a:t>.</a:t>
            </a:r>
          </a:p>
          <a:p>
            <a:r>
              <a:rPr lang="en-MY" dirty="0" smtClean="0"/>
              <a:t>Dispatch </a:t>
            </a:r>
            <a:r>
              <a:rPr lang="en-MY" dirty="0"/>
              <a:t>system </a:t>
            </a:r>
            <a:r>
              <a:rPr lang="en-MY" dirty="0" smtClean="0"/>
              <a:t>of Uber acts </a:t>
            </a:r>
            <a:r>
              <a:rPr lang="en-MY" dirty="0"/>
              <a:t>like a real-time market platform that matches drivers with riders using mobile phones</a:t>
            </a:r>
            <a:r>
              <a:rPr lang="en-MY" dirty="0" smtClean="0"/>
              <a:t>.</a:t>
            </a:r>
          </a:p>
          <a:p>
            <a:r>
              <a:rPr lang="en-MY" dirty="0" smtClean="0"/>
              <a:t>Thus, 2 services are needed, which is supply service and demand service.</a:t>
            </a:r>
            <a:endParaRPr lang="en-MY" dirty="0"/>
          </a:p>
        </p:txBody>
      </p:sp>
    </p:spTree>
    <p:extLst>
      <p:ext uri="{BB962C8B-B14F-4D97-AF65-F5344CB8AC3E}">
        <p14:creationId xmlns:p14="http://schemas.microsoft.com/office/powerpoint/2010/main" val="2399150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27407669"/>
              </p:ext>
            </p:extLst>
          </p:nvPr>
        </p:nvGraphicFramePr>
        <p:xfrm>
          <a:off x="457200" y="476671"/>
          <a:ext cx="7620000" cy="4896545"/>
        </p:xfrm>
        <a:graphic>
          <a:graphicData uri="http://schemas.openxmlformats.org/drawingml/2006/table">
            <a:tbl>
              <a:tblPr firstRow="1" bandRow="1">
                <a:tableStyleId>{5C22544A-7EE6-4342-B048-85BDC9FD1C3A}</a:tableStyleId>
              </a:tblPr>
              <a:tblGrid>
                <a:gridCol w="3810000"/>
                <a:gridCol w="3810000"/>
              </a:tblGrid>
              <a:tr h="414960">
                <a:tc>
                  <a:txBody>
                    <a:bodyPr/>
                    <a:lstStyle/>
                    <a:p>
                      <a:r>
                        <a:rPr lang="en-MY" dirty="0" smtClean="0"/>
                        <a:t>Supply service</a:t>
                      </a:r>
                      <a:endParaRPr lang="en-MY" dirty="0"/>
                    </a:p>
                  </a:txBody>
                  <a:tcPr/>
                </a:tc>
                <a:tc>
                  <a:txBody>
                    <a:bodyPr/>
                    <a:lstStyle/>
                    <a:p>
                      <a:r>
                        <a:rPr lang="en-MY" dirty="0" smtClean="0"/>
                        <a:t>Demand service</a:t>
                      </a:r>
                      <a:endParaRPr lang="en-MY" dirty="0"/>
                    </a:p>
                  </a:txBody>
                  <a:tcPr/>
                </a:tc>
              </a:tr>
              <a:tr h="1633269">
                <a:tc>
                  <a:txBody>
                    <a:bodyPr/>
                    <a:lstStyle/>
                    <a:p>
                      <a:r>
                        <a:rPr lang="en-MY" dirty="0" smtClean="0"/>
                        <a:t>Tracks cars using geolocation (</a:t>
                      </a:r>
                      <a:r>
                        <a:rPr lang="en-MY" dirty="0" err="1" smtClean="0"/>
                        <a:t>lat</a:t>
                      </a:r>
                      <a:r>
                        <a:rPr lang="en-MY" dirty="0" smtClean="0"/>
                        <a:t> and long) Every cab which is active keep on sending </a:t>
                      </a:r>
                      <a:r>
                        <a:rPr lang="en-MY" dirty="0" err="1" smtClean="0"/>
                        <a:t>lat</a:t>
                      </a:r>
                      <a:r>
                        <a:rPr lang="en-MY" dirty="0" smtClean="0"/>
                        <a:t>-long to the server every 5 sec once.</a:t>
                      </a:r>
                    </a:p>
                  </a:txBody>
                  <a:tcPr/>
                </a:tc>
                <a:tc>
                  <a:txBody>
                    <a:bodyPr/>
                    <a:lstStyle/>
                    <a:p>
                      <a:r>
                        <a:rPr lang="en-MY" dirty="0" smtClean="0"/>
                        <a:t>Tracks the GPS location of the user when requested.</a:t>
                      </a:r>
                    </a:p>
                  </a:txBody>
                  <a:tcPr/>
                </a:tc>
              </a:tr>
              <a:tr h="1037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smtClean="0"/>
                        <a:t>The state machines of all of the supply also kept in memory</a:t>
                      </a:r>
                    </a:p>
                  </a:txBody>
                  <a:tcPr/>
                </a:tc>
                <a:tc>
                  <a:txBody>
                    <a:bodyPr/>
                    <a:lstStyle/>
                    <a:p>
                      <a:r>
                        <a:rPr lang="en-MY" dirty="0" smtClean="0"/>
                        <a:t>It tracks requirements of the orders</a:t>
                      </a:r>
                      <a:r>
                        <a:rPr lang="en-MY" baseline="0" dirty="0" smtClean="0"/>
                        <a:t> made by rider like capacity of vehicle or carpool request.</a:t>
                      </a:r>
                      <a:endParaRPr lang="en-MY" dirty="0" smtClean="0"/>
                    </a:p>
                  </a:txBody>
                  <a:tcPr/>
                </a:tc>
              </a:tr>
              <a:tr h="18109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MY" dirty="0" smtClean="0"/>
                        <a:t>To track vehicles there are many attributes to model: number of seats available/ allocation, type of vehicle, the presence of a car seat for children, can a wheelchair be fit, and so on.</a:t>
                      </a:r>
                    </a:p>
                  </a:txBody>
                  <a:tcPr/>
                </a:tc>
                <a:tc>
                  <a:txBody>
                    <a:bodyPr/>
                    <a:lstStyle/>
                    <a:p>
                      <a:r>
                        <a:rPr lang="en-MY" dirty="0" smtClean="0"/>
                        <a:t>Demand requirements must be matched against supply inventory.</a:t>
                      </a:r>
                    </a:p>
                  </a:txBody>
                  <a:tcPr/>
                </a:tc>
              </a:tr>
            </a:tbl>
          </a:graphicData>
        </a:graphic>
      </p:graphicFrame>
      <p:sp>
        <p:nvSpPr>
          <p:cNvPr id="5" name="Content Placeholder 2"/>
          <p:cNvSpPr txBox="1">
            <a:spLocks/>
          </p:cNvSpPr>
          <p:nvPr/>
        </p:nvSpPr>
        <p:spPr>
          <a:xfrm>
            <a:off x="457200" y="5517232"/>
            <a:ext cx="7620000" cy="883568"/>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MY" dirty="0" smtClean="0"/>
              <a:t>With supply service and demand service, a service that can match the demand to a supply is called as DISCO in UBER.</a:t>
            </a:r>
            <a:endParaRPr lang="en-MY" dirty="0"/>
          </a:p>
        </p:txBody>
      </p:sp>
    </p:spTree>
    <p:extLst>
      <p:ext uri="{BB962C8B-B14F-4D97-AF65-F5344CB8AC3E}">
        <p14:creationId xmlns:p14="http://schemas.microsoft.com/office/powerpoint/2010/main" val="394468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4221088"/>
            <a:ext cx="2276475" cy="2009775"/>
          </a:xfrm>
          <a:prstGeom prst="rect">
            <a:avLst/>
          </a:prstGeom>
        </p:spPr>
      </p:pic>
      <p:sp>
        <p:nvSpPr>
          <p:cNvPr id="3" name="Content Placeholder 2"/>
          <p:cNvSpPr>
            <a:spLocks noGrp="1"/>
          </p:cNvSpPr>
          <p:nvPr>
            <p:ph idx="1"/>
          </p:nvPr>
        </p:nvSpPr>
        <p:spPr>
          <a:xfrm>
            <a:off x="457200" y="548680"/>
            <a:ext cx="7620000" cy="3816424"/>
          </a:xfrm>
        </p:spPr>
        <p:txBody>
          <a:bodyPr/>
          <a:lstStyle/>
          <a:p>
            <a:r>
              <a:rPr lang="en-MY" dirty="0" smtClean="0"/>
              <a:t>DISCO </a:t>
            </a:r>
            <a:r>
              <a:rPr lang="en-MY" dirty="0"/>
              <a:t>— DISPATCH optimization</a:t>
            </a:r>
          </a:p>
          <a:p>
            <a:r>
              <a:rPr lang="en-MY" dirty="0"/>
              <a:t>This service runs on hundreds of processes.</a:t>
            </a:r>
          </a:p>
          <a:p>
            <a:r>
              <a:rPr lang="en-MY" dirty="0"/>
              <a:t>Core requirements of the dispatch system</a:t>
            </a:r>
          </a:p>
          <a:p>
            <a:pPr lvl="1">
              <a:buFont typeface="Wingdings" panose="05000000000000000000" pitchFamily="2" charset="2"/>
              <a:buChar char="Ø"/>
            </a:pPr>
            <a:r>
              <a:rPr lang="en-MY" dirty="0"/>
              <a:t>reduce extra </a:t>
            </a:r>
            <a:r>
              <a:rPr lang="en-MY" dirty="0" smtClean="0"/>
              <a:t>driving</a:t>
            </a:r>
            <a:endParaRPr lang="en-MY" dirty="0"/>
          </a:p>
          <a:p>
            <a:pPr lvl="1">
              <a:buFont typeface="Wingdings" panose="05000000000000000000" pitchFamily="2" charset="2"/>
              <a:buChar char="Ø"/>
            </a:pPr>
            <a:r>
              <a:rPr lang="en-MY" dirty="0"/>
              <a:t>reduce waiting time</a:t>
            </a:r>
          </a:p>
          <a:p>
            <a:pPr lvl="1">
              <a:buFont typeface="Wingdings" panose="05000000000000000000" pitchFamily="2" charset="2"/>
              <a:buChar char="Ø"/>
            </a:pPr>
            <a:r>
              <a:rPr lang="en-MY" dirty="0"/>
              <a:t>lowest overall ETA</a:t>
            </a:r>
          </a:p>
          <a:p>
            <a:r>
              <a:rPr lang="en-MY" dirty="0"/>
              <a:t>The earth is a sphere. </a:t>
            </a:r>
            <a:r>
              <a:rPr lang="en-MY" dirty="0" smtClean="0"/>
              <a:t>It</a:t>
            </a:r>
            <a:r>
              <a:rPr lang="en-MY" dirty="0"/>
              <a:t> </a:t>
            </a:r>
            <a:r>
              <a:rPr lang="en-MY" dirty="0" smtClean="0"/>
              <a:t>is </a:t>
            </a:r>
            <a:r>
              <a:rPr lang="en-MY" dirty="0"/>
              <a:t>hard to do summarization and approximation purely </a:t>
            </a:r>
            <a:r>
              <a:rPr lang="en-MY" dirty="0" smtClean="0"/>
              <a:t>based on </a:t>
            </a:r>
            <a:r>
              <a:rPr lang="en-MY" dirty="0"/>
              <a:t>longitude and latitude. So Uber divides the </a:t>
            </a:r>
            <a:r>
              <a:rPr lang="en-MY" dirty="0" smtClean="0"/>
              <a:t>earth </a:t>
            </a:r>
            <a:r>
              <a:rPr lang="en-MY" dirty="0"/>
              <a:t>into tiny cells using the Google S2 library. Each cell has a unique cell ID.</a:t>
            </a:r>
          </a:p>
          <a:p>
            <a:endParaRPr lang="en-MY" dirty="0"/>
          </a:p>
        </p:txBody>
      </p:sp>
      <p:sp>
        <p:nvSpPr>
          <p:cNvPr id="5" name="Content Placeholder 3"/>
          <p:cNvSpPr txBox="1">
            <a:spLocks/>
          </p:cNvSpPr>
          <p:nvPr/>
        </p:nvSpPr>
        <p:spPr>
          <a:xfrm>
            <a:off x="457200" y="4293096"/>
            <a:ext cx="4906888" cy="210770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MY" dirty="0" smtClean="0"/>
              <a:t>S2 can give the coverage for a shape. If a circle with a 1km radius centred on London is to be drawn, S2 is able to tell which cells are needed to cover the circle completely .</a:t>
            </a:r>
          </a:p>
          <a:p>
            <a:endParaRPr lang="en-MY" dirty="0"/>
          </a:p>
        </p:txBody>
      </p:sp>
    </p:spTree>
    <p:extLst>
      <p:ext uri="{BB962C8B-B14F-4D97-AF65-F5344CB8AC3E}">
        <p14:creationId xmlns:p14="http://schemas.microsoft.com/office/powerpoint/2010/main" val="7619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48680"/>
            <a:ext cx="7620000" cy="5852120"/>
          </a:xfrm>
        </p:spPr>
        <p:txBody>
          <a:bodyPr>
            <a:normAutofit fontScale="92500" lnSpcReduction="10000"/>
          </a:bodyPr>
          <a:lstStyle/>
          <a:p>
            <a:r>
              <a:rPr lang="en-MY" dirty="0"/>
              <a:t>Since each cell has an </a:t>
            </a:r>
            <a:r>
              <a:rPr lang="en-MY" dirty="0" smtClean="0"/>
              <a:t>ID, </a:t>
            </a:r>
            <a:r>
              <a:rPr lang="en-MY" dirty="0"/>
              <a:t>the ID is </a:t>
            </a:r>
            <a:r>
              <a:rPr lang="en-MY" dirty="0" smtClean="0"/>
              <a:t>thus being used </a:t>
            </a:r>
            <a:r>
              <a:rPr lang="en-MY" dirty="0"/>
              <a:t>as a </a:t>
            </a:r>
            <a:r>
              <a:rPr lang="en-MY" dirty="0" err="1"/>
              <a:t>sharding</a:t>
            </a:r>
            <a:r>
              <a:rPr lang="en-MY" dirty="0"/>
              <a:t> key. When a location comes in from </a:t>
            </a:r>
            <a:r>
              <a:rPr lang="en-MY" dirty="0" smtClean="0"/>
              <a:t>supply, </a:t>
            </a:r>
            <a:r>
              <a:rPr lang="en-MY" dirty="0"/>
              <a:t>the cell ID for </a:t>
            </a:r>
            <a:r>
              <a:rPr lang="en-MY" dirty="0" smtClean="0"/>
              <a:t>the </a:t>
            </a:r>
            <a:r>
              <a:rPr lang="en-MY" dirty="0"/>
              <a:t>location is determined. Using the cell ID as a shard </a:t>
            </a:r>
            <a:r>
              <a:rPr lang="en-MY" dirty="0" smtClean="0"/>
              <a:t>key, </a:t>
            </a:r>
            <a:r>
              <a:rPr lang="en-MY" dirty="0"/>
              <a:t>the location of the supply is updated. It is then sent out to a few replicas.</a:t>
            </a:r>
          </a:p>
          <a:p>
            <a:r>
              <a:rPr lang="en-MY" dirty="0"/>
              <a:t>To match riders to drivers or just display cars on a map, DISCO sends a request to geo by </a:t>
            </a:r>
            <a:r>
              <a:rPr lang="en-MY" dirty="0" smtClean="0"/>
              <a:t>supply. The </a:t>
            </a:r>
            <a:r>
              <a:rPr lang="en-MY" dirty="0"/>
              <a:t>system </a:t>
            </a:r>
            <a:r>
              <a:rPr lang="en-MY" dirty="0" smtClean="0"/>
              <a:t>will filter </a:t>
            </a:r>
            <a:r>
              <a:rPr lang="en-MY" dirty="0"/>
              <a:t>all </a:t>
            </a:r>
            <a:r>
              <a:rPr lang="en-MY" dirty="0" smtClean="0"/>
              <a:t>drivers by </a:t>
            </a:r>
            <a:r>
              <a:rPr lang="en-MY" dirty="0"/>
              <a:t>GPS location </a:t>
            </a:r>
            <a:r>
              <a:rPr lang="en-MY" dirty="0" smtClean="0"/>
              <a:t>data of riders </a:t>
            </a:r>
            <a:r>
              <a:rPr lang="en-MY" dirty="0"/>
              <a:t>to get </a:t>
            </a:r>
            <a:r>
              <a:rPr lang="en-MY" dirty="0" smtClean="0"/>
              <a:t>the nearby drivers that </a:t>
            </a:r>
            <a:r>
              <a:rPr lang="en-MY" dirty="0"/>
              <a:t>meet </a:t>
            </a:r>
            <a:r>
              <a:rPr lang="en-MY" dirty="0" smtClean="0"/>
              <a:t>requirements of riders. </a:t>
            </a:r>
          </a:p>
          <a:p>
            <a:r>
              <a:rPr lang="en-MY" dirty="0" smtClean="0"/>
              <a:t>With the </a:t>
            </a:r>
            <a:r>
              <a:rPr lang="en-MY" dirty="0"/>
              <a:t>cell IDs </a:t>
            </a:r>
            <a:r>
              <a:rPr lang="en-MY" dirty="0" smtClean="0"/>
              <a:t>in the </a:t>
            </a:r>
            <a:r>
              <a:rPr lang="en-MY" dirty="0"/>
              <a:t>circle area </a:t>
            </a:r>
            <a:r>
              <a:rPr lang="en-MY" dirty="0" smtClean="0"/>
              <a:t>determined by S2, all </a:t>
            </a:r>
            <a:r>
              <a:rPr lang="en-MY" dirty="0"/>
              <a:t>the relevant shards are contacted to return supply </a:t>
            </a:r>
            <a:r>
              <a:rPr lang="en-MY" dirty="0" smtClean="0"/>
              <a:t>data. The </a:t>
            </a:r>
            <a:r>
              <a:rPr lang="en-MY" dirty="0"/>
              <a:t>list and requirements are sent to routing / ETA to compute the ETA of how nearby they </a:t>
            </a:r>
            <a:r>
              <a:rPr lang="en-MY" dirty="0" smtClean="0"/>
              <a:t>are. </a:t>
            </a:r>
            <a:r>
              <a:rPr lang="en-MY" dirty="0"/>
              <a:t>After being sorted by ETA, it is being sent back to supply system to offer it to a driver</a:t>
            </a:r>
            <a:r>
              <a:rPr lang="en-MY" dirty="0" smtClean="0"/>
              <a:t>.</a:t>
            </a:r>
          </a:p>
          <a:p>
            <a:r>
              <a:rPr lang="en-MY" dirty="0"/>
              <a:t>Routing and Calculating ETA is important component </a:t>
            </a:r>
            <a:r>
              <a:rPr lang="en-MY" dirty="0" smtClean="0"/>
              <a:t>as </a:t>
            </a:r>
            <a:r>
              <a:rPr lang="en-MY" dirty="0"/>
              <a:t>it directly impacts ride matching and </a:t>
            </a:r>
            <a:r>
              <a:rPr lang="en-MY" dirty="0" smtClean="0"/>
              <a:t>earnings. </a:t>
            </a:r>
            <a:r>
              <a:rPr lang="en-MY" dirty="0"/>
              <a:t>I</a:t>
            </a:r>
            <a:r>
              <a:rPr lang="en-MY" dirty="0" smtClean="0"/>
              <a:t>t </a:t>
            </a:r>
            <a:r>
              <a:rPr lang="en-MY" dirty="0"/>
              <a:t>uses historical travel times to calculate </a:t>
            </a:r>
            <a:r>
              <a:rPr lang="en-MY" dirty="0" smtClean="0"/>
              <a:t>ETAs. AI </a:t>
            </a:r>
            <a:r>
              <a:rPr lang="en-MY" dirty="0"/>
              <a:t>simulated algorithms or simple Dijkstra's </a:t>
            </a:r>
            <a:r>
              <a:rPr lang="en-MY" dirty="0" smtClean="0"/>
              <a:t>can also be used to </a:t>
            </a:r>
            <a:r>
              <a:rPr lang="en-MY" dirty="0"/>
              <a:t>find the best </a:t>
            </a:r>
            <a:r>
              <a:rPr lang="en-MY" dirty="0" smtClean="0"/>
              <a:t>route. GPS </a:t>
            </a:r>
            <a:r>
              <a:rPr lang="en-MY" dirty="0"/>
              <a:t>location data </a:t>
            </a:r>
            <a:r>
              <a:rPr lang="en-MY" dirty="0" smtClean="0"/>
              <a:t>of driver can predict </a:t>
            </a:r>
            <a:r>
              <a:rPr lang="en-MY" dirty="0"/>
              <a:t>traffic condition at any given road easily </a:t>
            </a:r>
            <a:r>
              <a:rPr lang="en-MY" dirty="0" smtClean="0"/>
              <a:t>as </a:t>
            </a:r>
            <a:r>
              <a:rPr lang="en-MY" dirty="0"/>
              <a:t>there are so many </a:t>
            </a:r>
            <a:r>
              <a:rPr lang="en-MY" dirty="0" smtClean="0"/>
              <a:t>drivers on </a:t>
            </a:r>
            <a:r>
              <a:rPr lang="en-MY" dirty="0"/>
              <a:t>the road </a:t>
            </a:r>
            <a:r>
              <a:rPr lang="en-MY" dirty="0" smtClean="0"/>
              <a:t>who are </a:t>
            </a:r>
            <a:r>
              <a:rPr lang="en-MY" dirty="0"/>
              <a:t>sending </a:t>
            </a:r>
            <a:r>
              <a:rPr lang="en-MY" dirty="0" smtClean="0"/>
              <a:t>their GPS locations through the app </a:t>
            </a:r>
            <a:r>
              <a:rPr lang="en-MY" dirty="0"/>
              <a:t>every 4 </a:t>
            </a:r>
            <a:r>
              <a:rPr lang="en-MY" dirty="0" smtClean="0"/>
              <a:t>seconds.</a:t>
            </a:r>
          </a:p>
        </p:txBody>
      </p:sp>
    </p:spTree>
    <p:extLst>
      <p:ext uri="{BB962C8B-B14F-4D97-AF65-F5344CB8AC3E}">
        <p14:creationId xmlns:p14="http://schemas.microsoft.com/office/powerpoint/2010/main" val="388103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48680"/>
            <a:ext cx="7620000" cy="5852120"/>
          </a:xfrm>
        </p:spPr>
        <p:txBody>
          <a:bodyPr>
            <a:normAutofit fontScale="92500" lnSpcReduction="10000"/>
          </a:bodyPr>
          <a:lstStyle/>
          <a:p>
            <a:r>
              <a:rPr lang="en-MY" dirty="0" smtClean="0"/>
              <a:t>Every </a:t>
            </a:r>
            <a:r>
              <a:rPr lang="en-MY" dirty="0"/>
              <a:t>cab will send </a:t>
            </a:r>
            <a:r>
              <a:rPr lang="en-MY" dirty="0" smtClean="0"/>
              <a:t>location </a:t>
            </a:r>
            <a:r>
              <a:rPr lang="en-MY" dirty="0"/>
              <a:t>through Web application gateway / firewall , load balancer to the Kafka REST </a:t>
            </a:r>
            <a:r>
              <a:rPr lang="en-MY" dirty="0" err="1"/>
              <a:t>Api</a:t>
            </a:r>
            <a:r>
              <a:rPr lang="en-MY" dirty="0"/>
              <a:t> which gets consumed to different places as required, database and DISCO to keep the latest cab location. </a:t>
            </a:r>
            <a:endParaRPr lang="en-MY" dirty="0" smtClean="0"/>
          </a:p>
          <a:p>
            <a:r>
              <a:rPr lang="en-MY" dirty="0" smtClean="0"/>
              <a:t>There are different </a:t>
            </a:r>
            <a:r>
              <a:rPr lang="en-MY" dirty="0"/>
              <a:t>servers in a ring which are assigned responsibilities of different hashed cell index and hence the data is stored accordingly. These servers are in architecture called Ring Pop and they are equally distributed with loads when new servers are added or servers are taken down</a:t>
            </a:r>
            <a:r>
              <a:rPr lang="en-MY" dirty="0" smtClean="0"/>
              <a:t>.</a:t>
            </a:r>
          </a:p>
          <a:p>
            <a:r>
              <a:rPr lang="en-MY" dirty="0"/>
              <a:t>For logging, we use multiple Kafka clusters, and the data is archived into Hadoop and/or a file storage web service before it expires from Kafka. This data is also ingested in real time by various services and indexed into an ELK stack for searching and visualizations (ELK stands for </a:t>
            </a:r>
            <a:r>
              <a:rPr lang="en-MY" dirty="0" err="1"/>
              <a:t>Elasticsearch</a:t>
            </a:r>
            <a:r>
              <a:rPr lang="en-MY" dirty="0"/>
              <a:t>, </a:t>
            </a:r>
            <a:r>
              <a:rPr lang="en-MY" dirty="0" err="1"/>
              <a:t>Logstash</a:t>
            </a:r>
            <a:r>
              <a:rPr lang="en-MY" dirty="0"/>
              <a:t>, and </a:t>
            </a:r>
            <a:r>
              <a:rPr lang="en-MY" dirty="0" err="1"/>
              <a:t>Kibana</a:t>
            </a:r>
            <a:r>
              <a:rPr lang="en-MY" dirty="0" smtClean="0"/>
              <a:t>).</a:t>
            </a:r>
          </a:p>
          <a:p>
            <a:r>
              <a:rPr lang="en-MY" dirty="0" smtClean="0"/>
              <a:t>Web </a:t>
            </a:r>
            <a:r>
              <a:rPr lang="en-MY" dirty="0"/>
              <a:t>Sockets have been kept for ease of communication between the clients and the demand/supply system management (DISCO) or any component in the server. This is written in </a:t>
            </a:r>
            <a:r>
              <a:rPr lang="en-MY" dirty="0" err="1" smtClean="0"/>
              <a:t>Node.Js</a:t>
            </a:r>
            <a:r>
              <a:rPr lang="en-MY" dirty="0" smtClean="0"/>
              <a:t> </a:t>
            </a:r>
            <a:r>
              <a:rPr lang="en-MY" dirty="0"/>
              <a:t>as this is good in asynchronous messaging, small messaging and event driven enabled.</a:t>
            </a:r>
            <a:endParaRPr lang="en-MY" dirty="0" smtClean="0"/>
          </a:p>
          <a:p>
            <a:endParaRPr lang="en-MY" dirty="0"/>
          </a:p>
        </p:txBody>
      </p:sp>
    </p:spTree>
    <p:extLst>
      <p:ext uri="{BB962C8B-B14F-4D97-AF65-F5344CB8AC3E}">
        <p14:creationId xmlns:p14="http://schemas.microsoft.com/office/powerpoint/2010/main" val="237597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48680"/>
            <a:ext cx="7620000" cy="5852120"/>
          </a:xfrm>
        </p:spPr>
        <p:txBody>
          <a:bodyPr>
            <a:normAutofit lnSpcReduction="10000"/>
          </a:bodyPr>
          <a:lstStyle/>
          <a:p>
            <a:r>
              <a:rPr lang="en-MY" dirty="0" smtClean="0"/>
              <a:t>At </a:t>
            </a:r>
            <a:r>
              <a:rPr lang="en-MY" dirty="0"/>
              <a:t>the lower levels</a:t>
            </a:r>
            <a:r>
              <a:rPr lang="en-MY" dirty="0" smtClean="0"/>
              <a:t>, engineers of Uber </a:t>
            </a:r>
            <a:r>
              <a:rPr lang="en-MY" dirty="0"/>
              <a:t>primarily write in Python, Node.js, Go, and Java. </a:t>
            </a:r>
            <a:r>
              <a:rPr lang="en-MY" dirty="0" smtClean="0"/>
              <a:t>Uber was started </a:t>
            </a:r>
            <a:r>
              <a:rPr lang="en-MY" dirty="0"/>
              <a:t>with </a:t>
            </a:r>
            <a:r>
              <a:rPr lang="en-MY" dirty="0" smtClean="0"/>
              <a:t>2 main languages, </a:t>
            </a:r>
            <a:r>
              <a:rPr lang="en-MY" dirty="0"/>
              <a:t>Node.js for </a:t>
            </a:r>
            <a:r>
              <a:rPr lang="en-MY" dirty="0" smtClean="0"/>
              <a:t>Marketplace </a:t>
            </a:r>
            <a:r>
              <a:rPr lang="en-MY" dirty="0"/>
              <a:t>team, and Python for everyone else. These first languages still power most services running at Uber today</a:t>
            </a:r>
            <a:r>
              <a:rPr lang="en-MY" dirty="0" smtClean="0"/>
              <a:t>.</a:t>
            </a:r>
            <a:endParaRPr lang="en-MY" dirty="0"/>
          </a:p>
          <a:p>
            <a:r>
              <a:rPr lang="en-MY" dirty="0" smtClean="0"/>
              <a:t>Go </a:t>
            </a:r>
            <a:r>
              <a:rPr lang="en-MY" dirty="0"/>
              <a:t>and Java </a:t>
            </a:r>
            <a:r>
              <a:rPr lang="en-MY" dirty="0" smtClean="0"/>
              <a:t>are adopted for </a:t>
            </a:r>
            <a:r>
              <a:rPr lang="en-MY" dirty="0"/>
              <a:t>high performance reasons. </a:t>
            </a:r>
            <a:r>
              <a:rPr lang="en-MY" dirty="0" smtClean="0"/>
              <a:t>Java </a:t>
            </a:r>
            <a:r>
              <a:rPr lang="en-MY" dirty="0"/>
              <a:t>takes advantage of the open source ecosystem and integrates with external technologies, like Hadoop and other analytics tools. Go </a:t>
            </a:r>
            <a:r>
              <a:rPr lang="en-MY" dirty="0" smtClean="0"/>
              <a:t>provides efficiency</a:t>
            </a:r>
            <a:r>
              <a:rPr lang="en-MY" dirty="0"/>
              <a:t>, simplicity, and runtime speed</a:t>
            </a:r>
            <a:r>
              <a:rPr lang="en-MY" dirty="0" smtClean="0"/>
              <a:t>.</a:t>
            </a:r>
            <a:endParaRPr lang="en-MY" dirty="0"/>
          </a:p>
          <a:p>
            <a:r>
              <a:rPr lang="en-MY" dirty="0" smtClean="0"/>
              <a:t>Older Python </a:t>
            </a:r>
            <a:r>
              <a:rPr lang="en-MY" dirty="0"/>
              <a:t>code </a:t>
            </a:r>
            <a:r>
              <a:rPr lang="en-MY" dirty="0" smtClean="0"/>
              <a:t>is being ripped out and replaced as the </a:t>
            </a:r>
            <a:r>
              <a:rPr lang="en-MY" dirty="0"/>
              <a:t>original code base </a:t>
            </a:r>
            <a:r>
              <a:rPr lang="en-MY" dirty="0" smtClean="0"/>
              <a:t>being break up into </a:t>
            </a:r>
            <a:r>
              <a:rPr lang="en-MY" dirty="0" err="1"/>
              <a:t>microservices</a:t>
            </a:r>
            <a:r>
              <a:rPr lang="en-MY" dirty="0"/>
              <a:t>. An asynchronous programming model gives </a:t>
            </a:r>
            <a:r>
              <a:rPr lang="en-MY" dirty="0" smtClean="0"/>
              <a:t>better </a:t>
            </a:r>
            <a:r>
              <a:rPr lang="en-MY" dirty="0"/>
              <a:t>throughput. </a:t>
            </a:r>
            <a:r>
              <a:rPr lang="en-MY" dirty="0" smtClean="0"/>
              <a:t>Tornado is used with </a:t>
            </a:r>
            <a:r>
              <a:rPr lang="en-MY" dirty="0"/>
              <a:t>Python, but </a:t>
            </a:r>
            <a:r>
              <a:rPr lang="en-MY" dirty="0" smtClean="0"/>
              <a:t>native </a:t>
            </a:r>
            <a:r>
              <a:rPr lang="en-MY" dirty="0"/>
              <a:t>support </a:t>
            </a:r>
            <a:r>
              <a:rPr lang="en-MY" dirty="0" smtClean="0"/>
              <a:t>of Go for </a:t>
            </a:r>
            <a:r>
              <a:rPr lang="en-MY" dirty="0"/>
              <a:t>concurrency is ideal for most new performance-critical </a:t>
            </a:r>
            <a:r>
              <a:rPr lang="en-MY" dirty="0" smtClean="0"/>
              <a:t>services.</a:t>
            </a:r>
          </a:p>
          <a:p>
            <a:r>
              <a:rPr lang="en-MY" dirty="0"/>
              <a:t>T</a:t>
            </a:r>
            <a:r>
              <a:rPr lang="en-MY" dirty="0" smtClean="0"/>
              <a:t>hose </a:t>
            </a:r>
            <a:r>
              <a:rPr lang="en-MY" dirty="0"/>
              <a:t>working at the top of the stack write in languages beyond Java, Go, Python, and Node</a:t>
            </a:r>
            <a:r>
              <a:rPr lang="en-MY" dirty="0" smtClean="0"/>
              <a:t>.</a:t>
            </a:r>
          </a:p>
        </p:txBody>
      </p:sp>
    </p:spTree>
    <p:extLst>
      <p:ext uri="{BB962C8B-B14F-4D97-AF65-F5344CB8AC3E}">
        <p14:creationId xmlns:p14="http://schemas.microsoft.com/office/powerpoint/2010/main" val="2253332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408</TotalTime>
  <Words>1122</Words>
  <Application>Microsoft Office PowerPoint</Application>
  <PresentationFormat>On-screen Show (4:3)</PresentationFormat>
  <Paragraphs>47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Mobile Back-End Assignment 4 How Uber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starfish</dc:creator>
  <cp:lastModifiedBy>starfish</cp:lastModifiedBy>
  <cp:revision>19</cp:revision>
  <dcterms:created xsi:type="dcterms:W3CDTF">2020-09-13T13:20:46Z</dcterms:created>
  <dcterms:modified xsi:type="dcterms:W3CDTF">2020-09-17T19:55:36Z</dcterms:modified>
</cp:coreProperties>
</file>