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1" r:id="rId5"/>
    <p:sldId id="258" r:id="rId6"/>
    <p:sldId id="257"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1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870B246-46A3-4998-95F3-320A930CD768}" type="datetimeFigureOut">
              <a:rPr lang="en-MY" smtClean="0"/>
              <a:t>17/9/2020</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6B0376CF-49D9-4453-B673-5042ABC4A192}" type="slidenum">
              <a:rPr lang="en-MY" smtClean="0"/>
              <a:t>‹#›</a:t>
            </a:fld>
            <a:endParaRPr lang="en-MY"/>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70B246-46A3-4998-95F3-320A930CD768}" type="datetimeFigureOut">
              <a:rPr lang="en-MY" smtClean="0"/>
              <a:t>17/9/2020</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6B0376CF-49D9-4453-B673-5042ABC4A192}" type="slidenum">
              <a:rPr lang="en-MY" smtClean="0"/>
              <a:t>‹#›</a:t>
            </a:fld>
            <a:endParaRPr lang="en-MY"/>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70B246-46A3-4998-95F3-320A930CD768}" type="datetimeFigureOut">
              <a:rPr lang="en-MY" smtClean="0"/>
              <a:t>17/9/2020</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6B0376CF-49D9-4453-B673-5042ABC4A192}" type="slidenum">
              <a:rPr lang="en-MY" smtClean="0"/>
              <a:t>‹#›</a:t>
            </a:fld>
            <a:endParaRPr lang="en-MY"/>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70B246-46A3-4998-95F3-320A930CD768}" type="datetimeFigureOut">
              <a:rPr lang="en-MY" smtClean="0"/>
              <a:t>17/9/2020</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6B0376CF-49D9-4453-B673-5042ABC4A192}" type="slidenum">
              <a:rPr lang="en-MY" smtClean="0"/>
              <a:t>‹#›</a:t>
            </a:fld>
            <a:endParaRPr lang="en-MY"/>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70B246-46A3-4998-95F3-320A930CD768}" type="datetimeFigureOut">
              <a:rPr lang="en-MY" smtClean="0"/>
              <a:t>17/9/2020</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6B0376CF-49D9-4453-B673-5042ABC4A192}" type="slidenum">
              <a:rPr lang="en-MY" smtClean="0"/>
              <a:t>‹#›</a:t>
            </a:fld>
            <a:endParaRPr lang="en-MY"/>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70B246-46A3-4998-95F3-320A930CD768}" type="datetimeFigureOut">
              <a:rPr lang="en-MY" smtClean="0"/>
              <a:t>17/9/2020</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6B0376CF-49D9-4453-B673-5042ABC4A192}" type="slidenum">
              <a:rPr lang="en-MY" smtClean="0"/>
              <a:t>‹#›</a:t>
            </a:fld>
            <a:endParaRPr lang="en-MY"/>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70B246-46A3-4998-95F3-320A930CD768}" type="datetimeFigureOut">
              <a:rPr lang="en-MY" smtClean="0"/>
              <a:t>17/9/2020</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6B0376CF-49D9-4453-B673-5042ABC4A192}" type="slidenum">
              <a:rPr lang="en-MY" smtClean="0"/>
              <a:t>‹#›</a:t>
            </a:fld>
            <a:endParaRPr lang="en-MY"/>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70B246-46A3-4998-95F3-320A930CD768}" type="datetimeFigureOut">
              <a:rPr lang="en-MY" smtClean="0"/>
              <a:t>17/9/2020</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6B0376CF-49D9-4453-B673-5042ABC4A192}" type="slidenum">
              <a:rPr lang="en-MY" smtClean="0"/>
              <a:t>‹#›</a:t>
            </a:fld>
            <a:endParaRPr lang="en-MY"/>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0B246-46A3-4998-95F3-320A930CD768}" type="datetimeFigureOut">
              <a:rPr lang="en-MY" smtClean="0"/>
              <a:t>17/9/2020</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6B0376CF-49D9-4453-B673-5042ABC4A192}" type="slidenum">
              <a:rPr lang="en-MY" smtClean="0"/>
              <a:t>‹#›</a:t>
            </a:fld>
            <a:endParaRPr lang="en-MY"/>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70B246-46A3-4998-95F3-320A930CD768}" type="datetimeFigureOut">
              <a:rPr lang="en-MY" smtClean="0"/>
              <a:t>17/9/2020</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6B0376CF-49D9-4453-B673-5042ABC4A192}" type="slidenum">
              <a:rPr lang="en-MY" smtClean="0"/>
              <a:t>‹#›</a:t>
            </a:fld>
            <a:endParaRPr lang="en-MY"/>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870B246-46A3-4998-95F3-320A930CD768}" type="datetimeFigureOut">
              <a:rPr lang="en-MY" smtClean="0"/>
              <a:t>17/9/2020</a:t>
            </a:fld>
            <a:endParaRPr lang="en-MY"/>
          </a:p>
        </p:txBody>
      </p:sp>
      <p:sp>
        <p:nvSpPr>
          <p:cNvPr id="9" name="Slide Number Placeholder 8"/>
          <p:cNvSpPr>
            <a:spLocks noGrp="1"/>
          </p:cNvSpPr>
          <p:nvPr>
            <p:ph type="sldNum" sz="quarter" idx="11"/>
          </p:nvPr>
        </p:nvSpPr>
        <p:spPr/>
        <p:txBody>
          <a:bodyPr/>
          <a:lstStyle/>
          <a:p>
            <a:fld id="{6B0376CF-49D9-4453-B673-5042ABC4A192}" type="slidenum">
              <a:rPr lang="en-MY" smtClean="0"/>
              <a:t>‹#›</a:t>
            </a:fld>
            <a:endParaRPr lang="en-MY"/>
          </a:p>
        </p:txBody>
      </p:sp>
      <p:sp>
        <p:nvSpPr>
          <p:cNvPr id="10" name="Footer Placeholder 9"/>
          <p:cNvSpPr>
            <a:spLocks noGrp="1"/>
          </p:cNvSpPr>
          <p:nvPr>
            <p:ph type="ftr" sz="quarter" idx="12"/>
          </p:nvPr>
        </p:nvSpPr>
        <p:spPr/>
        <p:txBody>
          <a:bodyPr/>
          <a:lstStyle/>
          <a:p>
            <a:endParaRPr lang="en-MY"/>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B0376CF-49D9-4453-B673-5042ABC4A192}" type="slidenum">
              <a:rPr lang="en-MY" smtClean="0"/>
              <a:t>‹#›</a:t>
            </a:fld>
            <a:endParaRPr lang="en-MY"/>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MY"/>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5870B246-46A3-4998-95F3-320A930CD768}" type="datetimeFigureOut">
              <a:rPr lang="en-MY" smtClean="0"/>
              <a:t>17/9/2020</a:t>
            </a:fld>
            <a:endParaRPr lang="en-MY"/>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8801"/>
            <a:ext cx="7772400" cy="1971650"/>
          </a:xfrm>
        </p:spPr>
        <p:txBody>
          <a:bodyPr>
            <a:normAutofit fontScale="90000"/>
          </a:bodyPr>
          <a:lstStyle/>
          <a:p>
            <a:r>
              <a:rPr lang="en-MY" dirty="0" smtClean="0"/>
              <a:t>Mobile Back-end</a:t>
            </a:r>
            <a:r>
              <a:rPr lang="en-MY" dirty="0" smtClean="0"/>
              <a:t/>
            </a:r>
            <a:br>
              <a:rPr lang="en-MY" dirty="0" smtClean="0"/>
            </a:br>
            <a:r>
              <a:rPr lang="en-MY" dirty="0" smtClean="0"/>
              <a:t>Assignment 6</a:t>
            </a:r>
            <a:br>
              <a:rPr lang="en-MY" dirty="0" smtClean="0"/>
            </a:br>
            <a:r>
              <a:rPr lang="en-MY" dirty="0"/>
              <a:t>Building Architecture</a:t>
            </a:r>
            <a:endParaRPr lang="en-MY" dirty="0"/>
          </a:p>
        </p:txBody>
      </p:sp>
      <p:sp>
        <p:nvSpPr>
          <p:cNvPr id="3" name="Subtitle 2"/>
          <p:cNvSpPr>
            <a:spLocks noGrp="1"/>
          </p:cNvSpPr>
          <p:nvPr>
            <p:ph type="subTitle" idx="1"/>
          </p:nvPr>
        </p:nvSpPr>
        <p:spPr>
          <a:xfrm>
            <a:off x="1371600" y="4149080"/>
            <a:ext cx="6400800" cy="1489720"/>
          </a:xfrm>
        </p:spPr>
        <p:txBody>
          <a:bodyPr/>
          <a:lstStyle/>
          <a:p>
            <a:r>
              <a:rPr lang="en-MY" dirty="0" smtClean="0"/>
              <a:t>Lee Sin Yi (M031920004)</a:t>
            </a:r>
            <a:endParaRPr lang="en-MY" dirty="0"/>
          </a:p>
        </p:txBody>
      </p:sp>
    </p:spTree>
    <p:extLst>
      <p:ext uri="{BB962C8B-B14F-4D97-AF65-F5344CB8AC3E}">
        <p14:creationId xmlns:p14="http://schemas.microsoft.com/office/powerpoint/2010/main" val="3628443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Architecture</a:t>
            </a:r>
          </a:p>
        </p:txBody>
      </p:sp>
      <p:pic>
        <p:nvPicPr>
          <p:cNvPr id="4" name="Content Placeholder 3"/>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5913" y="1196752"/>
            <a:ext cx="9179533" cy="5445224"/>
          </a:xfrm>
        </p:spPr>
      </p:pic>
    </p:spTree>
    <p:extLst>
      <p:ext uri="{BB962C8B-B14F-4D97-AF65-F5344CB8AC3E}">
        <p14:creationId xmlns:p14="http://schemas.microsoft.com/office/powerpoint/2010/main" val="1418038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AWS Services</a:t>
            </a:r>
            <a:endParaRPr lang="en-MY"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96348947"/>
              </p:ext>
            </p:extLst>
          </p:nvPr>
        </p:nvGraphicFramePr>
        <p:xfrm>
          <a:off x="457200" y="1412778"/>
          <a:ext cx="7787208" cy="4932903"/>
        </p:xfrm>
        <a:graphic>
          <a:graphicData uri="http://schemas.openxmlformats.org/drawingml/2006/table">
            <a:tbl>
              <a:tblPr firstRow="1" bandRow="1">
                <a:tableStyleId>{5940675A-B579-460E-94D1-54222C63F5DA}</a:tableStyleId>
              </a:tblPr>
              <a:tblGrid>
                <a:gridCol w="1306488"/>
                <a:gridCol w="6480720"/>
              </a:tblGrid>
              <a:tr h="726663">
                <a:tc>
                  <a:txBody>
                    <a:bodyPr/>
                    <a:lstStyle/>
                    <a:p>
                      <a:r>
                        <a:rPr lang="en-MY" dirty="0" smtClean="0"/>
                        <a:t>AWS Component</a:t>
                      </a:r>
                      <a:endParaRPr lang="en-MY" dirty="0"/>
                    </a:p>
                  </a:txBody>
                  <a:tcPr>
                    <a:solidFill>
                      <a:schemeClr val="bg1">
                        <a:lumMod val="85000"/>
                      </a:schemeClr>
                    </a:solidFill>
                  </a:tcPr>
                </a:tc>
                <a:tc>
                  <a:txBody>
                    <a:bodyPr/>
                    <a:lstStyle/>
                    <a:p>
                      <a:r>
                        <a:rPr lang="en-MY" dirty="0" smtClean="0"/>
                        <a:t>Description</a:t>
                      </a:r>
                      <a:endParaRPr lang="en-MY" dirty="0"/>
                    </a:p>
                  </a:txBody>
                  <a:tcPr>
                    <a:solidFill>
                      <a:schemeClr val="bg1">
                        <a:lumMod val="85000"/>
                      </a:schemeClr>
                    </a:solidFill>
                  </a:tcPr>
                </a:tc>
              </a:tr>
              <a:tr h="586516">
                <a:tc>
                  <a:txBody>
                    <a:bodyPr/>
                    <a:lstStyle/>
                    <a:p>
                      <a:r>
                        <a:rPr lang="en-MY" dirty="0" smtClean="0"/>
                        <a:t>RDS</a:t>
                      </a:r>
                      <a:endParaRPr lang="en-MY" dirty="0"/>
                    </a:p>
                  </a:txBody>
                  <a:tcPr/>
                </a:tc>
                <a:tc>
                  <a:txBody>
                    <a:bodyPr/>
                    <a:lstStyle/>
                    <a:p>
                      <a:r>
                        <a:rPr lang="en-MY" dirty="0" smtClean="0"/>
                        <a:t>Amazon RDS is a web service that makes it easier to set up, operate, and scale a relational database in AWS Cloud. It provides cost-efficient, resizable capacity for an industry-standard relational database and manages common database administration tasks.</a:t>
                      </a:r>
                      <a:endParaRPr lang="en-MY" dirty="0"/>
                    </a:p>
                  </a:txBody>
                  <a:tcPr/>
                </a:tc>
              </a:tr>
              <a:tr h="586516">
                <a:tc>
                  <a:txBody>
                    <a:bodyPr/>
                    <a:lstStyle/>
                    <a:p>
                      <a:r>
                        <a:rPr lang="en-MY" dirty="0" smtClean="0"/>
                        <a:t>S3</a:t>
                      </a:r>
                      <a:endParaRPr lang="en-MY" dirty="0"/>
                    </a:p>
                  </a:txBody>
                  <a:tcPr/>
                </a:tc>
                <a:tc>
                  <a:txBody>
                    <a:bodyPr/>
                    <a:lstStyle/>
                    <a:p>
                      <a:r>
                        <a:rPr lang="en-MY" dirty="0" smtClean="0"/>
                        <a:t>Amazon S3 is a data store to store and retrieve large amount of data as objects in bucket.</a:t>
                      </a:r>
                      <a:endParaRPr lang="en-MY" dirty="0"/>
                    </a:p>
                  </a:txBody>
                  <a:tcPr/>
                </a:tc>
              </a:tr>
              <a:tr h="586516">
                <a:tc>
                  <a:txBody>
                    <a:bodyPr/>
                    <a:lstStyle/>
                    <a:p>
                      <a:r>
                        <a:rPr lang="en-MY" dirty="0" smtClean="0"/>
                        <a:t>EC2</a:t>
                      </a:r>
                      <a:endParaRPr lang="en-MY" dirty="0"/>
                    </a:p>
                  </a:txBody>
                  <a:tcPr/>
                </a:tc>
                <a:tc>
                  <a:txBody>
                    <a:bodyPr/>
                    <a:lstStyle/>
                    <a:p>
                      <a:r>
                        <a:rPr lang="en-MY" dirty="0" smtClean="0"/>
                        <a:t>Amazon EC2 is resizable compute capacity that take complete control of computing resources and reduce time require for obtaining and boot new server instances to minutes.</a:t>
                      </a:r>
                      <a:endParaRPr lang="en-MY" dirty="0"/>
                    </a:p>
                  </a:txBody>
                  <a:tcPr/>
                </a:tc>
              </a:tr>
              <a:tr h="726663">
                <a:tc>
                  <a:txBody>
                    <a:bodyPr/>
                    <a:lstStyle/>
                    <a:p>
                      <a:r>
                        <a:rPr lang="en-MY" dirty="0" smtClean="0"/>
                        <a:t>Elastic Load Balancing</a:t>
                      </a:r>
                    </a:p>
                  </a:txBody>
                  <a:tcPr/>
                </a:tc>
                <a:tc>
                  <a:txBody>
                    <a:bodyPr/>
                    <a:lstStyle/>
                    <a:p>
                      <a:r>
                        <a:rPr lang="en-MY" dirty="0" smtClean="0"/>
                        <a:t>Elastic Load Balancing automatically distributes incoming application traffic across multiple targets, such as Amazon EC2 instances, containers, IP addresses, and Lambda functions. It can handle the varying load of application traffic in a single Availability Zone or across multiple Availability Zones. </a:t>
                      </a:r>
                      <a:endParaRPr lang="en-MY" dirty="0"/>
                    </a:p>
                  </a:txBody>
                  <a:tcPr/>
                </a:tc>
              </a:tr>
            </a:tbl>
          </a:graphicData>
        </a:graphic>
      </p:graphicFrame>
    </p:spTree>
    <p:extLst>
      <p:ext uri="{BB962C8B-B14F-4D97-AF65-F5344CB8AC3E}">
        <p14:creationId xmlns:p14="http://schemas.microsoft.com/office/powerpoint/2010/main" val="1686747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AWS Services</a:t>
            </a:r>
            <a:endParaRPr lang="en-MY"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21731619"/>
              </p:ext>
            </p:extLst>
          </p:nvPr>
        </p:nvGraphicFramePr>
        <p:xfrm>
          <a:off x="457200" y="1412778"/>
          <a:ext cx="7787208" cy="4841463"/>
        </p:xfrm>
        <a:graphic>
          <a:graphicData uri="http://schemas.openxmlformats.org/drawingml/2006/table">
            <a:tbl>
              <a:tblPr firstRow="1" bandRow="1">
                <a:tableStyleId>{5940675A-B579-460E-94D1-54222C63F5DA}</a:tableStyleId>
              </a:tblPr>
              <a:tblGrid>
                <a:gridCol w="1306488"/>
                <a:gridCol w="6480720"/>
              </a:tblGrid>
              <a:tr h="726663">
                <a:tc>
                  <a:txBody>
                    <a:bodyPr/>
                    <a:lstStyle/>
                    <a:p>
                      <a:r>
                        <a:rPr lang="en-MY" dirty="0" smtClean="0"/>
                        <a:t>AWS Component</a:t>
                      </a:r>
                      <a:endParaRPr lang="en-MY" dirty="0"/>
                    </a:p>
                  </a:txBody>
                  <a:tcPr>
                    <a:solidFill>
                      <a:schemeClr val="bg1">
                        <a:lumMod val="85000"/>
                      </a:schemeClr>
                    </a:solidFill>
                  </a:tcPr>
                </a:tc>
                <a:tc>
                  <a:txBody>
                    <a:bodyPr/>
                    <a:lstStyle/>
                    <a:p>
                      <a:r>
                        <a:rPr lang="en-MY" dirty="0" smtClean="0"/>
                        <a:t>Description</a:t>
                      </a:r>
                      <a:endParaRPr lang="en-MY" dirty="0"/>
                    </a:p>
                  </a:txBody>
                  <a:tcPr>
                    <a:solidFill>
                      <a:schemeClr val="bg1">
                        <a:lumMod val="85000"/>
                      </a:schemeClr>
                    </a:solidFill>
                  </a:tcPr>
                </a:tc>
              </a:tr>
              <a:tr h="726663">
                <a:tc>
                  <a:txBody>
                    <a:bodyPr/>
                    <a:lstStyle/>
                    <a:p>
                      <a:r>
                        <a:rPr lang="en-MY" dirty="0" smtClean="0"/>
                        <a:t>API Gateway</a:t>
                      </a:r>
                      <a:endParaRPr lang="en-MY" dirty="0"/>
                    </a:p>
                  </a:txBody>
                  <a:tcPr/>
                </a:tc>
                <a:tc>
                  <a:txBody>
                    <a:bodyPr/>
                    <a:lstStyle/>
                    <a:p>
                      <a:r>
                        <a:rPr lang="en-MY" dirty="0" smtClean="0"/>
                        <a:t>Amazon API Gateway is a fully managed service that acts as the "front door" for applications to access data, business logic, or functionality from backend services. It handles tasks involved in accepting and processing concurrent API calls.</a:t>
                      </a:r>
                      <a:endParaRPr lang="en-MY" dirty="0"/>
                    </a:p>
                  </a:txBody>
                  <a:tcPr/>
                </a:tc>
              </a:tr>
              <a:tr h="586516">
                <a:tc>
                  <a:txBody>
                    <a:bodyPr/>
                    <a:lstStyle/>
                    <a:p>
                      <a:r>
                        <a:rPr lang="en-MY" dirty="0" err="1" smtClean="0"/>
                        <a:t>CloudFront</a:t>
                      </a:r>
                      <a:endParaRPr lang="en-MY" dirty="0"/>
                    </a:p>
                  </a:txBody>
                  <a:tcPr/>
                </a:tc>
                <a:tc>
                  <a:txBody>
                    <a:bodyPr/>
                    <a:lstStyle/>
                    <a:p>
                      <a:r>
                        <a:rPr lang="en-MY" dirty="0" smtClean="0"/>
                        <a:t>Amazon </a:t>
                      </a:r>
                      <a:r>
                        <a:rPr lang="en-MY" dirty="0" err="1" smtClean="0"/>
                        <a:t>CloudFront</a:t>
                      </a:r>
                      <a:r>
                        <a:rPr lang="en-MY" dirty="0" smtClean="0"/>
                        <a:t> is a fast content delivery network (CDN) service that securely delivers data, videos, applications, and APIs to customers globally with low latency, high transfer speeds, all within a developer-friendly environment. </a:t>
                      </a:r>
                      <a:endParaRPr lang="en-MY" dirty="0"/>
                    </a:p>
                  </a:txBody>
                  <a:tcPr/>
                </a:tc>
              </a:tr>
              <a:tr h="586516">
                <a:tc>
                  <a:txBody>
                    <a:bodyPr/>
                    <a:lstStyle/>
                    <a:p>
                      <a:r>
                        <a:rPr lang="en-MY" dirty="0" smtClean="0"/>
                        <a:t>Route 53</a:t>
                      </a:r>
                      <a:endParaRPr lang="en-MY" dirty="0"/>
                    </a:p>
                  </a:txBody>
                  <a:tcPr/>
                </a:tc>
                <a:tc>
                  <a:txBody>
                    <a:bodyPr/>
                    <a:lstStyle/>
                    <a:p>
                      <a:r>
                        <a:rPr lang="en-MY" dirty="0" smtClean="0"/>
                        <a:t>Amazon Route 53 is a highly available and scalable cloud DNS web service. It is designed to give developers and businesses an extremely reliable and cost effective way to route end users to Internet applications by translating names like www.example.com into the numeric IP addresses like 192.0.2.1 that computers use to connect to each other. </a:t>
                      </a:r>
                      <a:endParaRPr lang="en-MY" dirty="0"/>
                    </a:p>
                  </a:txBody>
                  <a:tcPr/>
                </a:tc>
              </a:tr>
            </a:tbl>
          </a:graphicData>
        </a:graphic>
      </p:graphicFrame>
    </p:spTree>
    <p:extLst>
      <p:ext uri="{BB962C8B-B14F-4D97-AF65-F5344CB8AC3E}">
        <p14:creationId xmlns:p14="http://schemas.microsoft.com/office/powerpoint/2010/main" val="1872376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Budget</a:t>
            </a:r>
            <a:endParaRPr lang="en-MY"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86279643"/>
              </p:ext>
            </p:extLst>
          </p:nvPr>
        </p:nvGraphicFramePr>
        <p:xfrm>
          <a:off x="179512" y="1628798"/>
          <a:ext cx="8280918" cy="4464497"/>
        </p:xfrm>
        <a:graphic>
          <a:graphicData uri="http://schemas.openxmlformats.org/drawingml/2006/table">
            <a:tbl>
              <a:tblPr>
                <a:tableStyleId>{5940675A-B579-460E-94D1-54222C63F5DA}</a:tableStyleId>
              </a:tblPr>
              <a:tblGrid>
                <a:gridCol w="879390"/>
                <a:gridCol w="806107"/>
                <a:gridCol w="659542"/>
                <a:gridCol w="439695"/>
                <a:gridCol w="659542"/>
                <a:gridCol w="659542"/>
                <a:gridCol w="586260"/>
                <a:gridCol w="586260"/>
                <a:gridCol w="586260"/>
                <a:gridCol w="586260"/>
                <a:gridCol w="512977"/>
                <a:gridCol w="366412"/>
                <a:gridCol w="512977"/>
                <a:gridCol w="439694"/>
              </a:tblGrid>
              <a:tr h="1136921">
                <a:tc>
                  <a:txBody>
                    <a:bodyPr/>
                    <a:lstStyle/>
                    <a:p>
                      <a:pPr algn="ctr" fontAlgn="ctr"/>
                      <a:r>
                        <a:rPr lang="en-MY" sz="1200" u="none" strike="noStrike" dirty="0">
                          <a:effectLst/>
                        </a:rPr>
                        <a:t>Category</a:t>
                      </a:r>
                      <a:endParaRPr lang="en-MY" sz="1200" b="1" i="0" u="none" strike="noStrike" dirty="0">
                        <a:solidFill>
                          <a:srgbClr val="FFFFFF"/>
                        </a:solidFill>
                        <a:effectLst/>
                        <a:latin typeface="Calibri"/>
                      </a:endParaRPr>
                    </a:p>
                  </a:txBody>
                  <a:tcPr marL="8806" marR="8806" marT="8806" marB="0" anchor="ctr">
                    <a:solidFill>
                      <a:schemeClr val="bg1">
                        <a:lumMod val="85000"/>
                      </a:schemeClr>
                    </a:solidFill>
                  </a:tcPr>
                </a:tc>
                <a:tc>
                  <a:txBody>
                    <a:bodyPr/>
                    <a:lstStyle/>
                    <a:p>
                      <a:pPr algn="ctr" fontAlgn="ctr"/>
                      <a:r>
                        <a:rPr lang="en-MY" sz="1200" u="none" strike="noStrike" dirty="0">
                          <a:effectLst/>
                        </a:rPr>
                        <a:t>Type</a:t>
                      </a:r>
                      <a:endParaRPr lang="en-MY" sz="1200" b="1" i="0" u="none" strike="noStrike" dirty="0">
                        <a:solidFill>
                          <a:srgbClr val="FFFFFF"/>
                        </a:solidFill>
                        <a:effectLst/>
                        <a:latin typeface="Calibri"/>
                      </a:endParaRPr>
                    </a:p>
                  </a:txBody>
                  <a:tcPr marL="8806" marR="8806" marT="8806" marB="0" anchor="ctr">
                    <a:solidFill>
                      <a:schemeClr val="bg1">
                        <a:lumMod val="85000"/>
                      </a:schemeClr>
                    </a:solidFill>
                  </a:tcPr>
                </a:tc>
                <a:tc>
                  <a:txBody>
                    <a:bodyPr/>
                    <a:lstStyle/>
                    <a:p>
                      <a:pPr algn="ctr" fontAlgn="ctr"/>
                      <a:r>
                        <a:rPr lang="en-MY" sz="1200" u="none" strike="noStrike" dirty="0">
                          <a:effectLst/>
                        </a:rPr>
                        <a:t>Region</a:t>
                      </a:r>
                      <a:endParaRPr lang="en-MY" sz="1200" b="1" i="0" u="none" strike="noStrike" dirty="0">
                        <a:solidFill>
                          <a:srgbClr val="FFFFFF"/>
                        </a:solidFill>
                        <a:effectLst/>
                        <a:latin typeface="Calibri"/>
                      </a:endParaRPr>
                    </a:p>
                  </a:txBody>
                  <a:tcPr marL="8806" marR="8806" marT="8806" marB="0" anchor="ctr">
                    <a:solidFill>
                      <a:schemeClr val="bg1">
                        <a:lumMod val="85000"/>
                      </a:schemeClr>
                    </a:solidFill>
                  </a:tcPr>
                </a:tc>
                <a:tc>
                  <a:txBody>
                    <a:bodyPr/>
                    <a:lstStyle/>
                    <a:p>
                      <a:pPr algn="ctr" fontAlgn="ctr"/>
                      <a:r>
                        <a:rPr lang="en-MY" sz="1200" u="none" strike="noStrike" dirty="0">
                          <a:effectLst/>
                        </a:rPr>
                        <a:t>Count</a:t>
                      </a:r>
                      <a:endParaRPr lang="en-MY" sz="1200" b="1" i="0" u="none" strike="noStrike" dirty="0">
                        <a:solidFill>
                          <a:srgbClr val="FFFFFF"/>
                        </a:solidFill>
                        <a:effectLst/>
                        <a:latin typeface="Calibri"/>
                      </a:endParaRPr>
                    </a:p>
                  </a:txBody>
                  <a:tcPr marL="8806" marR="8806" marT="8806" marB="0" anchor="ctr">
                    <a:solidFill>
                      <a:schemeClr val="bg1">
                        <a:lumMod val="85000"/>
                      </a:schemeClr>
                    </a:solidFill>
                  </a:tcPr>
                </a:tc>
                <a:tc>
                  <a:txBody>
                    <a:bodyPr/>
                    <a:lstStyle/>
                    <a:p>
                      <a:pPr algn="ctr" fontAlgn="ctr"/>
                      <a:r>
                        <a:rPr lang="en-MY" sz="1200" u="none" strike="noStrike" dirty="0">
                          <a:effectLst/>
                        </a:rPr>
                        <a:t>Unit price</a:t>
                      </a:r>
                      <a:endParaRPr lang="en-MY" sz="1200" b="1" i="0" u="none" strike="noStrike" dirty="0">
                        <a:solidFill>
                          <a:srgbClr val="FFFFFF"/>
                        </a:solidFill>
                        <a:effectLst/>
                        <a:latin typeface="Calibri"/>
                      </a:endParaRPr>
                    </a:p>
                  </a:txBody>
                  <a:tcPr marL="8806" marR="8806" marT="8806" marB="0" anchor="ctr">
                    <a:solidFill>
                      <a:schemeClr val="bg1">
                        <a:lumMod val="85000"/>
                      </a:schemeClr>
                    </a:solidFill>
                  </a:tcPr>
                </a:tc>
                <a:tc>
                  <a:txBody>
                    <a:bodyPr/>
                    <a:lstStyle/>
                    <a:p>
                      <a:pPr algn="ctr" fontAlgn="ctr"/>
                      <a:r>
                        <a:rPr lang="en-MY" sz="1200" u="none" strike="noStrike" dirty="0">
                          <a:effectLst/>
                        </a:rPr>
                        <a:t>Total cost</a:t>
                      </a:r>
                      <a:endParaRPr lang="en-MY" sz="1200" b="1" i="0" u="none" strike="noStrike" dirty="0">
                        <a:solidFill>
                          <a:srgbClr val="FFFFFF"/>
                        </a:solidFill>
                        <a:effectLst/>
                        <a:latin typeface="Calibri"/>
                      </a:endParaRPr>
                    </a:p>
                  </a:txBody>
                  <a:tcPr marL="8806" marR="8806" marT="8806" marB="0" anchor="ctr">
                    <a:solidFill>
                      <a:schemeClr val="bg1">
                        <a:lumMod val="85000"/>
                      </a:schemeClr>
                    </a:solidFill>
                  </a:tcPr>
                </a:tc>
                <a:tc>
                  <a:txBody>
                    <a:bodyPr/>
                    <a:lstStyle/>
                    <a:p>
                      <a:pPr algn="ctr" fontAlgn="ctr"/>
                      <a:r>
                        <a:rPr lang="en-MY" sz="1200" u="none" strike="noStrike" dirty="0">
                          <a:effectLst/>
                        </a:rPr>
                        <a:t>Instance type</a:t>
                      </a:r>
                      <a:endParaRPr lang="en-MY" sz="1200" b="1" i="0" u="none" strike="noStrike" dirty="0">
                        <a:solidFill>
                          <a:srgbClr val="FFFFFF"/>
                        </a:solidFill>
                        <a:effectLst/>
                        <a:latin typeface="Calibri"/>
                      </a:endParaRPr>
                    </a:p>
                  </a:txBody>
                  <a:tcPr marL="8806" marR="8806" marT="8806" marB="0" anchor="ctr">
                    <a:solidFill>
                      <a:schemeClr val="bg1">
                        <a:lumMod val="85000"/>
                      </a:schemeClr>
                    </a:solidFill>
                  </a:tcPr>
                </a:tc>
                <a:tc>
                  <a:txBody>
                    <a:bodyPr/>
                    <a:lstStyle/>
                    <a:p>
                      <a:pPr algn="ctr" fontAlgn="ctr"/>
                      <a:r>
                        <a:rPr lang="en-MY" sz="1200" u="none" strike="noStrike" dirty="0">
                          <a:effectLst/>
                        </a:rPr>
                        <a:t>Instance size</a:t>
                      </a:r>
                      <a:endParaRPr lang="en-MY" sz="1200" b="1" i="0" u="none" strike="noStrike" dirty="0">
                        <a:solidFill>
                          <a:srgbClr val="FFFFFF"/>
                        </a:solidFill>
                        <a:effectLst/>
                        <a:latin typeface="Calibri"/>
                      </a:endParaRPr>
                    </a:p>
                  </a:txBody>
                  <a:tcPr marL="8806" marR="8806" marT="8806" marB="0" anchor="ctr">
                    <a:solidFill>
                      <a:schemeClr val="bg1">
                        <a:lumMod val="85000"/>
                      </a:schemeClr>
                    </a:solidFill>
                  </a:tcPr>
                </a:tc>
                <a:tc>
                  <a:txBody>
                    <a:bodyPr/>
                    <a:lstStyle/>
                    <a:p>
                      <a:pPr algn="ctr" fontAlgn="ctr"/>
                      <a:r>
                        <a:rPr lang="en-MY" sz="1200" u="none" strike="noStrike" dirty="0">
                          <a:effectLst/>
                        </a:rPr>
                        <a:t>Platform</a:t>
                      </a:r>
                      <a:endParaRPr lang="en-MY" sz="1200" b="1" i="0" u="none" strike="noStrike" dirty="0">
                        <a:solidFill>
                          <a:srgbClr val="FFFFFF"/>
                        </a:solidFill>
                        <a:effectLst/>
                        <a:latin typeface="Calibri"/>
                      </a:endParaRPr>
                    </a:p>
                  </a:txBody>
                  <a:tcPr marL="8806" marR="8806" marT="8806" marB="0" anchor="ctr">
                    <a:solidFill>
                      <a:schemeClr val="bg1">
                        <a:lumMod val="85000"/>
                      </a:schemeClr>
                    </a:solidFill>
                  </a:tcPr>
                </a:tc>
                <a:tc>
                  <a:txBody>
                    <a:bodyPr/>
                    <a:lstStyle/>
                    <a:p>
                      <a:pPr algn="ctr" fontAlgn="ctr"/>
                      <a:r>
                        <a:rPr lang="en-MY" sz="1200" u="none" strike="noStrike" dirty="0">
                          <a:effectLst/>
                        </a:rPr>
                        <a:t>Role</a:t>
                      </a:r>
                      <a:endParaRPr lang="en-MY" sz="1200" b="1" i="0" u="none" strike="noStrike" dirty="0">
                        <a:solidFill>
                          <a:srgbClr val="FFFFFF"/>
                        </a:solidFill>
                        <a:effectLst/>
                        <a:latin typeface="Calibri"/>
                      </a:endParaRPr>
                    </a:p>
                  </a:txBody>
                  <a:tcPr marL="8806" marR="8806" marT="8806" marB="0" anchor="ctr">
                    <a:solidFill>
                      <a:schemeClr val="bg1">
                        <a:lumMod val="85000"/>
                      </a:schemeClr>
                    </a:solidFill>
                  </a:tcPr>
                </a:tc>
                <a:tc>
                  <a:txBody>
                    <a:bodyPr/>
                    <a:lstStyle/>
                    <a:p>
                      <a:pPr algn="ctr" fontAlgn="ctr"/>
                      <a:r>
                        <a:rPr lang="en-MY" sz="1200" u="none" strike="noStrike" dirty="0">
                          <a:effectLst/>
                        </a:rPr>
                        <a:t>Engine</a:t>
                      </a:r>
                      <a:endParaRPr lang="en-MY" sz="1200" b="1" i="0" u="none" strike="noStrike" dirty="0">
                        <a:solidFill>
                          <a:srgbClr val="FFFFFF"/>
                        </a:solidFill>
                        <a:effectLst/>
                        <a:latin typeface="Calibri"/>
                      </a:endParaRPr>
                    </a:p>
                  </a:txBody>
                  <a:tcPr marL="8806" marR="8806" marT="8806" marB="0" anchor="ctr">
                    <a:solidFill>
                      <a:schemeClr val="bg1">
                        <a:lumMod val="85000"/>
                      </a:schemeClr>
                    </a:solidFill>
                  </a:tcPr>
                </a:tc>
                <a:tc>
                  <a:txBody>
                    <a:bodyPr/>
                    <a:lstStyle/>
                    <a:p>
                      <a:pPr algn="ctr" fontAlgn="ctr"/>
                      <a:r>
                        <a:rPr lang="en-MY" sz="1200" u="none" strike="noStrike" dirty="0">
                          <a:effectLst/>
                        </a:rPr>
                        <a:t>Data</a:t>
                      </a:r>
                      <a:endParaRPr lang="en-MY" sz="1200" b="1" i="0" u="none" strike="noStrike" dirty="0">
                        <a:solidFill>
                          <a:srgbClr val="FFFFFF"/>
                        </a:solidFill>
                        <a:effectLst/>
                        <a:latin typeface="Calibri"/>
                      </a:endParaRPr>
                    </a:p>
                  </a:txBody>
                  <a:tcPr marL="8806" marR="8806" marT="8806" marB="0" anchor="ctr">
                    <a:solidFill>
                      <a:schemeClr val="bg1">
                        <a:lumMod val="85000"/>
                      </a:schemeClr>
                    </a:solidFill>
                  </a:tcPr>
                </a:tc>
                <a:tc>
                  <a:txBody>
                    <a:bodyPr/>
                    <a:lstStyle/>
                    <a:p>
                      <a:pPr algn="ctr" fontAlgn="ctr"/>
                      <a:r>
                        <a:rPr lang="en-MY" sz="1200" u="none" strike="noStrike" dirty="0">
                          <a:effectLst/>
                        </a:rPr>
                        <a:t>Cache size (GB)</a:t>
                      </a:r>
                      <a:endParaRPr lang="en-MY" sz="1200" b="1" i="0" u="none" strike="noStrike" dirty="0">
                        <a:solidFill>
                          <a:srgbClr val="FFFFFF"/>
                        </a:solidFill>
                        <a:effectLst/>
                        <a:latin typeface="Calibri"/>
                      </a:endParaRPr>
                    </a:p>
                  </a:txBody>
                  <a:tcPr marL="8806" marR="8806" marT="8806" marB="0" anchor="ctr">
                    <a:solidFill>
                      <a:schemeClr val="bg1">
                        <a:lumMod val="85000"/>
                      </a:schemeClr>
                    </a:solidFill>
                  </a:tcPr>
                </a:tc>
                <a:tc>
                  <a:txBody>
                    <a:bodyPr/>
                    <a:lstStyle/>
                    <a:p>
                      <a:pPr algn="ctr" fontAlgn="ctr"/>
                      <a:r>
                        <a:rPr lang="en-MY" sz="1200" u="none" strike="noStrike" dirty="0">
                          <a:effectLst/>
                        </a:rPr>
                        <a:t>API calls (M)</a:t>
                      </a:r>
                      <a:endParaRPr lang="en-MY" sz="1200" b="1" i="0" u="none" strike="noStrike" dirty="0">
                        <a:solidFill>
                          <a:srgbClr val="FFFFFF"/>
                        </a:solidFill>
                        <a:effectLst/>
                        <a:latin typeface="Calibri"/>
                      </a:endParaRPr>
                    </a:p>
                  </a:txBody>
                  <a:tcPr marL="8806" marR="8806" marT="8806" marB="0" anchor="ctr">
                    <a:solidFill>
                      <a:schemeClr val="bg1">
                        <a:lumMod val="85000"/>
                      </a:schemeClr>
                    </a:solidFill>
                  </a:tcPr>
                </a:tc>
              </a:tr>
              <a:tr h="554596">
                <a:tc>
                  <a:txBody>
                    <a:bodyPr/>
                    <a:lstStyle/>
                    <a:p>
                      <a:pPr algn="ctr" fontAlgn="b"/>
                      <a:r>
                        <a:rPr lang="en-MY" sz="1200" u="none" strike="noStrike">
                          <a:effectLst/>
                        </a:rPr>
                        <a:t>compute</a:t>
                      </a:r>
                      <a:endParaRPr lang="en-MY" sz="1200" b="0" i="0" u="none" strike="noStrike">
                        <a:solidFill>
                          <a:srgbClr val="000000"/>
                        </a:solidFill>
                        <a:effectLst/>
                        <a:latin typeface="Calibri"/>
                      </a:endParaRPr>
                    </a:p>
                  </a:txBody>
                  <a:tcPr marL="8806" marR="8806" marT="8806" marB="0" anchor="ctr"/>
                </a:tc>
                <a:tc>
                  <a:txBody>
                    <a:bodyPr/>
                    <a:lstStyle/>
                    <a:p>
                      <a:pPr algn="ctr" fontAlgn="b"/>
                      <a:r>
                        <a:rPr lang="en-MY" sz="1200" u="none" strike="noStrike" dirty="0">
                          <a:effectLst/>
                        </a:rPr>
                        <a:t>ec2</a:t>
                      </a:r>
                      <a:endParaRPr lang="en-MY" sz="1200" b="0" i="0" u="none" strike="noStrike" dirty="0">
                        <a:solidFill>
                          <a:srgbClr val="000000"/>
                        </a:solidFill>
                        <a:effectLst/>
                        <a:latin typeface="Calibri"/>
                      </a:endParaRPr>
                    </a:p>
                  </a:txBody>
                  <a:tcPr marL="8806" marR="8806" marT="8806" marB="0" anchor="ctr"/>
                </a:tc>
                <a:tc>
                  <a:txBody>
                    <a:bodyPr/>
                    <a:lstStyle/>
                    <a:p>
                      <a:pPr algn="ctr" fontAlgn="b"/>
                      <a:r>
                        <a:rPr lang="en-MY" sz="1200" u="none" strike="noStrike" dirty="0">
                          <a:effectLst/>
                        </a:rPr>
                        <a:t>us-east-1</a:t>
                      </a:r>
                      <a:endParaRPr lang="en-MY" sz="1200" b="0" i="0" u="none" strike="noStrike" dirty="0">
                        <a:solidFill>
                          <a:srgbClr val="000000"/>
                        </a:solidFill>
                        <a:effectLst/>
                        <a:latin typeface="Calibri"/>
                      </a:endParaRPr>
                    </a:p>
                  </a:txBody>
                  <a:tcPr marL="8806" marR="8806" marT="8806" marB="0" anchor="ctr"/>
                </a:tc>
                <a:tc>
                  <a:txBody>
                    <a:bodyPr/>
                    <a:lstStyle/>
                    <a:p>
                      <a:pPr algn="ctr" fontAlgn="b"/>
                      <a:r>
                        <a:rPr lang="en-MY" sz="1200" u="none" strike="noStrike" dirty="0">
                          <a:effectLst/>
                        </a:rPr>
                        <a:t>3</a:t>
                      </a:r>
                      <a:endParaRPr lang="en-MY" sz="1200" b="0" i="0" u="none" strike="noStrike" dirty="0">
                        <a:solidFill>
                          <a:srgbClr val="000000"/>
                        </a:solidFill>
                        <a:effectLst/>
                        <a:latin typeface="Calibri"/>
                      </a:endParaRPr>
                    </a:p>
                  </a:txBody>
                  <a:tcPr marL="8806" marR="8806" marT="8806" marB="0" anchor="ctr"/>
                </a:tc>
                <a:tc>
                  <a:txBody>
                    <a:bodyPr/>
                    <a:lstStyle/>
                    <a:p>
                      <a:pPr algn="ctr" fontAlgn="b"/>
                      <a:r>
                        <a:rPr lang="en-MY" sz="1200" u="none" strike="noStrike" dirty="0">
                          <a:effectLst/>
                        </a:rPr>
                        <a:t>$73.00</a:t>
                      </a:r>
                      <a:endParaRPr lang="en-MY" sz="1200" b="0" i="0" u="none" strike="noStrike" dirty="0">
                        <a:solidFill>
                          <a:srgbClr val="000000"/>
                        </a:solidFill>
                        <a:effectLst/>
                        <a:latin typeface="Calibri"/>
                      </a:endParaRPr>
                    </a:p>
                  </a:txBody>
                  <a:tcPr marL="8806" marR="8806" marT="8806" marB="0" anchor="ctr"/>
                </a:tc>
                <a:tc>
                  <a:txBody>
                    <a:bodyPr/>
                    <a:lstStyle/>
                    <a:p>
                      <a:pPr algn="ctr" fontAlgn="b"/>
                      <a:r>
                        <a:rPr lang="en-MY" sz="1200" u="none" strike="noStrike" dirty="0">
                          <a:effectLst/>
                        </a:rPr>
                        <a:t>$219.00</a:t>
                      </a:r>
                      <a:endParaRPr lang="en-MY" sz="1200" b="0" i="0" u="none" strike="noStrike" dirty="0">
                        <a:solidFill>
                          <a:srgbClr val="000000"/>
                        </a:solidFill>
                        <a:effectLst/>
                        <a:latin typeface="Calibri"/>
                      </a:endParaRPr>
                    </a:p>
                  </a:txBody>
                  <a:tcPr marL="8806" marR="8806" marT="8806" marB="0" anchor="ctr"/>
                </a:tc>
                <a:tc>
                  <a:txBody>
                    <a:bodyPr/>
                    <a:lstStyle/>
                    <a:p>
                      <a:pPr algn="ctr" fontAlgn="b"/>
                      <a:r>
                        <a:rPr lang="en-MY" sz="1200" u="none" strike="noStrike">
                          <a:effectLst/>
                        </a:rPr>
                        <a:t>m4</a:t>
                      </a:r>
                      <a:endParaRPr lang="en-MY" sz="1200" b="0" i="0" u="none" strike="noStrike">
                        <a:solidFill>
                          <a:srgbClr val="000000"/>
                        </a:solidFill>
                        <a:effectLst/>
                        <a:latin typeface="Calibri"/>
                      </a:endParaRPr>
                    </a:p>
                  </a:txBody>
                  <a:tcPr marL="8806" marR="8806" marT="8806" marB="0" anchor="ctr"/>
                </a:tc>
                <a:tc>
                  <a:txBody>
                    <a:bodyPr/>
                    <a:lstStyle/>
                    <a:p>
                      <a:pPr algn="ctr" fontAlgn="b"/>
                      <a:r>
                        <a:rPr lang="en-MY" sz="1200" u="none" strike="noStrike" dirty="0">
                          <a:effectLst/>
                        </a:rPr>
                        <a:t>large</a:t>
                      </a:r>
                      <a:endParaRPr lang="en-MY" sz="1200" b="0" i="0" u="none" strike="noStrike" dirty="0">
                        <a:solidFill>
                          <a:srgbClr val="000000"/>
                        </a:solidFill>
                        <a:effectLst/>
                        <a:latin typeface="Calibri"/>
                      </a:endParaRPr>
                    </a:p>
                  </a:txBody>
                  <a:tcPr marL="8806" marR="8806" marT="8806" marB="0" anchor="ctr"/>
                </a:tc>
                <a:tc>
                  <a:txBody>
                    <a:bodyPr/>
                    <a:lstStyle/>
                    <a:p>
                      <a:pPr algn="ctr" fontAlgn="b"/>
                      <a:r>
                        <a:rPr lang="en-MY" sz="1200" u="none" strike="noStrike">
                          <a:effectLst/>
                        </a:rPr>
                        <a:t>linux</a:t>
                      </a:r>
                      <a:endParaRPr lang="en-MY" sz="1200" b="0" i="0" u="none" strike="noStrike">
                        <a:solidFill>
                          <a:srgbClr val="000000"/>
                        </a:solidFill>
                        <a:effectLst/>
                        <a:latin typeface="Calibri"/>
                      </a:endParaRPr>
                    </a:p>
                  </a:txBody>
                  <a:tcPr marL="8806" marR="8806" marT="8806" marB="0" anchor="ctr"/>
                </a:tc>
                <a:tc>
                  <a:txBody>
                    <a:bodyPr/>
                    <a:lstStyle/>
                    <a:p>
                      <a:pPr algn="ctr" fontAlgn="b"/>
                      <a:endParaRPr lang="en-MY" sz="1200" b="0" i="0" u="none" strike="noStrike">
                        <a:solidFill>
                          <a:srgbClr val="000000"/>
                        </a:solidFill>
                        <a:effectLst/>
                        <a:latin typeface="Calibri"/>
                      </a:endParaRPr>
                    </a:p>
                  </a:txBody>
                  <a:tcPr marL="8806" marR="8806" marT="8806" marB="0" anchor="ctr"/>
                </a:tc>
                <a:tc>
                  <a:txBody>
                    <a:bodyPr/>
                    <a:lstStyle/>
                    <a:p>
                      <a:pPr algn="ctr" fontAlgn="b"/>
                      <a:endParaRPr lang="en-MY" sz="1200" b="0" i="0" u="none" strike="noStrike">
                        <a:solidFill>
                          <a:srgbClr val="000000"/>
                        </a:solidFill>
                        <a:effectLst/>
                        <a:latin typeface="Calibri"/>
                      </a:endParaRPr>
                    </a:p>
                  </a:txBody>
                  <a:tcPr marL="8806" marR="8806" marT="8806" marB="0" anchor="ctr"/>
                </a:tc>
                <a:tc>
                  <a:txBody>
                    <a:bodyPr/>
                    <a:lstStyle/>
                    <a:p>
                      <a:pPr algn="ctr" fontAlgn="b"/>
                      <a:endParaRPr lang="en-MY" sz="1200" b="0" i="0" u="none" strike="noStrike">
                        <a:solidFill>
                          <a:srgbClr val="000000"/>
                        </a:solidFill>
                        <a:effectLst/>
                        <a:latin typeface="Calibri"/>
                      </a:endParaRPr>
                    </a:p>
                  </a:txBody>
                  <a:tcPr marL="8806" marR="8806" marT="8806" marB="0" anchor="ctr"/>
                </a:tc>
                <a:tc>
                  <a:txBody>
                    <a:bodyPr/>
                    <a:lstStyle/>
                    <a:p>
                      <a:pPr algn="ctr" fontAlgn="b"/>
                      <a:endParaRPr lang="en-MY" sz="1200" b="0" i="0" u="none" strike="noStrike">
                        <a:solidFill>
                          <a:srgbClr val="000000"/>
                        </a:solidFill>
                        <a:effectLst/>
                        <a:latin typeface="Calibri"/>
                      </a:endParaRPr>
                    </a:p>
                  </a:txBody>
                  <a:tcPr marL="8806" marR="8806" marT="8806" marB="0" anchor="ctr"/>
                </a:tc>
                <a:tc>
                  <a:txBody>
                    <a:bodyPr/>
                    <a:lstStyle/>
                    <a:p>
                      <a:pPr algn="ctr" fontAlgn="b"/>
                      <a:endParaRPr lang="en-MY" sz="1200" b="0" i="0" u="none" strike="noStrike">
                        <a:solidFill>
                          <a:srgbClr val="000000"/>
                        </a:solidFill>
                        <a:effectLst/>
                        <a:latin typeface="Calibri"/>
                      </a:endParaRPr>
                    </a:p>
                  </a:txBody>
                  <a:tcPr marL="8806" marR="8806" marT="8806" marB="0" anchor="ctr"/>
                </a:tc>
              </a:tr>
              <a:tr h="554596">
                <a:tc>
                  <a:txBody>
                    <a:bodyPr/>
                    <a:lstStyle/>
                    <a:p>
                      <a:pPr algn="ctr" fontAlgn="b"/>
                      <a:r>
                        <a:rPr lang="en-MY" sz="1200" u="none" strike="noStrike">
                          <a:effectLst/>
                        </a:rPr>
                        <a:t>storage</a:t>
                      </a:r>
                      <a:endParaRPr lang="en-MY" sz="1200" b="0" i="0" u="none" strike="noStrike">
                        <a:solidFill>
                          <a:srgbClr val="000000"/>
                        </a:solidFill>
                        <a:effectLst/>
                        <a:latin typeface="Calibri"/>
                      </a:endParaRPr>
                    </a:p>
                  </a:txBody>
                  <a:tcPr marL="8806" marR="8806" marT="8806" marB="0" anchor="ctr"/>
                </a:tc>
                <a:tc>
                  <a:txBody>
                    <a:bodyPr/>
                    <a:lstStyle/>
                    <a:p>
                      <a:pPr algn="ctr" fontAlgn="b"/>
                      <a:r>
                        <a:rPr lang="en-MY" sz="1200" u="none" strike="noStrike">
                          <a:effectLst/>
                        </a:rPr>
                        <a:t>s3</a:t>
                      </a:r>
                      <a:endParaRPr lang="en-MY" sz="1200" b="0" i="0" u="none" strike="noStrike">
                        <a:solidFill>
                          <a:srgbClr val="000000"/>
                        </a:solidFill>
                        <a:effectLst/>
                        <a:latin typeface="Calibri"/>
                      </a:endParaRPr>
                    </a:p>
                  </a:txBody>
                  <a:tcPr marL="8806" marR="8806" marT="8806" marB="0" anchor="ctr"/>
                </a:tc>
                <a:tc>
                  <a:txBody>
                    <a:bodyPr/>
                    <a:lstStyle/>
                    <a:p>
                      <a:pPr algn="ctr" fontAlgn="b"/>
                      <a:r>
                        <a:rPr lang="en-MY" sz="1200" u="none" strike="noStrike">
                          <a:effectLst/>
                        </a:rPr>
                        <a:t>us-east-1</a:t>
                      </a:r>
                      <a:endParaRPr lang="en-MY" sz="1200" b="0" i="0" u="none" strike="noStrike">
                        <a:solidFill>
                          <a:srgbClr val="000000"/>
                        </a:solidFill>
                        <a:effectLst/>
                        <a:latin typeface="Calibri"/>
                      </a:endParaRPr>
                    </a:p>
                  </a:txBody>
                  <a:tcPr marL="8806" marR="8806" marT="8806" marB="0" anchor="ctr"/>
                </a:tc>
                <a:tc>
                  <a:txBody>
                    <a:bodyPr/>
                    <a:lstStyle/>
                    <a:p>
                      <a:pPr algn="ctr" fontAlgn="b"/>
                      <a:r>
                        <a:rPr lang="en-MY" sz="1200" u="none" strike="noStrike">
                          <a:effectLst/>
                        </a:rPr>
                        <a:t>1</a:t>
                      </a:r>
                      <a:endParaRPr lang="en-MY" sz="1200" b="0" i="0" u="none" strike="noStrike">
                        <a:solidFill>
                          <a:srgbClr val="000000"/>
                        </a:solidFill>
                        <a:effectLst/>
                        <a:latin typeface="Calibri"/>
                      </a:endParaRPr>
                    </a:p>
                  </a:txBody>
                  <a:tcPr marL="8806" marR="8806" marT="8806" marB="0" anchor="ctr"/>
                </a:tc>
                <a:tc>
                  <a:txBody>
                    <a:bodyPr/>
                    <a:lstStyle/>
                    <a:p>
                      <a:pPr algn="ctr" fontAlgn="b"/>
                      <a:r>
                        <a:rPr lang="en-MY" sz="1200" u="none" strike="noStrike" dirty="0">
                          <a:effectLst/>
                        </a:rPr>
                        <a:t>$0.23</a:t>
                      </a:r>
                      <a:endParaRPr lang="en-MY" sz="1200" b="0" i="0" u="none" strike="noStrike" dirty="0">
                        <a:solidFill>
                          <a:srgbClr val="000000"/>
                        </a:solidFill>
                        <a:effectLst/>
                        <a:latin typeface="Calibri"/>
                      </a:endParaRPr>
                    </a:p>
                  </a:txBody>
                  <a:tcPr marL="8806" marR="8806" marT="8806" marB="0" anchor="ctr"/>
                </a:tc>
                <a:tc>
                  <a:txBody>
                    <a:bodyPr/>
                    <a:lstStyle/>
                    <a:p>
                      <a:pPr algn="ctr" fontAlgn="b"/>
                      <a:r>
                        <a:rPr lang="en-MY" sz="1200" u="none" strike="noStrike" dirty="0">
                          <a:effectLst/>
                        </a:rPr>
                        <a:t>$0.23</a:t>
                      </a:r>
                      <a:endParaRPr lang="en-MY" sz="1200" b="0" i="0" u="none" strike="noStrike" dirty="0">
                        <a:solidFill>
                          <a:srgbClr val="000000"/>
                        </a:solidFill>
                        <a:effectLst/>
                        <a:latin typeface="Calibri"/>
                      </a:endParaRPr>
                    </a:p>
                  </a:txBody>
                  <a:tcPr marL="8806" marR="8806" marT="8806" marB="0" anchor="ctr"/>
                </a:tc>
                <a:tc>
                  <a:txBody>
                    <a:bodyPr/>
                    <a:lstStyle/>
                    <a:p>
                      <a:pPr algn="ctr" fontAlgn="b"/>
                      <a:endParaRPr lang="en-MY" sz="1200" b="0" i="0" u="none" strike="noStrike" dirty="0">
                        <a:solidFill>
                          <a:srgbClr val="000000"/>
                        </a:solidFill>
                        <a:effectLst/>
                        <a:latin typeface="Calibri"/>
                      </a:endParaRPr>
                    </a:p>
                  </a:txBody>
                  <a:tcPr marL="8806" marR="8806" marT="8806" marB="0" anchor="ctr"/>
                </a:tc>
                <a:tc>
                  <a:txBody>
                    <a:bodyPr/>
                    <a:lstStyle/>
                    <a:p>
                      <a:pPr algn="ctr" fontAlgn="b"/>
                      <a:endParaRPr lang="en-MY" sz="1200" b="0" i="0" u="none" strike="noStrike">
                        <a:solidFill>
                          <a:srgbClr val="000000"/>
                        </a:solidFill>
                        <a:effectLst/>
                        <a:latin typeface="Calibri"/>
                      </a:endParaRPr>
                    </a:p>
                  </a:txBody>
                  <a:tcPr marL="8806" marR="8806" marT="8806" marB="0" anchor="ctr"/>
                </a:tc>
                <a:tc>
                  <a:txBody>
                    <a:bodyPr/>
                    <a:lstStyle/>
                    <a:p>
                      <a:pPr algn="ctr" fontAlgn="b"/>
                      <a:endParaRPr lang="en-MY" sz="1200" b="0" i="0" u="none" strike="noStrike" dirty="0">
                        <a:solidFill>
                          <a:srgbClr val="000000"/>
                        </a:solidFill>
                        <a:effectLst/>
                        <a:latin typeface="Calibri"/>
                      </a:endParaRPr>
                    </a:p>
                  </a:txBody>
                  <a:tcPr marL="8806" marR="8806" marT="8806" marB="0" anchor="ctr"/>
                </a:tc>
                <a:tc>
                  <a:txBody>
                    <a:bodyPr/>
                    <a:lstStyle/>
                    <a:p>
                      <a:pPr algn="ctr" fontAlgn="b"/>
                      <a:endParaRPr lang="en-MY" sz="1200" b="0" i="0" u="none" strike="noStrike">
                        <a:solidFill>
                          <a:srgbClr val="000000"/>
                        </a:solidFill>
                        <a:effectLst/>
                        <a:latin typeface="Calibri"/>
                      </a:endParaRPr>
                    </a:p>
                  </a:txBody>
                  <a:tcPr marL="8806" marR="8806" marT="8806" marB="0" anchor="ctr"/>
                </a:tc>
                <a:tc>
                  <a:txBody>
                    <a:bodyPr/>
                    <a:lstStyle/>
                    <a:p>
                      <a:pPr algn="ctr" fontAlgn="b"/>
                      <a:endParaRPr lang="en-MY" sz="1200" b="0" i="0" u="none" strike="noStrike" dirty="0">
                        <a:solidFill>
                          <a:srgbClr val="000000"/>
                        </a:solidFill>
                        <a:effectLst/>
                        <a:latin typeface="Calibri"/>
                      </a:endParaRPr>
                    </a:p>
                  </a:txBody>
                  <a:tcPr marL="8806" marR="8806" marT="8806" marB="0" anchor="ctr"/>
                </a:tc>
                <a:tc>
                  <a:txBody>
                    <a:bodyPr/>
                    <a:lstStyle/>
                    <a:p>
                      <a:pPr algn="ctr" fontAlgn="b"/>
                      <a:r>
                        <a:rPr lang="en-MY" sz="1200" u="none" strike="noStrike">
                          <a:effectLst/>
                        </a:rPr>
                        <a:t>10</a:t>
                      </a:r>
                      <a:endParaRPr lang="en-MY" sz="1200" b="0" i="0" u="none" strike="noStrike">
                        <a:solidFill>
                          <a:srgbClr val="000000"/>
                        </a:solidFill>
                        <a:effectLst/>
                        <a:latin typeface="Calibri"/>
                      </a:endParaRPr>
                    </a:p>
                  </a:txBody>
                  <a:tcPr marL="8806" marR="8806" marT="8806" marB="0" anchor="ctr"/>
                </a:tc>
                <a:tc>
                  <a:txBody>
                    <a:bodyPr/>
                    <a:lstStyle/>
                    <a:p>
                      <a:pPr algn="ctr" fontAlgn="b"/>
                      <a:endParaRPr lang="en-MY" sz="1200" b="0" i="0" u="none" strike="noStrike">
                        <a:solidFill>
                          <a:srgbClr val="000000"/>
                        </a:solidFill>
                        <a:effectLst/>
                        <a:latin typeface="Calibri"/>
                      </a:endParaRPr>
                    </a:p>
                  </a:txBody>
                  <a:tcPr marL="8806" marR="8806" marT="8806" marB="0" anchor="ctr"/>
                </a:tc>
                <a:tc>
                  <a:txBody>
                    <a:bodyPr/>
                    <a:lstStyle/>
                    <a:p>
                      <a:pPr algn="ctr" fontAlgn="b"/>
                      <a:endParaRPr lang="en-MY" sz="1200" b="0" i="0" u="none" strike="noStrike">
                        <a:solidFill>
                          <a:srgbClr val="000000"/>
                        </a:solidFill>
                        <a:effectLst/>
                        <a:latin typeface="Calibri"/>
                      </a:endParaRPr>
                    </a:p>
                  </a:txBody>
                  <a:tcPr marL="8806" marR="8806" marT="8806" marB="0" anchor="ctr"/>
                </a:tc>
              </a:tr>
              <a:tr h="554596">
                <a:tc>
                  <a:txBody>
                    <a:bodyPr/>
                    <a:lstStyle/>
                    <a:p>
                      <a:pPr algn="ctr" fontAlgn="b"/>
                      <a:r>
                        <a:rPr lang="en-MY" sz="1200" u="none" strike="noStrike">
                          <a:effectLst/>
                        </a:rPr>
                        <a:t>networking</a:t>
                      </a:r>
                      <a:endParaRPr lang="en-MY" sz="1200" b="0" i="0" u="none" strike="noStrike">
                        <a:solidFill>
                          <a:srgbClr val="000000"/>
                        </a:solidFill>
                        <a:effectLst/>
                        <a:latin typeface="Calibri"/>
                      </a:endParaRPr>
                    </a:p>
                  </a:txBody>
                  <a:tcPr marL="8806" marR="8806" marT="8806" marB="0" anchor="ctr"/>
                </a:tc>
                <a:tc>
                  <a:txBody>
                    <a:bodyPr/>
                    <a:lstStyle/>
                    <a:p>
                      <a:pPr algn="ctr" fontAlgn="b"/>
                      <a:r>
                        <a:rPr lang="en-MY" sz="1200" u="none" strike="noStrike">
                          <a:effectLst/>
                        </a:rPr>
                        <a:t>elb</a:t>
                      </a:r>
                      <a:endParaRPr lang="en-MY" sz="1200" b="0" i="0" u="none" strike="noStrike">
                        <a:solidFill>
                          <a:srgbClr val="000000"/>
                        </a:solidFill>
                        <a:effectLst/>
                        <a:latin typeface="Calibri"/>
                      </a:endParaRPr>
                    </a:p>
                  </a:txBody>
                  <a:tcPr marL="8806" marR="8806" marT="8806" marB="0" anchor="ctr"/>
                </a:tc>
                <a:tc>
                  <a:txBody>
                    <a:bodyPr/>
                    <a:lstStyle/>
                    <a:p>
                      <a:pPr algn="ctr" fontAlgn="b"/>
                      <a:r>
                        <a:rPr lang="en-MY" sz="1200" u="none" strike="noStrike">
                          <a:effectLst/>
                        </a:rPr>
                        <a:t>us-east-1</a:t>
                      </a:r>
                      <a:endParaRPr lang="en-MY" sz="1200" b="0" i="0" u="none" strike="noStrike">
                        <a:solidFill>
                          <a:srgbClr val="000000"/>
                        </a:solidFill>
                        <a:effectLst/>
                        <a:latin typeface="Calibri"/>
                      </a:endParaRPr>
                    </a:p>
                  </a:txBody>
                  <a:tcPr marL="8806" marR="8806" marT="8806" marB="0" anchor="ctr"/>
                </a:tc>
                <a:tc>
                  <a:txBody>
                    <a:bodyPr/>
                    <a:lstStyle/>
                    <a:p>
                      <a:pPr algn="ctr" fontAlgn="b"/>
                      <a:r>
                        <a:rPr lang="en-MY" sz="1200" u="none" strike="noStrike">
                          <a:effectLst/>
                        </a:rPr>
                        <a:t>2</a:t>
                      </a:r>
                      <a:endParaRPr lang="en-MY" sz="1200" b="0" i="0" u="none" strike="noStrike">
                        <a:solidFill>
                          <a:srgbClr val="000000"/>
                        </a:solidFill>
                        <a:effectLst/>
                        <a:latin typeface="Calibri"/>
                      </a:endParaRPr>
                    </a:p>
                  </a:txBody>
                  <a:tcPr marL="8806" marR="8806" marT="8806" marB="0" anchor="ctr"/>
                </a:tc>
                <a:tc>
                  <a:txBody>
                    <a:bodyPr/>
                    <a:lstStyle/>
                    <a:p>
                      <a:pPr algn="ctr" fontAlgn="b"/>
                      <a:r>
                        <a:rPr lang="en-MY" sz="1200" u="none" strike="noStrike">
                          <a:effectLst/>
                        </a:rPr>
                        <a:t>$22.27</a:t>
                      </a:r>
                      <a:endParaRPr lang="en-MY" sz="1200" b="0" i="0" u="none" strike="noStrike">
                        <a:solidFill>
                          <a:srgbClr val="000000"/>
                        </a:solidFill>
                        <a:effectLst/>
                        <a:latin typeface="Calibri"/>
                      </a:endParaRPr>
                    </a:p>
                  </a:txBody>
                  <a:tcPr marL="8806" marR="8806" marT="8806" marB="0" anchor="ctr"/>
                </a:tc>
                <a:tc>
                  <a:txBody>
                    <a:bodyPr/>
                    <a:lstStyle/>
                    <a:p>
                      <a:pPr algn="ctr" fontAlgn="b"/>
                      <a:r>
                        <a:rPr lang="en-MY" sz="1200" u="none" strike="noStrike" dirty="0">
                          <a:effectLst/>
                        </a:rPr>
                        <a:t>$44.54</a:t>
                      </a:r>
                      <a:endParaRPr lang="en-MY" sz="1200" b="0" i="0" u="none" strike="noStrike" dirty="0">
                        <a:solidFill>
                          <a:srgbClr val="000000"/>
                        </a:solidFill>
                        <a:effectLst/>
                        <a:latin typeface="Calibri"/>
                      </a:endParaRPr>
                    </a:p>
                  </a:txBody>
                  <a:tcPr marL="8806" marR="8806" marT="8806" marB="0" anchor="ctr"/>
                </a:tc>
                <a:tc>
                  <a:txBody>
                    <a:bodyPr/>
                    <a:lstStyle/>
                    <a:p>
                      <a:pPr algn="ctr" fontAlgn="b"/>
                      <a:endParaRPr lang="en-MY" sz="1200" b="0" i="0" u="none" strike="noStrike" dirty="0">
                        <a:solidFill>
                          <a:srgbClr val="000000"/>
                        </a:solidFill>
                        <a:effectLst/>
                        <a:latin typeface="Calibri"/>
                      </a:endParaRPr>
                    </a:p>
                  </a:txBody>
                  <a:tcPr marL="8806" marR="8806" marT="8806" marB="0" anchor="ctr"/>
                </a:tc>
                <a:tc>
                  <a:txBody>
                    <a:bodyPr/>
                    <a:lstStyle/>
                    <a:p>
                      <a:pPr algn="ctr" fontAlgn="b"/>
                      <a:endParaRPr lang="en-MY" sz="1200" b="0" i="0" u="none" strike="noStrike" dirty="0">
                        <a:solidFill>
                          <a:srgbClr val="000000"/>
                        </a:solidFill>
                        <a:effectLst/>
                        <a:latin typeface="Calibri"/>
                      </a:endParaRPr>
                    </a:p>
                  </a:txBody>
                  <a:tcPr marL="8806" marR="8806" marT="8806" marB="0" anchor="ctr"/>
                </a:tc>
                <a:tc>
                  <a:txBody>
                    <a:bodyPr/>
                    <a:lstStyle/>
                    <a:p>
                      <a:pPr algn="ctr" fontAlgn="b"/>
                      <a:endParaRPr lang="en-MY" sz="1200" b="0" i="0" u="none" strike="noStrike" dirty="0">
                        <a:solidFill>
                          <a:srgbClr val="000000"/>
                        </a:solidFill>
                        <a:effectLst/>
                        <a:latin typeface="Calibri"/>
                      </a:endParaRPr>
                    </a:p>
                  </a:txBody>
                  <a:tcPr marL="8806" marR="8806" marT="8806" marB="0" anchor="ctr"/>
                </a:tc>
                <a:tc>
                  <a:txBody>
                    <a:bodyPr/>
                    <a:lstStyle/>
                    <a:p>
                      <a:pPr algn="ctr" fontAlgn="b"/>
                      <a:endParaRPr lang="en-MY" sz="1200" b="0" i="0" u="none" strike="noStrike" dirty="0">
                        <a:solidFill>
                          <a:srgbClr val="000000"/>
                        </a:solidFill>
                        <a:effectLst/>
                        <a:latin typeface="Calibri"/>
                      </a:endParaRPr>
                    </a:p>
                  </a:txBody>
                  <a:tcPr marL="8806" marR="8806" marT="8806" marB="0" anchor="ctr"/>
                </a:tc>
                <a:tc>
                  <a:txBody>
                    <a:bodyPr/>
                    <a:lstStyle/>
                    <a:p>
                      <a:pPr algn="ctr" fontAlgn="b"/>
                      <a:endParaRPr lang="en-MY" sz="1200" b="0" i="0" u="none" strike="noStrike" dirty="0">
                        <a:solidFill>
                          <a:srgbClr val="000000"/>
                        </a:solidFill>
                        <a:effectLst/>
                        <a:latin typeface="Calibri"/>
                      </a:endParaRPr>
                    </a:p>
                  </a:txBody>
                  <a:tcPr marL="8806" marR="8806" marT="8806" marB="0" anchor="ctr"/>
                </a:tc>
                <a:tc>
                  <a:txBody>
                    <a:bodyPr/>
                    <a:lstStyle/>
                    <a:p>
                      <a:pPr algn="ctr" fontAlgn="b"/>
                      <a:r>
                        <a:rPr lang="en-MY" sz="1200" u="none" strike="noStrike" dirty="0">
                          <a:effectLst/>
                        </a:rPr>
                        <a:t>10</a:t>
                      </a:r>
                      <a:endParaRPr lang="en-MY" sz="1200" b="0" i="0" u="none" strike="noStrike" dirty="0">
                        <a:solidFill>
                          <a:srgbClr val="000000"/>
                        </a:solidFill>
                        <a:effectLst/>
                        <a:latin typeface="Calibri"/>
                      </a:endParaRPr>
                    </a:p>
                  </a:txBody>
                  <a:tcPr marL="8806" marR="8806" marT="8806" marB="0" anchor="ctr"/>
                </a:tc>
                <a:tc>
                  <a:txBody>
                    <a:bodyPr/>
                    <a:lstStyle/>
                    <a:p>
                      <a:pPr algn="ctr" fontAlgn="b"/>
                      <a:endParaRPr lang="en-MY" sz="1200" b="0" i="0" u="none" strike="noStrike" dirty="0">
                        <a:solidFill>
                          <a:srgbClr val="000000"/>
                        </a:solidFill>
                        <a:effectLst/>
                        <a:latin typeface="Calibri"/>
                      </a:endParaRPr>
                    </a:p>
                  </a:txBody>
                  <a:tcPr marL="8806" marR="8806" marT="8806" marB="0" anchor="ctr"/>
                </a:tc>
                <a:tc>
                  <a:txBody>
                    <a:bodyPr/>
                    <a:lstStyle/>
                    <a:p>
                      <a:pPr algn="ctr" fontAlgn="b"/>
                      <a:endParaRPr lang="en-MY" sz="1200" b="0" i="0" u="none" strike="noStrike">
                        <a:solidFill>
                          <a:srgbClr val="000000"/>
                        </a:solidFill>
                        <a:effectLst/>
                        <a:latin typeface="Calibri"/>
                      </a:endParaRPr>
                    </a:p>
                  </a:txBody>
                  <a:tcPr marL="8806" marR="8806" marT="8806" marB="0" anchor="ctr"/>
                </a:tc>
              </a:tr>
              <a:tr h="554596">
                <a:tc>
                  <a:txBody>
                    <a:bodyPr/>
                    <a:lstStyle/>
                    <a:p>
                      <a:pPr algn="ctr" fontAlgn="b"/>
                      <a:r>
                        <a:rPr lang="en-MY" sz="1200" u="none" strike="noStrike">
                          <a:effectLst/>
                        </a:rPr>
                        <a:t>database</a:t>
                      </a:r>
                      <a:endParaRPr lang="en-MY" sz="1200" b="0" i="0" u="none" strike="noStrike">
                        <a:solidFill>
                          <a:srgbClr val="000000"/>
                        </a:solidFill>
                        <a:effectLst/>
                        <a:latin typeface="Calibri"/>
                      </a:endParaRPr>
                    </a:p>
                  </a:txBody>
                  <a:tcPr marL="8806" marR="8806" marT="8806" marB="0" anchor="ctr"/>
                </a:tc>
                <a:tc>
                  <a:txBody>
                    <a:bodyPr/>
                    <a:lstStyle/>
                    <a:p>
                      <a:pPr algn="ctr" fontAlgn="b"/>
                      <a:r>
                        <a:rPr lang="en-MY" sz="1200" u="none" strike="noStrike">
                          <a:effectLst/>
                        </a:rPr>
                        <a:t>rds</a:t>
                      </a:r>
                      <a:endParaRPr lang="en-MY" sz="1200" b="0" i="0" u="none" strike="noStrike">
                        <a:solidFill>
                          <a:srgbClr val="000000"/>
                        </a:solidFill>
                        <a:effectLst/>
                        <a:latin typeface="Calibri"/>
                      </a:endParaRPr>
                    </a:p>
                  </a:txBody>
                  <a:tcPr marL="8806" marR="8806" marT="8806" marB="0" anchor="ctr"/>
                </a:tc>
                <a:tc>
                  <a:txBody>
                    <a:bodyPr/>
                    <a:lstStyle/>
                    <a:p>
                      <a:pPr algn="ctr" fontAlgn="b"/>
                      <a:r>
                        <a:rPr lang="en-MY" sz="1200" u="none" strike="noStrike">
                          <a:effectLst/>
                        </a:rPr>
                        <a:t>us-east-1</a:t>
                      </a:r>
                      <a:endParaRPr lang="en-MY" sz="1200" b="0" i="0" u="none" strike="noStrike">
                        <a:solidFill>
                          <a:srgbClr val="000000"/>
                        </a:solidFill>
                        <a:effectLst/>
                        <a:latin typeface="Calibri"/>
                      </a:endParaRPr>
                    </a:p>
                  </a:txBody>
                  <a:tcPr marL="8806" marR="8806" marT="8806" marB="0" anchor="ctr"/>
                </a:tc>
                <a:tc>
                  <a:txBody>
                    <a:bodyPr/>
                    <a:lstStyle/>
                    <a:p>
                      <a:pPr algn="ctr" fontAlgn="b"/>
                      <a:r>
                        <a:rPr lang="en-MY" sz="1200" u="none" strike="noStrike">
                          <a:effectLst/>
                        </a:rPr>
                        <a:t>1</a:t>
                      </a:r>
                      <a:endParaRPr lang="en-MY" sz="1200" b="0" i="0" u="none" strike="noStrike">
                        <a:solidFill>
                          <a:srgbClr val="000000"/>
                        </a:solidFill>
                        <a:effectLst/>
                        <a:latin typeface="Calibri"/>
                      </a:endParaRPr>
                    </a:p>
                  </a:txBody>
                  <a:tcPr marL="8806" marR="8806" marT="8806" marB="0" anchor="ctr"/>
                </a:tc>
                <a:tc>
                  <a:txBody>
                    <a:bodyPr/>
                    <a:lstStyle/>
                    <a:p>
                      <a:pPr algn="ctr" fontAlgn="b"/>
                      <a:r>
                        <a:rPr lang="en-MY" sz="1200" u="none" strike="noStrike">
                          <a:effectLst/>
                        </a:rPr>
                        <a:t>$127.75</a:t>
                      </a:r>
                      <a:endParaRPr lang="en-MY" sz="1200" b="0" i="0" u="none" strike="noStrike">
                        <a:solidFill>
                          <a:srgbClr val="000000"/>
                        </a:solidFill>
                        <a:effectLst/>
                        <a:latin typeface="Calibri"/>
                      </a:endParaRPr>
                    </a:p>
                  </a:txBody>
                  <a:tcPr marL="8806" marR="8806" marT="8806" marB="0" anchor="ctr"/>
                </a:tc>
                <a:tc>
                  <a:txBody>
                    <a:bodyPr/>
                    <a:lstStyle/>
                    <a:p>
                      <a:pPr algn="ctr" fontAlgn="b"/>
                      <a:r>
                        <a:rPr lang="en-MY" sz="1200" u="none" strike="noStrike">
                          <a:effectLst/>
                        </a:rPr>
                        <a:t>$127.75</a:t>
                      </a:r>
                      <a:endParaRPr lang="en-MY" sz="1200" b="0" i="0" u="none" strike="noStrike">
                        <a:solidFill>
                          <a:srgbClr val="000000"/>
                        </a:solidFill>
                        <a:effectLst/>
                        <a:latin typeface="Calibri"/>
                      </a:endParaRPr>
                    </a:p>
                  </a:txBody>
                  <a:tcPr marL="8806" marR="8806" marT="8806" marB="0" anchor="ctr"/>
                </a:tc>
                <a:tc>
                  <a:txBody>
                    <a:bodyPr/>
                    <a:lstStyle/>
                    <a:p>
                      <a:pPr algn="ctr" fontAlgn="b"/>
                      <a:r>
                        <a:rPr lang="en-MY" sz="1200" u="none" strike="noStrike">
                          <a:effectLst/>
                        </a:rPr>
                        <a:t>m4</a:t>
                      </a:r>
                      <a:endParaRPr lang="en-MY" sz="1200" b="0" i="0" u="none" strike="noStrike">
                        <a:solidFill>
                          <a:srgbClr val="000000"/>
                        </a:solidFill>
                        <a:effectLst/>
                        <a:latin typeface="Calibri"/>
                      </a:endParaRPr>
                    </a:p>
                  </a:txBody>
                  <a:tcPr marL="8806" marR="8806" marT="8806" marB="0" anchor="ctr"/>
                </a:tc>
                <a:tc>
                  <a:txBody>
                    <a:bodyPr/>
                    <a:lstStyle/>
                    <a:p>
                      <a:pPr algn="ctr" fontAlgn="b"/>
                      <a:r>
                        <a:rPr lang="en-MY" sz="1200" u="none" strike="noStrike">
                          <a:effectLst/>
                        </a:rPr>
                        <a:t>large</a:t>
                      </a:r>
                      <a:endParaRPr lang="en-MY" sz="1200" b="0" i="0" u="none" strike="noStrike">
                        <a:solidFill>
                          <a:srgbClr val="000000"/>
                        </a:solidFill>
                        <a:effectLst/>
                        <a:latin typeface="Calibri"/>
                      </a:endParaRPr>
                    </a:p>
                  </a:txBody>
                  <a:tcPr marL="8806" marR="8806" marT="8806" marB="0" anchor="ctr"/>
                </a:tc>
                <a:tc>
                  <a:txBody>
                    <a:bodyPr/>
                    <a:lstStyle/>
                    <a:p>
                      <a:pPr algn="ctr" fontAlgn="b"/>
                      <a:endParaRPr lang="en-MY" sz="1200" b="0" i="0" u="none" strike="noStrike">
                        <a:solidFill>
                          <a:srgbClr val="000000"/>
                        </a:solidFill>
                        <a:effectLst/>
                        <a:latin typeface="Calibri"/>
                      </a:endParaRPr>
                    </a:p>
                  </a:txBody>
                  <a:tcPr marL="8806" marR="8806" marT="8806" marB="0" anchor="ctr"/>
                </a:tc>
                <a:tc>
                  <a:txBody>
                    <a:bodyPr/>
                    <a:lstStyle/>
                    <a:p>
                      <a:pPr algn="ctr" fontAlgn="b"/>
                      <a:r>
                        <a:rPr lang="en-MY" sz="1200" u="none" strike="noStrike" dirty="0">
                          <a:effectLst/>
                        </a:rPr>
                        <a:t>primary</a:t>
                      </a:r>
                      <a:endParaRPr lang="en-MY" sz="1200" b="0" i="0" u="none" strike="noStrike" dirty="0">
                        <a:solidFill>
                          <a:srgbClr val="000000"/>
                        </a:solidFill>
                        <a:effectLst/>
                        <a:latin typeface="Calibri"/>
                      </a:endParaRPr>
                    </a:p>
                  </a:txBody>
                  <a:tcPr marL="8806" marR="8806" marT="8806" marB="0" anchor="ctr"/>
                </a:tc>
                <a:tc>
                  <a:txBody>
                    <a:bodyPr/>
                    <a:lstStyle/>
                    <a:p>
                      <a:pPr algn="ctr" fontAlgn="b"/>
                      <a:r>
                        <a:rPr lang="en-MY" sz="1200" u="none" strike="noStrike" dirty="0" err="1">
                          <a:effectLst/>
                        </a:rPr>
                        <a:t>mysql</a:t>
                      </a:r>
                      <a:endParaRPr lang="en-MY" sz="1200" b="0" i="0" u="none" strike="noStrike" dirty="0">
                        <a:solidFill>
                          <a:srgbClr val="000000"/>
                        </a:solidFill>
                        <a:effectLst/>
                        <a:latin typeface="Calibri"/>
                      </a:endParaRPr>
                    </a:p>
                  </a:txBody>
                  <a:tcPr marL="8806" marR="8806" marT="8806" marB="0" anchor="ctr"/>
                </a:tc>
                <a:tc>
                  <a:txBody>
                    <a:bodyPr/>
                    <a:lstStyle/>
                    <a:p>
                      <a:pPr algn="ctr" fontAlgn="b"/>
                      <a:endParaRPr lang="en-MY" sz="1200" b="0" i="0" u="none" strike="noStrike" dirty="0">
                        <a:solidFill>
                          <a:srgbClr val="000000"/>
                        </a:solidFill>
                        <a:effectLst/>
                        <a:latin typeface="Calibri"/>
                      </a:endParaRPr>
                    </a:p>
                  </a:txBody>
                  <a:tcPr marL="8806" marR="8806" marT="8806" marB="0" anchor="ctr"/>
                </a:tc>
                <a:tc>
                  <a:txBody>
                    <a:bodyPr/>
                    <a:lstStyle/>
                    <a:p>
                      <a:pPr algn="ctr" fontAlgn="b"/>
                      <a:endParaRPr lang="en-MY" sz="1200" b="0" i="0" u="none" strike="noStrike" dirty="0">
                        <a:solidFill>
                          <a:srgbClr val="000000"/>
                        </a:solidFill>
                        <a:effectLst/>
                        <a:latin typeface="Calibri"/>
                      </a:endParaRPr>
                    </a:p>
                  </a:txBody>
                  <a:tcPr marL="8806" marR="8806" marT="8806" marB="0" anchor="ctr"/>
                </a:tc>
                <a:tc>
                  <a:txBody>
                    <a:bodyPr/>
                    <a:lstStyle/>
                    <a:p>
                      <a:pPr algn="ctr" fontAlgn="b"/>
                      <a:endParaRPr lang="en-MY" sz="1200" b="0" i="0" u="none" strike="noStrike">
                        <a:solidFill>
                          <a:srgbClr val="000000"/>
                        </a:solidFill>
                        <a:effectLst/>
                        <a:latin typeface="Calibri"/>
                      </a:endParaRPr>
                    </a:p>
                  </a:txBody>
                  <a:tcPr marL="8806" marR="8806" marT="8806" marB="0" anchor="ctr"/>
                </a:tc>
              </a:tr>
              <a:tr h="554596">
                <a:tc>
                  <a:txBody>
                    <a:bodyPr/>
                    <a:lstStyle/>
                    <a:p>
                      <a:pPr algn="ctr" fontAlgn="b"/>
                      <a:r>
                        <a:rPr lang="en-MY" sz="1200" u="none" strike="noStrike">
                          <a:effectLst/>
                        </a:rPr>
                        <a:t>database</a:t>
                      </a:r>
                      <a:endParaRPr lang="en-MY" sz="1200" b="0" i="0" u="none" strike="noStrike">
                        <a:solidFill>
                          <a:srgbClr val="000000"/>
                        </a:solidFill>
                        <a:effectLst/>
                        <a:latin typeface="Calibri"/>
                      </a:endParaRPr>
                    </a:p>
                  </a:txBody>
                  <a:tcPr marL="8806" marR="8806" marT="8806" marB="0" anchor="ctr"/>
                </a:tc>
                <a:tc>
                  <a:txBody>
                    <a:bodyPr/>
                    <a:lstStyle/>
                    <a:p>
                      <a:pPr algn="ctr" fontAlgn="b"/>
                      <a:r>
                        <a:rPr lang="en-MY" sz="1200" u="none" strike="noStrike">
                          <a:effectLst/>
                        </a:rPr>
                        <a:t>rds</a:t>
                      </a:r>
                      <a:endParaRPr lang="en-MY" sz="1200" b="0" i="0" u="none" strike="noStrike">
                        <a:solidFill>
                          <a:srgbClr val="000000"/>
                        </a:solidFill>
                        <a:effectLst/>
                        <a:latin typeface="Calibri"/>
                      </a:endParaRPr>
                    </a:p>
                  </a:txBody>
                  <a:tcPr marL="8806" marR="8806" marT="8806" marB="0" anchor="ctr"/>
                </a:tc>
                <a:tc>
                  <a:txBody>
                    <a:bodyPr/>
                    <a:lstStyle/>
                    <a:p>
                      <a:pPr algn="ctr" fontAlgn="b"/>
                      <a:r>
                        <a:rPr lang="en-MY" sz="1200" u="none" strike="noStrike">
                          <a:effectLst/>
                        </a:rPr>
                        <a:t>us-east-1</a:t>
                      </a:r>
                      <a:endParaRPr lang="en-MY" sz="1200" b="0" i="0" u="none" strike="noStrike">
                        <a:solidFill>
                          <a:srgbClr val="000000"/>
                        </a:solidFill>
                        <a:effectLst/>
                        <a:latin typeface="Calibri"/>
                      </a:endParaRPr>
                    </a:p>
                  </a:txBody>
                  <a:tcPr marL="8806" marR="8806" marT="8806" marB="0" anchor="ctr"/>
                </a:tc>
                <a:tc>
                  <a:txBody>
                    <a:bodyPr/>
                    <a:lstStyle/>
                    <a:p>
                      <a:pPr algn="ctr" fontAlgn="b"/>
                      <a:r>
                        <a:rPr lang="en-MY" sz="1200" u="none" strike="noStrike">
                          <a:effectLst/>
                        </a:rPr>
                        <a:t>1</a:t>
                      </a:r>
                      <a:endParaRPr lang="en-MY" sz="1200" b="0" i="0" u="none" strike="noStrike">
                        <a:solidFill>
                          <a:srgbClr val="000000"/>
                        </a:solidFill>
                        <a:effectLst/>
                        <a:latin typeface="Calibri"/>
                      </a:endParaRPr>
                    </a:p>
                  </a:txBody>
                  <a:tcPr marL="8806" marR="8806" marT="8806" marB="0" anchor="ctr"/>
                </a:tc>
                <a:tc>
                  <a:txBody>
                    <a:bodyPr/>
                    <a:lstStyle/>
                    <a:p>
                      <a:pPr algn="ctr" fontAlgn="b"/>
                      <a:r>
                        <a:rPr lang="en-MY" sz="1200" u="none" strike="noStrike">
                          <a:effectLst/>
                        </a:rPr>
                        <a:t>$127.75</a:t>
                      </a:r>
                      <a:endParaRPr lang="en-MY" sz="1200" b="0" i="0" u="none" strike="noStrike">
                        <a:solidFill>
                          <a:srgbClr val="000000"/>
                        </a:solidFill>
                        <a:effectLst/>
                        <a:latin typeface="Calibri"/>
                      </a:endParaRPr>
                    </a:p>
                  </a:txBody>
                  <a:tcPr marL="8806" marR="8806" marT="8806" marB="0" anchor="ctr"/>
                </a:tc>
                <a:tc>
                  <a:txBody>
                    <a:bodyPr/>
                    <a:lstStyle/>
                    <a:p>
                      <a:pPr algn="ctr" fontAlgn="b"/>
                      <a:r>
                        <a:rPr lang="en-MY" sz="1200" u="none" strike="noStrike">
                          <a:effectLst/>
                        </a:rPr>
                        <a:t>$127.75</a:t>
                      </a:r>
                      <a:endParaRPr lang="en-MY" sz="1200" b="0" i="0" u="none" strike="noStrike">
                        <a:solidFill>
                          <a:srgbClr val="000000"/>
                        </a:solidFill>
                        <a:effectLst/>
                        <a:latin typeface="Calibri"/>
                      </a:endParaRPr>
                    </a:p>
                  </a:txBody>
                  <a:tcPr marL="8806" marR="8806" marT="8806" marB="0" anchor="ctr"/>
                </a:tc>
                <a:tc>
                  <a:txBody>
                    <a:bodyPr/>
                    <a:lstStyle/>
                    <a:p>
                      <a:pPr algn="ctr" fontAlgn="b"/>
                      <a:r>
                        <a:rPr lang="en-MY" sz="1200" u="none" strike="noStrike">
                          <a:effectLst/>
                        </a:rPr>
                        <a:t>m4</a:t>
                      </a:r>
                      <a:endParaRPr lang="en-MY" sz="1200" b="0" i="0" u="none" strike="noStrike">
                        <a:solidFill>
                          <a:srgbClr val="000000"/>
                        </a:solidFill>
                        <a:effectLst/>
                        <a:latin typeface="Calibri"/>
                      </a:endParaRPr>
                    </a:p>
                  </a:txBody>
                  <a:tcPr marL="8806" marR="8806" marT="8806" marB="0" anchor="ctr"/>
                </a:tc>
                <a:tc>
                  <a:txBody>
                    <a:bodyPr/>
                    <a:lstStyle/>
                    <a:p>
                      <a:pPr algn="ctr" fontAlgn="b"/>
                      <a:r>
                        <a:rPr lang="en-MY" sz="1200" u="none" strike="noStrike">
                          <a:effectLst/>
                        </a:rPr>
                        <a:t>large</a:t>
                      </a:r>
                      <a:endParaRPr lang="en-MY" sz="1200" b="0" i="0" u="none" strike="noStrike">
                        <a:solidFill>
                          <a:srgbClr val="000000"/>
                        </a:solidFill>
                        <a:effectLst/>
                        <a:latin typeface="Calibri"/>
                      </a:endParaRPr>
                    </a:p>
                  </a:txBody>
                  <a:tcPr marL="8806" marR="8806" marT="8806" marB="0" anchor="ctr"/>
                </a:tc>
                <a:tc>
                  <a:txBody>
                    <a:bodyPr/>
                    <a:lstStyle/>
                    <a:p>
                      <a:pPr algn="ctr" fontAlgn="b"/>
                      <a:endParaRPr lang="en-MY" sz="1200" b="0" i="0" u="none" strike="noStrike" dirty="0">
                        <a:solidFill>
                          <a:srgbClr val="000000"/>
                        </a:solidFill>
                        <a:effectLst/>
                        <a:latin typeface="Calibri"/>
                      </a:endParaRPr>
                    </a:p>
                  </a:txBody>
                  <a:tcPr marL="8806" marR="8806" marT="8806" marB="0" anchor="ctr"/>
                </a:tc>
                <a:tc>
                  <a:txBody>
                    <a:bodyPr/>
                    <a:lstStyle/>
                    <a:p>
                      <a:pPr algn="ctr" fontAlgn="b"/>
                      <a:r>
                        <a:rPr lang="en-MY" sz="1200" u="none" strike="noStrike">
                          <a:effectLst/>
                        </a:rPr>
                        <a:t>standby</a:t>
                      </a:r>
                      <a:endParaRPr lang="en-MY" sz="1200" b="0" i="0" u="none" strike="noStrike">
                        <a:solidFill>
                          <a:srgbClr val="000000"/>
                        </a:solidFill>
                        <a:effectLst/>
                        <a:latin typeface="Calibri"/>
                      </a:endParaRPr>
                    </a:p>
                  </a:txBody>
                  <a:tcPr marL="8806" marR="8806" marT="8806" marB="0" anchor="ctr"/>
                </a:tc>
                <a:tc>
                  <a:txBody>
                    <a:bodyPr/>
                    <a:lstStyle/>
                    <a:p>
                      <a:pPr algn="ctr" fontAlgn="b"/>
                      <a:r>
                        <a:rPr lang="en-MY" sz="1200" u="none" strike="noStrike" dirty="0" err="1">
                          <a:effectLst/>
                        </a:rPr>
                        <a:t>mysql</a:t>
                      </a:r>
                      <a:endParaRPr lang="en-MY" sz="1200" b="0" i="0" u="none" strike="noStrike" dirty="0">
                        <a:solidFill>
                          <a:srgbClr val="000000"/>
                        </a:solidFill>
                        <a:effectLst/>
                        <a:latin typeface="Calibri"/>
                      </a:endParaRPr>
                    </a:p>
                  </a:txBody>
                  <a:tcPr marL="8806" marR="8806" marT="8806" marB="0" anchor="ctr"/>
                </a:tc>
                <a:tc>
                  <a:txBody>
                    <a:bodyPr/>
                    <a:lstStyle/>
                    <a:p>
                      <a:pPr algn="ctr" fontAlgn="b"/>
                      <a:endParaRPr lang="en-MY" sz="1200" b="0" i="0" u="none" strike="noStrike" dirty="0">
                        <a:solidFill>
                          <a:srgbClr val="000000"/>
                        </a:solidFill>
                        <a:effectLst/>
                        <a:latin typeface="Calibri"/>
                      </a:endParaRPr>
                    </a:p>
                  </a:txBody>
                  <a:tcPr marL="8806" marR="8806" marT="8806" marB="0" anchor="ctr"/>
                </a:tc>
                <a:tc>
                  <a:txBody>
                    <a:bodyPr/>
                    <a:lstStyle/>
                    <a:p>
                      <a:pPr algn="ctr" fontAlgn="b"/>
                      <a:endParaRPr lang="en-MY" sz="1200" b="0" i="0" u="none" strike="noStrike" dirty="0">
                        <a:solidFill>
                          <a:srgbClr val="000000"/>
                        </a:solidFill>
                        <a:effectLst/>
                        <a:latin typeface="Calibri"/>
                      </a:endParaRPr>
                    </a:p>
                  </a:txBody>
                  <a:tcPr marL="8806" marR="8806" marT="8806" marB="0" anchor="ctr"/>
                </a:tc>
                <a:tc>
                  <a:txBody>
                    <a:bodyPr/>
                    <a:lstStyle/>
                    <a:p>
                      <a:pPr algn="ctr" fontAlgn="b"/>
                      <a:endParaRPr lang="en-MY" sz="1200" b="0" i="0" u="none" strike="noStrike" dirty="0">
                        <a:solidFill>
                          <a:srgbClr val="000000"/>
                        </a:solidFill>
                        <a:effectLst/>
                        <a:latin typeface="Calibri"/>
                      </a:endParaRPr>
                    </a:p>
                  </a:txBody>
                  <a:tcPr marL="8806" marR="8806" marT="8806" marB="0" anchor="ctr"/>
                </a:tc>
              </a:tr>
              <a:tr h="554596">
                <a:tc>
                  <a:txBody>
                    <a:bodyPr/>
                    <a:lstStyle/>
                    <a:p>
                      <a:pPr algn="ctr" fontAlgn="b"/>
                      <a:r>
                        <a:rPr lang="en-MY" sz="1200" u="none" strike="noStrike">
                          <a:effectLst/>
                        </a:rPr>
                        <a:t>appservices</a:t>
                      </a:r>
                      <a:endParaRPr lang="en-MY" sz="1200" b="0" i="0" u="none" strike="noStrike">
                        <a:solidFill>
                          <a:srgbClr val="000000"/>
                        </a:solidFill>
                        <a:effectLst/>
                        <a:latin typeface="Calibri"/>
                      </a:endParaRPr>
                    </a:p>
                  </a:txBody>
                  <a:tcPr marL="8806" marR="8806" marT="8806" marB="0" anchor="ctr"/>
                </a:tc>
                <a:tc>
                  <a:txBody>
                    <a:bodyPr/>
                    <a:lstStyle/>
                    <a:p>
                      <a:pPr algn="ctr" fontAlgn="b"/>
                      <a:r>
                        <a:rPr lang="en-MY" sz="1200" u="none" strike="noStrike">
                          <a:effectLst/>
                        </a:rPr>
                        <a:t>apigateway</a:t>
                      </a:r>
                      <a:endParaRPr lang="en-MY" sz="1200" b="0" i="0" u="none" strike="noStrike">
                        <a:solidFill>
                          <a:srgbClr val="000000"/>
                        </a:solidFill>
                        <a:effectLst/>
                        <a:latin typeface="Calibri"/>
                      </a:endParaRPr>
                    </a:p>
                  </a:txBody>
                  <a:tcPr marL="8806" marR="8806" marT="8806" marB="0" anchor="ctr"/>
                </a:tc>
                <a:tc>
                  <a:txBody>
                    <a:bodyPr/>
                    <a:lstStyle/>
                    <a:p>
                      <a:pPr algn="ctr" fontAlgn="b"/>
                      <a:r>
                        <a:rPr lang="en-MY" sz="1200" u="none" strike="noStrike">
                          <a:effectLst/>
                        </a:rPr>
                        <a:t>us-east-1</a:t>
                      </a:r>
                      <a:endParaRPr lang="en-MY" sz="1200" b="0" i="0" u="none" strike="noStrike">
                        <a:solidFill>
                          <a:srgbClr val="000000"/>
                        </a:solidFill>
                        <a:effectLst/>
                        <a:latin typeface="Calibri"/>
                      </a:endParaRPr>
                    </a:p>
                  </a:txBody>
                  <a:tcPr marL="8806" marR="8806" marT="8806" marB="0" anchor="ctr"/>
                </a:tc>
                <a:tc>
                  <a:txBody>
                    <a:bodyPr/>
                    <a:lstStyle/>
                    <a:p>
                      <a:pPr algn="ctr" fontAlgn="b"/>
                      <a:r>
                        <a:rPr lang="en-MY" sz="1200" u="none" strike="noStrike">
                          <a:effectLst/>
                        </a:rPr>
                        <a:t>1</a:t>
                      </a:r>
                      <a:endParaRPr lang="en-MY" sz="1200" b="0" i="0" u="none" strike="noStrike">
                        <a:solidFill>
                          <a:srgbClr val="000000"/>
                        </a:solidFill>
                        <a:effectLst/>
                        <a:latin typeface="Calibri"/>
                      </a:endParaRPr>
                    </a:p>
                  </a:txBody>
                  <a:tcPr marL="8806" marR="8806" marT="8806" marB="0" anchor="ctr"/>
                </a:tc>
                <a:tc>
                  <a:txBody>
                    <a:bodyPr/>
                    <a:lstStyle/>
                    <a:p>
                      <a:pPr algn="ctr" fontAlgn="b"/>
                      <a:r>
                        <a:rPr lang="en-MY" sz="1200" u="none" strike="noStrike">
                          <a:effectLst/>
                        </a:rPr>
                        <a:t>$45.24</a:t>
                      </a:r>
                      <a:endParaRPr lang="en-MY" sz="1200" b="0" i="0" u="none" strike="noStrike">
                        <a:solidFill>
                          <a:srgbClr val="000000"/>
                        </a:solidFill>
                        <a:effectLst/>
                        <a:latin typeface="Calibri"/>
                      </a:endParaRPr>
                    </a:p>
                  </a:txBody>
                  <a:tcPr marL="8806" marR="8806" marT="8806" marB="0" anchor="ctr"/>
                </a:tc>
                <a:tc>
                  <a:txBody>
                    <a:bodyPr/>
                    <a:lstStyle/>
                    <a:p>
                      <a:pPr algn="ctr" fontAlgn="b"/>
                      <a:r>
                        <a:rPr lang="en-MY" sz="1200" u="none" strike="noStrike">
                          <a:effectLst/>
                        </a:rPr>
                        <a:t>$45.24</a:t>
                      </a:r>
                      <a:endParaRPr lang="en-MY" sz="1200" b="0" i="0" u="none" strike="noStrike">
                        <a:solidFill>
                          <a:srgbClr val="000000"/>
                        </a:solidFill>
                        <a:effectLst/>
                        <a:latin typeface="Calibri"/>
                      </a:endParaRPr>
                    </a:p>
                  </a:txBody>
                  <a:tcPr marL="8806" marR="8806" marT="8806" marB="0" anchor="ctr"/>
                </a:tc>
                <a:tc>
                  <a:txBody>
                    <a:bodyPr/>
                    <a:lstStyle/>
                    <a:p>
                      <a:pPr algn="ctr" fontAlgn="b"/>
                      <a:endParaRPr lang="en-MY" sz="1200" b="0" i="0" u="none" strike="noStrike">
                        <a:solidFill>
                          <a:srgbClr val="000000"/>
                        </a:solidFill>
                        <a:effectLst/>
                        <a:latin typeface="Calibri"/>
                      </a:endParaRPr>
                    </a:p>
                  </a:txBody>
                  <a:tcPr marL="8806" marR="8806" marT="8806" marB="0" anchor="ctr"/>
                </a:tc>
                <a:tc>
                  <a:txBody>
                    <a:bodyPr/>
                    <a:lstStyle/>
                    <a:p>
                      <a:pPr algn="ctr" fontAlgn="b"/>
                      <a:endParaRPr lang="en-MY" sz="1200" b="0" i="0" u="none" strike="noStrike">
                        <a:solidFill>
                          <a:srgbClr val="000000"/>
                        </a:solidFill>
                        <a:effectLst/>
                        <a:latin typeface="Calibri"/>
                      </a:endParaRPr>
                    </a:p>
                  </a:txBody>
                  <a:tcPr marL="8806" marR="8806" marT="8806" marB="0" anchor="ctr"/>
                </a:tc>
                <a:tc>
                  <a:txBody>
                    <a:bodyPr/>
                    <a:lstStyle/>
                    <a:p>
                      <a:pPr algn="ctr" fontAlgn="b"/>
                      <a:endParaRPr lang="en-MY" sz="1200" b="0" i="0" u="none" strike="noStrike">
                        <a:solidFill>
                          <a:srgbClr val="000000"/>
                        </a:solidFill>
                        <a:effectLst/>
                        <a:latin typeface="Calibri"/>
                      </a:endParaRPr>
                    </a:p>
                  </a:txBody>
                  <a:tcPr marL="8806" marR="8806" marT="8806" marB="0" anchor="ctr"/>
                </a:tc>
                <a:tc>
                  <a:txBody>
                    <a:bodyPr/>
                    <a:lstStyle/>
                    <a:p>
                      <a:pPr algn="ctr" fontAlgn="b"/>
                      <a:endParaRPr lang="en-MY" sz="1200" b="0" i="0" u="none" strike="noStrike">
                        <a:solidFill>
                          <a:srgbClr val="000000"/>
                        </a:solidFill>
                        <a:effectLst/>
                        <a:latin typeface="Calibri"/>
                      </a:endParaRPr>
                    </a:p>
                  </a:txBody>
                  <a:tcPr marL="8806" marR="8806" marT="8806" marB="0" anchor="ctr"/>
                </a:tc>
                <a:tc>
                  <a:txBody>
                    <a:bodyPr/>
                    <a:lstStyle/>
                    <a:p>
                      <a:pPr algn="ctr" fontAlgn="b"/>
                      <a:endParaRPr lang="en-MY" sz="1200" b="0" i="0" u="none" strike="noStrike">
                        <a:solidFill>
                          <a:srgbClr val="000000"/>
                        </a:solidFill>
                        <a:effectLst/>
                        <a:latin typeface="Calibri"/>
                      </a:endParaRPr>
                    </a:p>
                  </a:txBody>
                  <a:tcPr marL="8806" marR="8806" marT="8806" marB="0" anchor="ctr"/>
                </a:tc>
                <a:tc>
                  <a:txBody>
                    <a:bodyPr/>
                    <a:lstStyle/>
                    <a:p>
                      <a:pPr algn="ctr" fontAlgn="b"/>
                      <a:endParaRPr lang="en-MY" sz="1200" b="0" i="0" u="none" strike="noStrike">
                        <a:solidFill>
                          <a:srgbClr val="000000"/>
                        </a:solidFill>
                        <a:effectLst/>
                        <a:latin typeface="Calibri"/>
                      </a:endParaRPr>
                    </a:p>
                  </a:txBody>
                  <a:tcPr marL="8806" marR="8806" marT="8806" marB="0" anchor="ctr"/>
                </a:tc>
                <a:tc>
                  <a:txBody>
                    <a:bodyPr/>
                    <a:lstStyle/>
                    <a:p>
                      <a:pPr algn="ctr" fontAlgn="b"/>
                      <a:r>
                        <a:rPr lang="en-MY" sz="1200" u="none" strike="noStrike" dirty="0">
                          <a:effectLst/>
                        </a:rPr>
                        <a:t>1.6</a:t>
                      </a:r>
                      <a:endParaRPr lang="en-MY" sz="1200" b="0" i="0" u="none" strike="noStrike" dirty="0">
                        <a:solidFill>
                          <a:srgbClr val="000000"/>
                        </a:solidFill>
                        <a:effectLst/>
                        <a:latin typeface="Calibri"/>
                      </a:endParaRPr>
                    </a:p>
                  </a:txBody>
                  <a:tcPr marL="8806" marR="8806" marT="8806" marB="0" anchor="ctr"/>
                </a:tc>
                <a:tc>
                  <a:txBody>
                    <a:bodyPr/>
                    <a:lstStyle/>
                    <a:p>
                      <a:pPr algn="ctr" fontAlgn="b"/>
                      <a:r>
                        <a:rPr lang="en-MY" sz="1200" u="none" strike="noStrike" dirty="0">
                          <a:effectLst/>
                        </a:rPr>
                        <a:t>5</a:t>
                      </a:r>
                      <a:endParaRPr lang="en-MY" sz="1200" b="0" i="0" u="none" strike="noStrike" dirty="0">
                        <a:solidFill>
                          <a:srgbClr val="000000"/>
                        </a:solidFill>
                        <a:effectLst/>
                        <a:latin typeface="Calibri"/>
                      </a:endParaRPr>
                    </a:p>
                  </a:txBody>
                  <a:tcPr marL="8806" marR="8806" marT="8806" marB="0" anchor="ctr"/>
                </a:tc>
              </a:tr>
            </a:tbl>
          </a:graphicData>
        </a:graphic>
      </p:graphicFrame>
    </p:spTree>
    <p:extLst>
      <p:ext uri="{BB962C8B-B14F-4D97-AF65-F5344CB8AC3E}">
        <p14:creationId xmlns:p14="http://schemas.microsoft.com/office/powerpoint/2010/main" val="2871105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Budget</a:t>
            </a:r>
            <a:endParaRPr lang="en-MY"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1858421"/>
            <a:ext cx="7620000" cy="42841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42104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37</TotalTime>
  <Words>397</Words>
  <Application>Microsoft Office PowerPoint</Application>
  <PresentationFormat>On-screen Show (4:3)</PresentationFormat>
  <Paragraphs>90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Adjacency</vt:lpstr>
      <vt:lpstr>Mobile Back-end Assignment 6 Building Architecture</vt:lpstr>
      <vt:lpstr>Architecture</vt:lpstr>
      <vt:lpstr>AWS Services</vt:lpstr>
      <vt:lpstr>AWS Services</vt:lpstr>
      <vt:lpstr>Budget</vt:lpstr>
      <vt:lpstr>Budget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starfish</dc:creator>
  <cp:lastModifiedBy>starfish</cp:lastModifiedBy>
  <cp:revision>10</cp:revision>
  <dcterms:created xsi:type="dcterms:W3CDTF">2020-09-17T08:10:37Z</dcterms:created>
  <dcterms:modified xsi:type="dcterms:W3CDTF">2020-09-17T12:32:50Z</dcterms:modified>
</cp:coreProperties>
</file>