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79" r:id="rId24"/>
    <p:sldId id="260" r:id="rId25"/>
    <p:sldId id="261" r:id="rId26"/>
    <p:sldId id="262" r:id="rId27"/>
    <p:sldId id="265" r:id="rId28"/>
    <p:sldId id="264" r:id="rId29"/>
    <p:sldId id="266" r:id="rId30"/>
    <p:sldId id="267" r:id="rId31"/>
    <p:sldId id="268" r:id="rId32"/>
    <p:sldId id="269" r:id="rId33"/>
    <p:sldId id="270" r:id="rId34"/>
    <p:sldId id="271" r:id="rId35"/>
    <p:sldId id="263" r:id="rId36"/>
    <p:sldId id="272" r:id="rId37"/>
    <p:sldId id="273" r:id="rId38"/>
    <p:sldId id="274" r:id="rId39"/>
    <p:sldId id="275" r:id="rId40"/>
    <p:sldId id="276" r:id="rId41"/>
    <p:sldId id="277" r:id="rId42"/>
    <p:sldId id="27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981446827.png"></Relationship><Relationship Id="rId3" Type="http://schemas.openxmlformats.org/officeDocument/2006/relationships/image" Target="../media/fImage22311459961.png"></Relationship><Relationship Id="rId4" Type="http://schemas.openxmlformats.org/officeDocument/2006/relationships/image" Target="../media/fImage236814849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0961722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357190194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73191482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8491925436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926196239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42200460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013902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05153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96621129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253218238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0724221742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51372268716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7152279718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4082379895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034511641.jpeg"></Relationship><Relationship Id="rId3" Type="http://schemas.openxmlformats.org/officeDocument/2006/relationships/image" Target="../media/fImage61259118846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4418119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51620941.jpeg"></Relationship><Relationship Id="rId3" Type="http://schemas.openxmlformats.org/officeDocument/2006/relationships/image" Target="../media/fImage18794211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image" Target="../media/fImage8397311236500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24124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631265724.png"></Relationship><Relationship Id="rId3" Type="http://schemas.openxmlformats.org/officeDocument/2006/relationships/image" Target="../media/fImage23591291478.png"></Relationship><Relationship Id="rId4" Type="http://schemas.openxmlformats.org/officeDocument/2006/relationships/image" Target="../media/fImage28211309358.png"></Relationship><Relationship Id="rId5" Type="http://schemas.openxmlformats.org/officeDocument/2006/relationships/image" Target="../media/fImage15681356962.png"></Relationship><Relationship Id="rId6" Type="http://schemas.openxmlformats.org/officeDocument/2006/relationships/image" Target="../media/fImage4564136446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541645705.png"></Relationship><Relationship Id="rId3" Type="http://schemas.openxmlformats.org/officeDocument/2006/relationships/image" Target="../media/fImage20931658145.png"></Relationship><Relationship Id="rId4" Type="http://schemas.openxmlformats.org/officeDocument/2006/relationships/image" Target="../media/fImage2129166328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606550"/>
            <a:ext cx="9144635" cy="327469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/>
          <a:p>
            <a:pPr marL="0" indent="0">
              <a:buFontTx/>
              <a:buNone/>
            </a:pPr>
            <a:r>
              <a:rPr lang="ko-KR" altLang="en-US" b="1"/>
              <a:t/>
            </a:r>
            <a:br>
              <a:rPr lang="ko-KR" altLang="en-US" b="1"/>
            </a:br>
            <a:r>
              <a:rPr lang="ko-KR" altLang="en-US" b="1"/>
              <a:t>융합S</a:t>
            </a:r>
            <a:r>
              <a:rPr lang="ko-KR" altLang="en-US" b="1"/>
              <a:t>W시스템설계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ko-KR"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F</a:t>
            </a: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RRA </a:t>
            </a: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/>
            </a:r>
            <a:b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</a:br>
            <a:r>
              <a:rPr sz="2600" spc="25">
                <a:solidFill>
                  <a:srgbClr val="17375E"/>
                </a:solidFill>
                <a:latin typeface="Calibri" charset="0"/>
                <a:ea typeface="맑은 고딕" charset="0"/>
                <a:sym typeface="맑은 고딕" charset="0"/>
              </a:rPr>
              <a:t>SRS (Software Requirements Specification)</a:t>
            </a:r>
            <a:endParaRPr lang="ko-KR" altLang="en-US" sz="2600">
              <a:solidFill>
                <a:srgbClr val="17375E"/>
              </a:solidFill>
              <a:latin typeface="Calibri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lang="ko-KR" altLang="en-US" sz="5000"/>
              <a:t/>
            </a:r>
            <a:br>
              <a:rPr lang="ko-KR" altLang="en-US" sz="5000"/>
            </a:b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2912110" y="5068570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>
              <a:buFontTx/>
              <a:buNone/>
            </a:pPr>
            <a:r>
              <a:rPr lang="ko-KR" altLang="en-US" b="1"/>
              <a:t>F</a:t>
            </a:r>
            <a:r>
              <a:rPr lang="ko-KR" altLang="en-US" b="1"/>
              <a:t>RRA(F</a:t>
            </a:r>
            <a:r>
              <a:rPr b="1"/>
              <a:t>ood Recommend Reservation Application</a:t>
            </a:r>
            <a:r>
              <a:rPr b="1"/>
              <a:t>)</a:t>
            </a:r>
            <a:endParaRPr lang="ko-KR" altLang="en-US" b="1"/>
          </a:p>
          <a:p>
            <a:pPr marL="0" indent="0" algn="r">
              <a:buFontTx/>
              <a:buNone/>
            </a:pPr>
            <a:r>
              <a:rPr lang="ko-KR" sz="1800"/>
              <a:t>이수종,</a:t>
            </a:r>
            <a:r>
              <a:rPr lang="ko-KR" sz="1800"/>
              <a:t> 고유찬, 김관식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Picture " descr="C:/Users/고유찬/AppData/Roaming/PolarisOffice/ETemp/21252_19989672/fImage2298144682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4760" y="2226945"/>
            <a:ext cx="3342640" cy="1156970"/>
          </a:xfrm>
          <a:prstGeom prst="rect"/>
          <a:noFill/>
        </p:spPr>
      </p:pic>
      <p:pic>
        <p:nvPicPr>
          <p:cNvPr id="6" name="Picture " descr="C:/Users/고유찬/AppData/Roaming/PolarisOffice/ETemp/21252_19989672/fImage22311459961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32405" y="4336415"/>
            <a:ext cx="3425190" cy="1236345"/>
          </a:xfrm>
          <a:prstGeom prst="rect"/>
          <a:noFill/>
        </p:spPr>
      </p:pic>
      <p:pic>
        <p:nvPicPr>
          <p:cNvPr id="9" name="Picture " descr="C:/Users/고유찬/AppData/Roaming/PolarisOffice/ETemp/21252_19989672/fImage2368148491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76035" y="2364105"/>
            <a:ext cx="3559175" cy="1336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4" descr="C:/Users/고유찬/AppData/Roaming/PolarisOffice/ETemp/21252_19989672/fImage57096172299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230110" y="1424305"/>
            <a:ext cx="4083050" cy="4375150"/>
          </a:xfrm>
          <a:prstGeom prst="rect"/>
          <a:noFill/>
          <a:ln cap="flat" cmpd="sng">
            <a:solidFill>
              <a:srgbClr val="000000">
                <a:alpha val="100000"/>
              </a:srgbClr>
            </a:solidFill>
            <a:prstDash val="solid"/>
          </a:ln>
        </p:spPr>
      </p:pic>
      <p:sp>
        <p:nvSpPr>
          <p:cNvPr id="5" name="텍스트 상자 25"/>
          <p:cNvSpPr txBox="1">
            <a:spLocks/>
          </p:cNvSpPr>
          <p:nvPr/>
        </p:nvSpPr>
        <p:spPr>
          <a:xfrm rot="0">
            <a:off x="837565" y="1990725"/>
            <a:ext cx="5954395" cy="1396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 USE CASE’ 를 기반으로 전송되는 데이터 구조인 클래스 다이어그램을StarUML을 통해 작성 하였다. 또 각 기능에 대해 세분화시켜서 세분화된 클래스 다이어그램을 나누어보았다.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6"/>
          <p:cNvSpPr txBox="1">
            <a:spLocks/>
          </p:cNvSpPr>
          <p:nvPr/>
        </p:nvSpPr>
        <p:spPr>
          <a:xfrm rot="0">
            <a:off x="7794625" y="5892800"/>
            <a:ext cx="295148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500" b="1">
                <a:latin typeface="맑은 고딕" charset="0"/>
                <a:ea typeface="맑은 고딕" charset="0"/>
              </a:rPr>
              <a:t>전체 </a:t>
            </a:r>
            <a:r>
              <a:rPr lang="ko-KR" sz="1500" b="1">
                <a:latin typeface="맑은 고딕" charset="0"/>
                <a:ea typeface="맑은 고딕" charset="0"/>
              </a:rPr>
              <a:t>클래스 </a:t>
            </a:r>
            <a:r>
              <a:rPr lang="ko-KR" sz="1500" b="1">
                <a:latin typeface="맑은 고딕" charset="0"/>
                <a:ea typeface="맑은 고딕" charset="0"/>
              </a:rPr>
              <a:t>다이어</a:t>
            </a:r>
            <a:r>
              <a:rPr lang="ko-KR" sz="1500" b="1">
                <a:latin typeface="맑은 고딕" charset="0"/>
                <a:ea typeface="맑은 고딕" charset="0"/>
              </a:rPr>
              <a:t>그램</a:t>
            </a:r>
            <a:endParaRPr lang="ko-KR" altLang="en-US" sz="15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예약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837565" y="1990725"/>
            <a:ext cx="5954395" cy="796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27" descr="C:/Users/고유찬/AppData/Roaming/PolarisOffice/ETemp/21252_19989672/fImage23357190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83155" y="2046605"/>
            <a:ext cx="7429500" cy="3261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리뷰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8" descr="C:/Users/고유찬/AppData/Roaming/PolarisOffice/ETemp/21252_19989672/fImage23273191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96185" y="1968500"/>
            <a:ext cx="7202805" cy="3610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리뷰 및 예약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29" descr="C:/Users/고유찬/AppData/Roaming/PolarisOffice/ETemp/21252_19989672/fImage16849192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7835" y="2037715"/>
            <a:ext cx="8730615" cy="3357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점주 예약 관리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30" descr="C:/Users/고유찬/AppData/Roaming/PolarisOffice/ETemp/21252_19989672/fImage1992619623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42160" y="2212340"/>
            <a:ext cx="8110855" cy="3105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클래스 다이어그램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리뷰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pic>
        <p:nvPicPr>
          <p:cNvPr id="4" name="그림 31" descr="C:/Users/고유찬/AppData/Roaming/PolarisOffice/ETemp/21252_19989672/fImage17642200460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12670" y="2124710"/>
            <a:ext cx="7569835" cy="2956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/>
          </a:p>
        </p:txBody>
      </p:sp>
      <p:pic>
        <p:nvPicPr>
          <p:cNvPr id="4" name="그림 32" descr="C:/Users/고유찬/AppData/Roaming/PolarisOffice/ETemp/21252_19989672/fImage20966201390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363335" y="1607820"/>
            <a:ext cx="5695315" cy="4171315"/>
          </a:xfrm>
          <a:prstGeom prst="rect"/>
          <a:noFill/>
        </p:spPr>
      </p:pic>
      <p:sp>
        <p:nvSpPr>
          <p:cNvPr id="5" name="텍스트 상자 33"/>
          <p:cNvSpPr txBox="1">
            <a:spLocks/>
          </p:cNvSpPr>
          <p:nvPr/>
        </p:nvSpPr>
        <p:spPr>
          <a:xfrm rot="0">
            <a:off x="837565" y="1982470"/>
            <a:ext cx="5142865" cy="26181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선택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예약하고자 하는 식당을 선택한다.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 동작은 UI를 통해 전달되며, ReservationController 객체가 생성된다.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식당 상세 정보 확인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ReservationController는 선택된 식당의 상세 정보를 조회하고, UI에 전달한다.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UI는 사용자에게 해당 식당의 상세 정보를 화면에 출력한다.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고유찬/AppData/Roaming/PolarisOffice/ETemp/21252_19989672/fImage20966205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6735" y="1536700"/>
            <a:ext cx="5179695" cy="379730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549275" y="1904365"/>
            <a:ext cx="6015990" cy="32810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버튼 클릭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화면에 표시된 식당 정보에서 ‘예약’ 버튼을 클릭한다.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 동작은 UI를 통해 ReservationController로 전달된다.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정보 제출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ReservationController는 예약 요청을 수신하고, ReservationService 객체에 예약 정보를 전달한다.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이때 사용자가 입력한 정보가 함께 포함된다.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유효성 검사 및 객체 생성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ReservationService는 전달받은 예약 정보를 바탕으로 유효성을 검사한다.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예약이 유효한 경우, 새로운 예약 객체를 생성한다.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시퀀스 다이어그램</a:t>
            </a:r>
            <a:endParaRPr lang="ko-KR" altLang="en-US" sz="2000" b="1"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고유찬/AppData/Roaming/PolarisOffice/ETemp/21252_19989672/fImage2096621129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74180" y="1694180"/>
            <a:ext cx="5223510" cy="381444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549275" y="1904365"/>
            <a:ext cx="6007100" cy="384429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457200" indent="-228600" algn="just" defTabSz="457200">
              <a:lnSpc>
                <a:spcPct val="150000"/>
              </a:lnSpc>
              <a:buFontTx/>
              <a:buNone/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정보 저장 요청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ReservationService는 ReservationRepository에 생성된 예약 객체를 전달하여 데이터 저장을 요청한다.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DB에 예약 정보 저장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ReservationRepository는 데이터베이스에 연결하여 예약 정보를 INSERT 쿼리로 저장한다.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데이터베이스는 저장 성공 여부를 반환한다.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lnSpc>
                <a:spcPct val="150000"/>
              </a:lnSpc>
              <a:tabLst>
                <a:tab pos="457200" algn="l"/>
              </a:tabLst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예약 완료 메시지 출력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모든 절차가 정상적으로 완료되면 UI는 사용자에게 “예약이 완료되었습니다”와 같은 확인 메시지를 출력한다.</a:t>
            </a: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 b="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해당 메시지를 통해 예약이 성공적으로 처리되었음을 확인한다.</a:t>
            </a: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457200" indent="-228600" algn="just" defTabSz="457200">
              <a:tabLst>
                <a:tab pos="457200" algn="l"/>
              </a:tabLst>
            </a:pPr>
            <a:endParaRPr lang="ko-KR" altLang="en-US" sz="1300" b="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838200" y="1737360"/>
            <a:ext cx="10516870" cy="44411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b="1"/>
              <a:t>개발개요</a:t>
            </a:r>
            <a:endParaRPr lang="ko-KR" altLang="en-US" b="1"/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</a:t>
            </a:r>
            <a:r>
              <a:rPr lang="ko-KR" altLang="en-US" sz="1525">
                <a:latin typeface="맑은 고딕" charset="0"/>
                <a:ea typeface="맑은 고딕" charset="0"/>
              </a:rPr>
              <a:t>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제안개요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lang="ko-KR"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제안 시스템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- 벤치마킹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설계</a:t>
            </a:r>
            <a:endParaRPr lang="ko-KR" altLang="en-US" b="1"/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기능 및 비기능 요구사항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lang="ko-KR" altLang="en-US" sz="1525">
                <a:latin typeface="맑은 고딕" charset="0"/>
                <a:ea typeface="맑은 고딕" charset="0"/>
              </a:rPr>
              <a:t>- </a:t>
            </a: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유스케이스(Use Case)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- UML 흐름도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- 클래스 다이어그램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Tx/>
              <a:buNone/>
            </a:pPr>
            <a:r>
              <a:rPr sz="1525">
                <a:solidFill>
                  <a:srgbClr val="000000"/>
                </a:solidFill>
                <a:latin typeface="맑은 고딕" charset="0"/>
                <a:ea typeface="맑은 고딕" charset="0"/>
              </a:rPr>
              <a:t>- 시퀀스 다이어그램</a:t>
            </a:r>
            <a:endParaRPr lang="ko-KR" altLang="en-US" sz="1525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화면 구성(UI)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lang="ko-KR" altLang="en-US" b="1"/>
              <a:t>Q&amp;A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/>
          </a:p>
        </p:txBody>
      </p:sp>
      <p:pic>
        <p:nvPicPr>
          <p:cNvPr id="3" name="그림 35" descr="C:/Users/고유찬/AppData/Roaming/PolarisOffice/ETemp/21252_19989672/fImage81253218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1380" y="1694180"/>
            <a:ext cx="2604770" cy="4433570"/>
          </a:xfrm>
          <a:prstGeom prst="rect"/>
          <a:noFill/>
        </p:spPr>
      </p:pic>
      <p:sp>
        <p:nvSpPr>
          <p:cNvPr id="4" name="텍스트 상자 42"/>
          <p:cNvSpPr txBox="1">
            <a:spLocks/>
          </p:cNvSpPr>
          <p:nvPr/>
        </p:nvSpPr>
        <p:spPr>
          <a:xfrm rot="0">
            <a:off x="4871085" y="1589405"/>
            <a:ext cx="5840730" cy="21228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등록 및 로그인기능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이메일, 이름, 비밀번호를 입력하여 회원가입을 진행할 수 있다.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비밀번호는 확인 절차를 통해 동일성을 검증하며, 가입 완료 후 음식 취향 설정 단계로 이동한다.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이미 가입된 사용자는 로그인 기능을 통해 계정에 접근할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6" descr="C:/Users/고유찬/AppData/Roaming/PolarisOffice/ETemp/21252_19989672/fImage23072422174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529080"/>
            <a:ext cx="3021330" cy="5102225"/>
          </a:xfrm>
          <a:prstGeom prst="rect"/>
          <a:noFill/>
        </p:spPr>
      </p:pic>
      <p:sp>
        <p:nvSpPr>
          <p:cNvPr id="4" name="텍스트 상자 41"/>
          <p:cNvSpPr txBox="1">
            <a:spLocks/>
          </p:cNvSpPr>
          <p:nvPr/>
        </p:nvSpPr>
        <p:spPr>
          <a:xfrm rot="0">
            <a:off x="4740275" y="1527810"/>
            <a:ext cx="6434455" cy="1523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 취향 선택 및 지역 기반 추천 설정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회원가입을 완료한 사용자는 음식 취향(한식, 양식, 일식 등)을 선택하고, 선호 지역(예: 의정부시)을 지정하여 맞춤형 음식점 추천을 받을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7" descr="C:/Users/고유찬/AppData/Roaming/PolarisOffice/ETemp/21252_19989672/fImage39513722687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458595"/>
            <a:ext cx="3056255" cy="5064760"/>
          </a:xfrm>
          <a:prstGeom prst="rect"/>
          <a:noFill/>
        </p:spPr>
      </p:pic>
      <p:sp>
        <p:nvSpPr>
          <p:cNvPr id="4" name="텍스트 상자 40"/>
          <p:cNvSpPr txBox="1">
            <a:spLocks/>
          </p:cNvSpPr>
          <p:nvPr/>
        </p:nvSpPr>
        <p:spPr>
          <a:xfrm rot="0">
            <a:off x="4556760" y="1458595"/>
            <a:ext cx="6739890" cy="1523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상세 조회 및 예약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선택된 음식점의 상세 정보를 보여주며, 대표 메뉴와 사용자 리뷰를 함께 제공한다.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사용자는 해당 화면에서 “예약하기” 버튼을 클릭하여 예약을 진행할 수 있다.</a:t>
            </a:r>
            <a:endParaRPr lang="ko-KR" altLang="en-US" sz="13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44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UI 화면구성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38" descr="C:/Users/고유찬/AppData/Roaming/PolarisOffice/ETemp/21252_19989672/fImage567152279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694180"/>
            <a:ext cx="2859405" cy="4295140"/>
          </a:xfrm>
          <a:prstGeom prst="rect"/>
          <a:noFill/>
        </p:spPr>
      </p:pic>
      <p:sp>
        <p:nvSpPr>
          <p:cNvPr id="4" name="텍스트 상자 39"/>
          <p:cNvSpPr txBox="1">
            <a:spLocks/>
          </p:cNvSpPr>
          <p:nvPr/>
        </p:nvSpPr>
        <p:spPr>
          <a:xfrm rot="0">
            <a:off x="4155440" y="1667510"/>
            <a:ext cx="6861810" cy="11195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가게 등록 및 대표 메뉴 설정</a:t>
            </a:r>
            <a:endParaRPr lang="ko-KR" altLang="en-US" sz="13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algn="just" defTabSz="457200">
              <a:lnSpc>
                <a:spcPct val="150000"/>
              </a:lnSpc>
              <a:buFontTx/>
              <a:buNone/>
            </a:pP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운영자는 가게의 정보를 등록할 수 있다.</a:t>
            </a: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/>
            </a:r>
            <a:b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</a:br>
            <a:r>
              <a:rPr sz="13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사진, 상호명, 주소, 사업자 번호, 대표 메뉴 등을 입력하면 DB에 음식점 정보가 저장된다.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28702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ctr"/>
            <a:r>
              <a:rPr lang="ko-KR" altLang="en-US" b="1"/>
              <a:t>Q&amp;</a:t>
            </a:r>
            <a:r>
              <a:rPr lang="ko-KR" altLang="en-US" b="1"/>
              <a:t>A</a:t>
            </a:r>
            <a:endParaRPr lang="ko-KR" altLang="en-US" b="1"/>
          </a:p>
        </p:txBody>
      </p:sp>
      <p:pic>
        <p:nvPicPr>
          <p:cNvPr id="3" name="그림 43" descr="C:/Users/고유찬/AppData/Roaming/PolarisOffice/ETemp/21252_19989672/fImage317408237989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3640" y="2094865"/>
            <a:ext cx="7280910" cy="3894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개발개요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642110"/>
            <a:ext cx="1090358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000" b="1"/>
              <a:t>제안개요</a:t>
            </a:r>
            <a:endParaRPr lang="ko-KR" altLang="en-US" sz="2000" b="1"/>
          </a:p>
          <a:p>
            <a:pPr marL="0" indent="0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FRRA(Food Reservation Recommend Application)는 낯선 지역을 방문한 사용자들이 해당 지역의 유명 음식점이나 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대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표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적인 음식 정보를 확인하고 예약할 수 있도록 도와주는 모바일 애플리케이션</a:t>
            </a:r>
            <a:endParaRPr lang="ko-KR" altLang="en-US" sz="15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" descr="C:/Users/고유찬/AppData/Roaming/PolarisOffice/ETemp/21252_19989672/fImage610345116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3125470"/>
            <a:ext cx="4313555" cy="2882900"/>
          </a:xfrm>
          <a:prstGeom prst="rect"/>
          <a:noFill/>
        </p:spPr>
      </p:pic>
      <p:pic>
        <p:nvPicPr>
          <p:cNvPr id="5" name="그림 2" descr="C:/Users/고유찬/AppData/Roaming/PolarisOffice/ETemp/21252_19989672/fImage61259118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51420" y="3126105"/>
            <a:ext cx="2496820" cy="3127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개발개요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228600" indent="-228600">
              <a:buFontTx/>
              <a:buNone/>
            </a:pPr>
            <a:r>
              <a:rPr sz="258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제안 시스템</a:t>
            </a:r>
            <a:endParaRPr lang="ko-KR" altLang="en-US" sz="258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16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r>
              <a:rPr sz="162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FRRA 시스템은 다음과 같은 기능들로 구성된다.</a:t>
            </a:r>
            <a:endParaRPr lang="ko-KR" altLang="en-US" sz="162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사용자 음식 취향 등록 및 맞춤형 음식점 추천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현재 위치 기반 주변 음식점 탐색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음식점 예약 및 인원 현황 확인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리뷰 및 별점 열람, 작성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점주의 음식점 메뉴 등록 및 수정 기능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54000" indent="-254000">
              <a:lnSpc>
                <a:spcPct val="150000"/>
              </a:lnSpc>
              <a:buClr>
                <a:srgbClr val="000000"/>
              </a:buClr>
              <a:buFont typeface="Wingdings"/>
              <a:buChar char="§"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전 연령층이 사용할 수 있도록 직관적인 UI/UX 설계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고유찬/AppData/Roaming/PolarisOffice/ETemp/21252_19989672/fImage22441811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7525" y="1195070"/>
            <a:ext cx="5763260" cy="4991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개발개요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32560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200" b="1"/>
              <a:t>벤치마킹</a:t>
            </a:r>
            <a:endParaRPr lang="ko-KR" altLang="en-US" sz="2200" b="1"/>
          </a:p>
        </p:txBody>
      </p:sp>
      <p:graphicFrame>
        <p:nvGraphicFramePr>
          <p:cNvPr id="4" name="표 10"/>
          <p:cNvGraphicFramePr>
            <a:graphicFrameLocks noGrp="1"/>
          </p:cNvGraphicFramePr>
          <p:nvPr/>
        </p:nvGraphicFramePr>
        <p:xfrm>
          <a:off x="960120" y="1990090"/>
          <a:ext cx="6458585" cy="3844290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1871980"/>
                <a:gridCol w="1356995"/>
                <a:gridCol w="1614805"/>
                <a:gridCol w="1614805"/>
              </a:tblGrid>
              <a:tr h="24257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기능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캐치테이블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테이블링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FRRA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회원가입/로그인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음식점 검색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가게 선택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취향 기반 음식 추천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X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X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지역 기반 맛집 추천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예약 기능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리뷰 및 별점 보기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대표 메뉴 등록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취향 수정 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X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X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예약 결과 알림</a:t>
                      </a:r>
                      <a:endParaRPr lang="ko-KR" altLang="en-US" sz="1100" kern="1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457200"/>
                      <a:r>
                        <a:rPr sz="1100" kern="100">
                          <a:solidFill>
                            <a:schemeClr val="accent2">
                              <a:lumMod val="50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O</a:t>
                      </a:r>
                      <a:endParaRPr lang="ko-KR" altLang="en-US" sz="1100" kern="100">
                        <a:solidFill>
                          <a:schemeClr val="accent2">
                            <a:lumMod val="50000"/>
                            <a:lumOff val="0"/>
                          </a:schemeClr>
                        </a:solidFill>
                        <a:latin typeface="Cambria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그림 11" descr="C:/Users/고유찬/AppData/Roaming/PolarisOffice/ETemp/20772_12204336/fImage26516209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04150" y="1379220"/>
            <a:ext cx="4112260" cy="2008505"/>
          </a:xfrm>
          <a:prstGeom prst="rect"/>
          <a:noFill/>
        </p:spPr>
      </p:pic>
      <p:pic>
        <p:nvPicPr>
          <p:cNvPr id="6" name="그림 12" descr="C:/Users/고유찬/AppData/Roaming/PolarisOffice/ETemp/20772_12204336/fImage1879421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2890" y="3675380"/>
            <a:ext cx="3947160" cy="2060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777240" y="3740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>
              <a:lnSpc>
                <a:spcPct val="114999"/>
              </a:lnSpc>
              <a:buFontTx/>
              <a:buNone/>
            </a:pPr>
            <a:r>
              <a:rPr lang="ko-KR" altLang="en-US" sz="4400" b="1">
                <a:latin typeface="+mn-lt"/>
                <a:ea typeface="+mn-ea"/>
                <a:cs typeface="+mn-cs"/>
              </a:rPr>
              <a:t>설계</a:t>
            </a:r>
            <a:r>
              <a:rPr lang="ko-KR" altLang="en-US" sz="4400" b="1">
                <a:latin typeface="+mn-lt"/>
                <a:ea typeface="+mn-ea"/>
                <a:cs typeface="+mn-cs"/>
              </a:rPr>
              <a:t/>
            </a:r>
            <a:br>
              <a:rPr lang="ko-KR" altLang="en-US" sz="4400" b="1">
                <a:latin typeface="+mn-lt"/>
                <a:ea typeface="+mn-ea"/>
                <a:cs typeface="+mn-cs"/>
              </a:rPr>
            </a:br>
            <a:r>
              <a:rPr lang="ko-KR" altLang="en-US" sz="2000" b="1">
                <a:latin typeface="+mn-lt"/>
                <a:ea typeface="+mn-ea"/>
                <a:cs typeface="+mn-cs"/>
              </a:rPr>
              <a:t>기능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및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비기능 요구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사항</a:t>
            </a:r>
            <a:endParaRPr lang="ko-KR" altLang="en-US" sz="4400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425565" y="1939290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비기능 요구사항</a:t>
            </a: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>
              <a:buFontTx/>
              <a:buNone/>
            </a:pP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비</a:t>
            </a: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조건</a:t>
            </a:r>
            <a:endParaRPr lang="ko-KR" altLang="en-US" sz="11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1. UI는 전 연령층이 쉽게 사용할 수 있도록 직관적으로 설계해야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2. 리뷰 작성 시 욕설 필터링이 되어야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3. 사용자의 개인정보는 암호화되어 저장되어야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/>
        </p:nvSpPr>
        <p:spPr>
          <a:xfrm rot="0">
            <a:off x="777240" y="1939290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요구사항</a:t>
            </a:r>
            <a:endParaRPr lang="ko-KR" altLang="en-US" sz="20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1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기능 조건</a:t>
            </a:r>
            <a:endParaRPr lang="ko-KR" altLang="en-US" sz="1100" b="1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1. 사용자는 현재 위치를 기점으로 주변 음식점을 조회할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2. 사용자는 음식 취향을 등록할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3. 시스템은 사용자의 음식 취향에 따라 맞춤 음식점을 추천해야 한다.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4. 사용자는 음식점의 인원현황을 실시간으로 확인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5. 사용자는 음식점 예약을 생성, 수정, 취소 등을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6. 사용자는 다른 사용자들의 리뷰를 확인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7. 사용자는 음식점에 대한 리뷰를 남기고 별점을 줄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8. 점주는 자신의 음식점에 대한 메뉴 정보를 등록 및 수정할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  <a:p>
            <a:pPr marL="0" indent="0" rtl="0" algn="l" defTabSz="914400" eaLnBrk="1" latinLnBrk="1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9. 리뷰에 비속어가 들어가면 자동으로 필터링을 할 수 있다.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pic>
        <p:nvPicPr>
          <p:cNvPr id="5" name="그림 5" descr="C:/Users/고유찬/AppData/Roaming/PolarisOffice/ETemp/21252_19989672/fImage839731123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4390" y="3763010"/>
            <a:ext cx="3674745" cy="244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55511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endParaRPr lang="ko-KR" altLang="en-US" sz="2000" b="1"/>
          </a:p>
        </p:txBody>
      </p:sp>
      <p:pic>
        <p:nvPicPr>
          <p:cNvPr id="4" name="그림 6" descr="C:/Users/고유찬/AppData/Roaming/PolarisOffice/ETemp/21252_19989672/fImage2322412491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85110" y="2411095"/>
            <a:ext cx="6111240" cy="3185795"/>
          </a:xfrm>
          <a:prstGeom prst="rect"/>
          <a:noFill/>
          <a:ln cap="flat" cmpd="sng">
            <a:solidFill>
              <a:srgbClr val="000000">
                <a:alpha val="100000"/>
              </a:srgbClr>
            </a:solidFill>
            <a:prstDash val="solid"/>
          </a:ln>
        </p:spPr>
      </p:pic>
      <p:sp>
        <p:nvSpPr>
          <p:cNvPr id="5" name="텍스트 상자 7"/>
          <p:cNvSpPr txBox="1">
            <a:spLocks/>
          </p:cNvSpPr>
          <p:nvPr/>
        </p:nvSpPr>
        <p:spPr>
          <a:xfrm rot="0">
            <a:off x="3997960" y="5683250"/>
            <a:ext cx="3684905" cy="2933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F</a:t>
            </a:r>
            <a:r>
              <a:rPr lang="ko-KR"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</a:t>
            </a:r>
            <a:r>
              <a:rPr lang="ko-KR"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RA </a:t>
            </a:r>
            <a:r>
              <a:rPr sz="13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전체 유스케이스 흐름도</a:t>
            </a:r>
            <a:endParaRPr lang="ko-KR" altLang="en-US" sz="13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설계</a:t>
            </a:r>
            <a:endParaRPr lang="ko-KR" altLang="en-US" b="1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endParaRPr lang="ko-KR" altLang="en-US"/>
          </a:p>
        </p:txBody>
      </p:sp>
      <p:pic>
        <p:nvPicPr>
          <p:cNvPr id="4" name="그림 8" descr="C:/Users/고유찬/AppData/Roaming/PolarisOffice/ETemp/21252_19989672/fImage4963126572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41705" y="1899920"/>
            <a:ext cx="4230370" cy="937260"/>
          </a:xfrm>
          <a:prstGeom prst="rect"/>
          <a:noFill/>
          <a:ln>
            <a:noFill/>
            <a:prstDash/>
          </a:ln>
        </p:spPr>
      </p:pic>
      <p:pic>
        <p:nvPicPr>
          <p:cNvPr id="7" name="그림 11" descr="C:/Users/고유찬/AppData/Roaming/PolarisOffice/ETemp/21252_19989672/fImage23591291478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00760" y="3174365"/>
            <a:ext cx="3833495" cy="1119505"/>
          </a:xfrm>
          <a:prstGeom prst="rect"/>
          <a:noFill/>
        </p:spPr>
      </p:pic>
      <p:pic>
        <p:nvPicPr>
          <p:cNvPr id="8" name="그림 13" descr="C:/Users/고유찬/AppData/Roaming/PolarisOffice/ETemp/21252_19989672/fImage28211309358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39280" y="4351655"/>
            <a:ext cx="3810635" cy="1268730"/>
          </a:xfrm>
          <a:prstGeom prst="rect"/>
          <a:noFill/>
        </p:spPr>
      </p:pic>
      <p:pic>
        <p:nvPicPr>
          <p:cNvPr id="13" name="그림 18" descr="C:/Users/고유찬/AppData/Roaming/PolarisOffice/ETemp/21252_19989672/fImage15681356962.png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591300" y="2131060"/>
            <a:ext cx="3844925" cy="1303655"/>
          </a:xfrm>
          <a:prstGeom prst="rect"/>
          <a:noFill/>
        </p:spPr>
      </p:pic>
      <p:pic>
        <p:nvPicPr>
          <p:cNvPr id="14" name="그림 19" descr="C:/Users/고유찬/AppData/Roaming/PolarisOffice/ETemp/21252_19989672/fImage45641364464.png"/>
          <p:cNvPicPr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05840" y="4645660"/>
            <a:ext cx="4660900" cy="1252855"/>
          </a:xfrm>
          <a:prstGeom prst="rect"/>
          <a:noFill/>
          <a:ln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설계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42430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유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케이스(Use Case)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-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UML 흐름도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 </a:t>
            </a:r>
            <a:r>
              <a:rPr sz="2000" b="1">
                <a:solidFill>
                  <a:srgbClr val="000000"/>
                </a:solidFill>
                <a:latin typeface="맑은 고딕" charset="0"/>
                <a:ea typeface="맑은 고딕" charset="0"/>
                <a:sym typeface="맑은 고딕" charset="0"/>
              </a:rPr>
              <a:t>2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20" descr="C:/Users/고유찬/AppData/Roaming/PolarisOffice/ETemp/21252_19989672/fImage1754164570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0105" y="2043430"/>
            <a:ext cx="2985135" cy="1150620"/>
          </a:xfrm>
          <a:prstGeom prst="rect"/>
          <a:noFill/>
        </p:spPr>
      </p:pic>
      <p:pic>
        <p:nvPicPr>
          <p:cNvPr id="5" name="그림 21" descr="C:/Users/고유찬/AppData/Roaming/PolarisOffice/ETemp/21252_19989672/fImage20931658145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97990" y="4339590"/>
            <a:ext cx="3625850" cy="992505"/>
          </a:xfrm>
          <a:prstGeom prst="rect"/>
          <a:noFill/>
        </p:spPr>
      </p:pic>
      <p:pic>
        <p:nvPicPr>
          <p:cNvPr id="6" name="그림 22" descr="C:/Users/고유찬/AppData/Roaming/PolarisOffice/ETemp/21252_19989672/fImage21291663281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4730" y="2236470"/>
            <a:ext cx="3406140" cy="1279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고유찬</dc:creator>
  <cp:lastModifiedBy>고유찬</cp:lastModifiedBy>
  <dc:title>PowerPoint 프레젠테이션</dc:title>
  <cp:version>10.105.277.55893</cp:version>
</cp:coreProperties>
</file>