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03" r:id="rId3"/>
    <p:sldId id="299" r:id="rId4"/>
    <p:sldId id="301" r:id="rId5"/>
    <p:sldId id="300" r:id="rId6"/>
    <p:sldId id="302" r:id="rId7"/>
    <p:sldId id="297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소프트웨어학부)이성진" initials="(" lastIdx="1" clrIdx="0">
    <p:extLst>
      <p:ext uri="{19B8F6BF-5375-455C-9EA6-DF929625EA0E}">
        <p15:presenceInfo xmlns:p15="http://schemas.microsoft.com/office/powerpoint/2012/main" userId="S::leesjin@kookmin.kr::ed8dd0bf-76a0-4a9f-bdf6-5662121be1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595"/>
    <a:srgbClr val="82BBC8"/>
    <a:srgbClr val="62A9BA"/>
    <a:srgbClr val="387280"/>
    <a:srgbClr val="21434B"/>
    <a:srgbClr val="56A4B6"/>
    <a:srgbClr val="3286D2"/>
    <a:srgbClr val="3582D7"/>
    <a:srgbClr val="3B769B"/>
    <a:srgbClr val="186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 varScale="1">
        <p:scale>
          <a:sx n="68" d="100"/>
          <a:sy n="68" d="100"/>
        </p:scale>
        <p:origin x="1064" y="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FdDWl91kzk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4304" y="1054600"/>
            <a:ext cx="39150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5000" spc="300" dirty="0">
              <a:solidFill>
                <a:srgbClr val="38728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21046633">
            <a:off x="7663192" y="806601"/>
            <a:ext cx="2306910" cy="494980"/>
          </a:xfrm>
          <a:custGeom>
            <a:avLst/>
            <a:gdLst/>
            <a:ahLst/>
            <a:cxnLst/>
            <a:rect l="l" t="t" r="r" b="b"/>
            <a:pathLst>
              <a:path w="2306910" h="494980">
                <a:moveTo>
                  <a:pt x="2306910" y="0"/>
                </a:moveTo>
                <a:lnTo>
                  <a:pt x="2226539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오오           </a:t>
            </a:r>
            <a:r>
              <a:rPr lang="ko-KR" altLang="en-US" dirty="0" err="1"/>
              <a:t>ㅣㅣㅣ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21046633">
            <a:off x="8684069" y="721733"/>
            <a:ext cx="1279392" cy="49498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92582" y="2784778"/>
            <a:ext cx="1838780" cy="45719"/>
          </a:xfrm>
          <a:prstGeom prst="rect">
            <a:avLst/>
          </a:pr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21836" y="2784778"/>
            <a:ext cx="1731164" cy="45719"/>
          </a:xfrm>
          <a:prstGeom prst="rect">
            <a:avLst/>
          </a:prstGeom>
          <a:solidFill>
            <a:srgbClr val="214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18458" y="4538032"/>
            <a:ext cx="39150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5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20181654 </a:t>
            </a:r>
            <a:r>
              <a:rPr lang="ko-KR" altLang="en-US" sz="25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이동헌</a:t>
            </a:r>
            <a:endParaRPr lang="en-US" altLang="ko-KR" sz="2500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r"/>
            <a:r>
              <a:rPr lang="en-US" altLang="ko-KR" sz="25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20181658 </a:t>
            </a:r>
            <a:r>
              <a:rPr lang="ko-KR" altLang="en-US" sz="25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이성진</a:t>
            </a:r>
            <a:endParaRPr lang="en-US" altLang="ko-KR" sz="2500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DC4C0-7AE0-4707-85F3-09BCA755E24D}"/>
              </a:ext>
            </a:extLst>
          </p:cNvPr>
          <p:cNvSpPr txBox="1"/>
          <p:nvPr/>
        </p:nvSpPr>
        <p:spPr>
          <a:xfrm>
            <a:off x="1392582" y="2225812"/>
            <a:ext cx="378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공학자의 윤리적 의무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0892" y="502508"/>
            <a:ext cx="3915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목차</a:t>
            </a:r>
            <a:endParaRPr lang="en-US" altLang="ko-KR" sz="2000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283" y="349924"/>
            <a:ext cx="1844593" cy="45719"/>
            <a:chOff x="-283" y="349924"/>
            <a:chExt cx="1844593" cy="45719"/>
          </a:xfrm>
        </p:grpSpPr>
        <p:sp>
          <p:nvSpPr>
            <p:cNvPr id="3" name="직사각형 2"/>
            <p:cNvSpPr/>
            <p:nvPr/>
          </p:nvSpPr>
          <p:spPr>
            <a:xfrm>
              <a:off x="-283" y="349924"/>
              <a:ext cx="1838780" cy="45719"/>
            </a:xfrm>
            <a:prstGeom prst="rect">
              <a:avLst/>
            </a:prstGeom>
            <a:solidFill>
              <a:srgbClr val="418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3683088" y="6341109"/>
            <a:ext cx="3889234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82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5498751" y="5850398"/>
            <a:ext cx="3889234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7199381" y="5602100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9129195" y="5240776"/>
            <a:ext cx="937841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6246244" y="6465401"/>
            <a:ext cx="3335681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7371393" y="6290734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9326252" y="5943655"/>
            <a:ext cx="728144" cy="834491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7874076" y="6648014"/>
            <a:ext cx="1736554" cy="458676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9422374" y="6377227"/>
            <a:ext cx="592244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75075" y="2802736"/>
            <a:ext cx="662001" cy="686494"/>
          </a:xfrm>
          <a:prstGeom prst="ellipse">
            <a:avLst/>
          </a:prstGeom>
          <a:noFill/>
          <a:ln w="19050">
            <a:solidFill>
              <a:srgbClr val="418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356500" y="1797092"/>
            <a:ext cx="662000" cy="706377"/>
          </a:xfrm>
          <a:prstGeom prst="ellipse">
            <a:avLst/>
          </a:prstGeom>
          <a:solidFill>
            <a:srgbClr val="82BBC8"/>
          </a:solidFill>
          <a:ln w="19050">
            <a:solidFill>
              <a:srgbClr val="82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04613" y="2665375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2015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7963BB6-F1E9-4C8B-87E6-7EA924D9B076}"/>
              </a:ext>
            </a:extLst>
          </p:cNvPr>
          <p:cNvSpPr/>
          <p:nvPr/>
        </p:nvSpPr>
        <p:spPr>
          <a:xfrm>
            <a:off x="1375074" y="3910355"/>
            <a:ext cx="662001" cy="699208"/>
          </a:xfrm>
          <a:prstGeom prst="ellipse">
            <a:avLst/>
          </a:prstGeom>
          <a:solidFill>
            <a:srgbClr val="82BBC8"/>
          </a:solidFill>
          <a:ln w="19050">
            <a:solidFill>
              <a:srgbClr val="82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928595-F2E3-41BC-A245-F57134A73891}"/>
              </a:ext>
            </a:extLst>
          </p:cNvPr>
          <p:cNvSpPr/>
          <p:nvPr/>
        </p:nvSpPr>
        <p:spPr>
          <a:xfrm flipV="1">
            <a:off x="2111714" y="2352221"/>
            <a:ext cx="3596627" cy="48420"/>
          </a:xfrm>
          <a:prstGeom prst="rect">
            <a:avLst/>
          </a:pr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B77EA9-5B10-4D5B-A5EE-4BC9B944C89A}"/>
              </a:ext>
            </a:extLst>
          </p:cNvPr>
          <p:cNvSpPr/>
          <p:nvPr/>
        </p:nvSpPr>
        <p:spPr>
          <a:xfrm flipV="1">
            <a:off x="2111714" y="3373410"/>
            <a:ext cx="3971087" cy="45719"/>
          </a:xfrm>
          <a:prstGeom prst="rect">
            <a:avLst/>
          </a:pr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46A9B1-B710-419D-978C-CDE824D3D82E}"/>
              </a:ext>
            </a:extLst>
          </p:cNvPr>
          <p:cNvSpPr/>
          <p:nvPr/>
        </p:nvSpPr>
        <p:spPr>
          <a:xfrm flipV="1">
            <a:off x="2111715" y="4442927"/>
            <a:ext cx="3596627" cy="48420"/>
          </a:xfrm>
          <a:prstGeom prst="rect">
            <a:avLst/>
          </a:pr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769EE5-B1BC-46FF-8C49-A64C2A11D043}"/>
              </a:ext>
            </a:extLst>
          </p:cNvPr>
          <p:cNvSpPr/>
          <p:nvPr/>
        </p:nvSpPr>
        <p:spPr>
          <a:xfrm>
            <a:off x="2124444" y="1952111"/>
            <a:ext cx="3915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사례 설명</a:t>
            </a:r>
            <a:endParaRPr lang="en-US" altLang="ko-KR" sz="2000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519D11-CF7B-43B0-9CE0-E8BF64ED62E2}"/>
              </a:ext>
            </a:extLst>
          </p:cNvPr>
          <p:cNvSpPr/>
          <p:nvPr/>
        </p:nvSpPr>
        <p:spPr>
          <a:xfrm>
            <a:off x="2124444" y="2946727"/>
            <a:ext cx="4258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2</a:t>
            </a:r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가지 물음에 대한 답과 근거</a:t>
            </a:r>
            <a:endParaRPr lang="en-US" altLang="ko-KR" sz="2000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E27AF6-7F88-4675-B0DC-968F064E8CDC}"/>
              </a:ext>
            </a:extLst>
          </p:cNvPr>
          <p:cNvSpPr/>
          <p:nvPr/>
        </p:nvSpPr>
        <p:spPr>
          <a:xfrm>
            <a:off x="2148396" y="4059904"/>
            <a:ext cx="3915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실제 사례</a:t>
            </a:r>
            <a:endParaRPr lang="en-US" altLang="ko-KR" sz="2000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0892" y="502508"/>
            <a:ext cx="4278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사례</a:t>
            </a:r>
            <a:r>
              <a:rPr lang="en-US" altLang="ko-KR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8. </a:t>
            </a:r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공학자의 윤리적 의무</a:t>
            </a:r>
            <a:r>
              <a:rPr lang="en-US" altLang="ko-KR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283" y="349924"/>
            <a:ext cx="1844593" cy="45719"/>
            <a:chOff x="-283" y="349924"/>
            <a:chExt cx="1844593" cy="45719"/>
          </a:xfrm>
        </p:grpSpPr>
        <p:sp>
          <p:nvSpPr>
            <p:cNvPr id="3" name="직사각형 2"/>
            <p:cNvSpPr/>
            <p:nvPr/>
          </p:nvSpPr>
          <p:spPr>
            <a:xfrm>
              <a:off x="-283" y="349924"/>
              <a:ext cx="1838780" cy="45719"/>
            </a:xfrm>
            <a:prstGeom prst="rect">
              <a:avLst/>
            </a:prstGeom>
            <a:solidFill>
              <a:srgbClr val="418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3683088" y="6341109"/>
            <a:ext cx="3889234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82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5498751" y="5850398"/>
            <a:ext cx="3889234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7199381" y="5602100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9129195" y="5240776"/>
            <a:ext cx="937841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6246244" y="6465401"/>
            <a:ext cx="3335681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7371393" y="6290734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9326252" y="5943655"/>
            <a:ext cx="728144" cy="834491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7874076" y="6648014"/>
            <a:ext cx="1736554" cy="458676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9422374" y="6377227"/>
            <a:ext cx="592244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1BE836-0D70-4C33-B559-D96A7B0D2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7434"/>
          <a:stretch/>
        </p:blipFill>
        <p:spPr>
          <a:xfrm>
            <a:off x="1380918" y="1604775"/>
            <a:ext cx="6533166" cy="2892208"/>
          </a:xfrm>
          <a:prstGeom prst="rect">
            <a:avLst/>
          </a:prstGeom>
        </p:spPr>
      </p:pic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id="{30050E67-899F-4452-915D-E6C98FFFD1F3}"/>
              </a:ext>
            </a:extLst>
          </p:cNvPr>
          <p:cNvSpPr/>
          <p:nvPr/>
        </p:nvSpPr>
        <p:spPr>
          <a:xfrm>
            <a:off x="811007" y="1394104"/>
            <a:ext cx="7931346" cy="3090128"/>
          </a:xfrm>
          <a:prstGeom prst="roundRect">
            <a:avLst/>
          </a:prstGeom>
          <a:noFill/>
          <a:ln w="19050" cap="rnd">
            <a:solidFill>
              <a:srgbClr val="41859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1523D6-FB75-4F7A-8821-14689621EB25}"/>
              </a:ext>
            </a:extLst>
          </p:cNvPr>
          <p:cNvSpPr/>
          <p:nvPr/>
        </p:nvSpPr>
        <p:spPr>
          <a:xfrm>
            <a:off x="602206" y="4975382"/>
            <a:ext cx="8462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공학자 </a:t>
            </a:r>
            <a:r>
              <a:rPr lang="ko-KR" altLang="en-US" dirty="0" err="1"/>
              <a:t>B는</a:t>
            </a:r>
            <a:r>
              <a:rPr lang="ko-KR" altLang="en-US" dirty="0"/>
              <a:t> 고객이 위험 물질 처리에 드는 번거로움과 비용을 아끼게 함으로써 고객과의 관계 유지에 이익을 얻기 위해 위험 물질의 존재 자체와 그 위험성, 처리 절차 등을 고객에게 보고하지 않았고, 그저 법의 눈을 피해 빨리 치우라고 하였다.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990A61-4242-4A43-ACCA-07A65FA09070}"/>
              </a:ext>
            </a:extLst>
          </p:cNvPr>
          <p:cNvSpPr/>
          <p:nvPr/>
        </p:nvSpPr>
        <p:spPr>
          <a:xfrm flipV="1">
            <a:off x="453970" y="5876294"/>
            <a:ext cx="8409571" cy="45719"/>
          </a:xfrm>
          <a:prstGeom prst="rect">
            <a:avLst/>
          </a:pr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3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0892" y="502508"/>
            <a:ext cx="4278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사례</a:t>
            </a:r>
            <a:r>
              <a:rPr lang="en-US" altLang="ko-KR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8. </a:t>
            </a:r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공학자의 윤리적 의무</a:t>
            </a:r>
            <a:r>
              <a:rPr lang="en-US" altLang="ko-KR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283" y="349924"/>
            <a:ext cx="1844593" cy="45719"/>
            <a:chOff x="-283" y="349924"/>
            <a:chExt cx="1844593" cy="45719"/>
          </a:xfrm>
        </p:grpSpPr>
        <p:sp>
          <p:nvSpPr>
            <p:cNvPr id="3" name="직사각형 2"/>
            <p:cNvSpPr/>
            <p:nvPr/>
          </p:nvSpPr>
          <p:spPr>
            <a:xfrm>
              <a:off x="-283" y="349924"/>
              <a:ext cx="1838780" cy="45719"/>
            </a:xfrm>
            <a:prstGeom prst="rect">
              <a:avLst/>
            </a:prstGeom>
            <a:solidFill>
              <a:srgbClr val="418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3683088" y="6341109"/>
            <a:ext cx="3889234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82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5498751" y="5850398"/>
            <a:ext cx="3889234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7199381" y="5602100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9129195" y="5240776"/>
            <a:ext cx="937841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6246244" y="6465401"/>
            <a:ext cx="3335681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7371393" y="6290734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9326252" y="5943655"/>
            <a:ext cx="728144" cy="834491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7874076" y="6648014"/>
            <a:ext cx="1736554" cy="458676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9422374" y="6377227"/>
            <a:ext cx="592244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2BB70E25-12E8-45B6-93CE-7204617EE00E}"/>
              </a:ext>
            </a:extLst>
          </p:cNvPr>
          <p:cNvSpPr/>
          <p:nvPr/>
        </p:nvSpPr>
        <p:spPr>
          <a:xfrm>
            <a:off x="1609495" y="1313974"/>
            <a:ext cx="7931346" cy="1490081"/>
          </a:xfrm>
          <a:prstGeom prst="roundRect">
            <a:avLst/>
          </a:prstGeom>
          <a:noFill/>
          <a:ln w="19050" cap="rnd">
            <a:solidFill>
              <a:srgbClr val="41859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         1. </a:t>
            </a:r>
            <a:r>
              <a:rPr lang="ko-KR" altLang="en-US" b="1" dirty="0">
                <a:solidFill>
                  <a:schemeClr val="tx1"/>
                </a:solidFill>
              </a:rPr>
              <a:t>공학자 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r>
              <a:rPr lang="ko-KR" altLang="en-US" b="1" dirty="0">
                <a:solidFill>
                  <a:schemeClr val="tx1"/>
                </a:solidFill>
              </a:rPr>
              <a:t>가 고객에게 드럼통의 존재만을 알려주고 제거를 제안한 것             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             </a:t>
            </a:r>
            <a:r>
              <a:rPr lang="ko-KR" altLang="en-US" b="1" dirty="0">
                <a:solidFill>
                  <a:schemeClr val="tx1"/>
                </a:solidFill>
              </a:rPr>
              <a:t>은 윤리적인가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  2.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공학자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에게는 더 많은 조치를 취해야 할 윤리적 의무가 있었는가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C287B4-32ED-4108-A20C-51708B5ABA5B}"/>
              </a:ext>
            </a:extLst>
          </p:cNvPr>
          <p:cNvSpPr/>
          <p:nvPr/>
        </p:nvSpPr>
        <p:spPr>
          <a:xfrm>
            <a:off x="280892" y="1122911"/>
            <a:ext cx="1872208" cy="1872208"/>
          </a:xfrm>
          <a:prstGeom prst="ellipse">
            <a:avLst/>
          </a:prstGeom>
          <a:solidFill>
            <a:srgbClr val="82BBC8"/>
          </a:solidFill>
          <a:ln w="19050">
            <a:solidFill>
              <a:srgbClr val="82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26BCD103-39FE-484B-A709-A87040621673}"/>
              </a:ext>
            </a:extLst>
          </p:cNvPr>
          <p:cNvSpPr/>
          <p:nvPr/>
        </p:nvSpPr>
        <p:spPr>
          <a:xfrm>
            <a:off x="593627" y="3817758"/>
            <a:ext cx="7931346" cy="1490081"/>
          </a:xfrm>
          <a:prstGeom prst="roundRect">
            <a:avLst/>
          </a:prstGeom>
          <a:noFill/>
          <a:ln w="19050" cap="rnd">
            <a:solidFill>
              <a:srgbClr val="41859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         1. </a:t>
            </a:r>
            <a:r>
              <a:rPr lang="ko-KR" altLang="en-US" b="1" dirty="0">
                <a:solidFill>
                  <a:schemeClr val="tx1"/>
                </a:solidFill>
              </a:rPr>
              <a:t>당연히 윤리적이지 않다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         2. </a:t>
            </a:r>
            <a:r>
              <a:rPr lang="ko-KR" altLang="en-US" b="1" dirty="0">
                <a:solidFill>
                  <a:schemeClr val="tx1"/>
                </a:solidFill>
              </a:rPr>
              <a:t>윤리적 의무가 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C6BFC2-3AE8-444A-BABB-6572BF2D582B}"/>
              </a:ext>
            </a:extLst>
          </p:cNvPr>
          <p:cNvSpPr/>
          <p:nvPr/>
        </p:nvSpPr>
        <p:spPr>
          <a:xfrm>
            <a:off x="7768145" y="3593010"/>
            <a:ext cx="1872208" cy="1872208"/>
          </a:xfrm>
          <a:prstGeom prst="ellipse">
            <a:avLst/>
          </a:prstGeom>
          <a:solidFill>
            <a:srgbClr val="82BBC8"/>
          </a:solidFill>
          <a:ln w="19050">
            <a:solidFill>
              <a:srgbClr val="82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0892" y="502508"/>
            <a:ext cx="3915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근거</a:t>
            </a:r>
            <a:endParaRPr lang="en-US" altLang="ko-KR" sz="2000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283" y="349924"/>
            <a:ext cx="1844593" cy="45719"/>
            <a:chOff x="-283" y="349924"/>
            <a:chExt cx="1844593" cy="45719"/>
          </a:xfrm>
        </p:grpSpPr>
        <p:sp>
          <p:nvSpPr>
            <p:cNvPr id="3" name="직사각형 2"/>
            <p:cNvSpPr/>
            <p:nvPr/>
          </p:nvSpPr>
          <p:spPr>
            <a:xfrm>
              <a:off x="-283" y="349924"/>
              <a:ext cx="1838780" cy="45719"/>
            </a:xfrm>
            <a:prstGeom prst="rect">
              <a:avLst/>
            </a:prstGeom>
            <a:solidFill>
              <a:srgbClr val="418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3683088" y="6341109"/>
            <a:ext cx="3889234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82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5498751" y="5850398"/>
            <a:ext cx="3889234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7199381" y="5602100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9129195" y="5240776"/>
            <a:ext cx="937841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6246244" y="6465401"/>
            <a:ext cx="3335681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7371393" y="6290734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9326252" y="5943655"/>
            <a:ext cx="728144" cy="834491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7874076" y="6648014"/>
            <a:ext cx="1736554" cy="458676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9422374" y="6377227"/>
            <a:ext cx="592244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2260" y="2504432"/>
            <a:ext cx="2062498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공학자는 직업적 의무를 수행할 때 </a:t>
            </a:r>
            <a:r>
              <a:rPr lang="ko-KR" altLang="en-US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국민의 안전</a:t>
            </a:r>
            <a:r>
              <a:rPr lang="en-US" altLang="ko-KR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건강</a:t>
            </a:r>
            <a:r>
              <a:rPr lang="en-US" altLang="ko-KR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그리고 복지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에 최고 가치를 부여한다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4430" y="1921762"/>
            <a:ext cx="1664898" cy="345057"/>
          </a:xfrm>
          <a:prstGeom prst="roundRect">
            <a:avLst/>
          </a:prstGeom>
          <a:noFill/>
          <a:ln w="19050" cap="rnd">
            <a:solidFill>
              <a:srgbClr val="41859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00555" y="1915419"/>
            <a:ext cx="1664898" cy="345057"/>
          </a:xfrm>
          <a:prstGeom prst="roundRect">
            <a:avLst/>
          </a:prstGeom>
          <a:solidFill>
            <a:srgbClr val="82BBC8"/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728327" y="1924930"/>
            <a:ext cx="1664898" cy="345057"/>
          </a:xfrm>
          <a:prstGeom prst="roundRect">
            <a:avLst/>
          </a:prstGeom>
          <a:noFill/>
          <a:ln w="19050" cap="rnd">
            <a:solidFill>
              <a:srgbClr val="41859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93115" y="1934481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참조</a:t>
            </a:r>
            <a:r>
              <a:rPr lang="en-US" altLang="ko-KR" sz="13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[I.1]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744758" y="2471125"/>
            <a:ext cx="3693873" cy="295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공학자는 </a:t>
            </a:r>
            <a:r>
              <a:rPr lang="ko-KR" altLang="en-US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언제나 대중의 안전</a:t>
            </a:r>
            <a:r>
              <a:rPr lang="en-US" altLang="ko-KR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건강</a:t>
            </a:r>
            <a:r>
              <a:rPr lang="en-US" altLang="ko-KR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재산</a:t>
            </a:r>
            <a:r>
              <a:rPr lang="en-US" altLang="ko-KR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복지를 보호하는 것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을 그들의 우선적인 의무로 인식한다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만약 공공의 안전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건강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재산 또는 복지가 위험에 처한 상황이 되어 공학자의 전문적 판단에 </a:t>
            </a:r>
            <a:r>
              <a:rPr lang="ko-KR" altLang="en-US" sz="1400" spc="300" dirty="0" err="1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달려있다면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공학자는 그들의 고용인 또는 의뢰인과 그 상황에 적절한 다른 책임자에게 </a:t>
            </a:r>
            <a:r>
              <a:rPr lang="ko-KR" altLang="en-US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공지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한다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.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900555" y="1947953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spc="3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참조</a:t>
            </a:r>
            <a:r>
              <a:rPr lang="en-US" altLang="ko-KR" sz="1300" spc="3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[II.1.a]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822432" y="1977599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참조</a:t>
            </a:r>
            <a:r>
              <a:rPr lang="en-US" altLang="ko-KR" sz="13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[II.3.a]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651669" y="2451890"/>
            <a:ext cx="2062498" cy="295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공학자는 전문적인 보고와 진술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증언에 있어 객관적이고 진실해야 한다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. 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또한 그러한 보고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진술 또는 증언에 관련된 </a:t>
            </a:r>
            <a:r>
              <a:rPr lang="ko-KR" altLang="en-US" sz="1400" b="1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적절한 모든 정보</a:t>
            </a:r>
            <a:r>
              <a:rPr lang="ko-KR" altLang="en-US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를 포함 시킨다</a:t>
            </a:r>
            <a:r>
              <a:rPr lang="en-US" altLang="ko-KR" sz="1400" spc="300" dirty="0">
                <a:solidFill>
                  <a:srgbClr val="418595"/>
                </a:solidFill>
                <a:latin typeface="Noto Sans CJK KR Bold" pitchFamily="34" charset="-127"/>
                <a:ea typeface="Noto Sans CJK KR Bold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763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0892" y="502508"/>
            <a:ext cx="4278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실제 사례</a:t>
            </a:r>
            <a:r>
              <a:rPr lang="en-US" altLang="ko-KR" sz="2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283" y="349924"/>
            <a:ext cx="1844593" cy="45719"/>
            <a:chOff x="-283" y="349924"/>
            <a:chExt cx="1844593" cy="45719"/>
          </a:xfrm>
        </p:grpSpPr>
        <p:sp>
          <p:nvSpPr>
            <p:cNvPr id="3" name="직사각형 2"/>
            <p:cNvSpPr/>
            <p:nvPr/>
          </p:nvSpPr>
          <p:spPr>
            <a:xfrm>
              <a:off x="-283" y="349924"/>
              <a:ext cx="1838780" cy="45719"/>
            </a:xfrm>
            <a:prstGeom prst="rect">
              <a:avLst/>
            </a:prstGeom>
            <a:solidFill>
              <a:srgbClr val="418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3683088" y="6341109"/>
            <a:ext cx="3889234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82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5498751" y="5850398"/>
            <a:ext cx="3889234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7199381" y="5602100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9129195" y="5240776"/>
            <a:ext cx="937841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6246244" y="6465401"/>
            <a:ext cx="3335681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7371393" y="6290734"/>
            <a:ext cx="2156935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9326252" y="5943655"/>
            <a:ext cx="728144" cy="834491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7874076" y="6648014"/>
            <a:ext cx="1736554" cy="458676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9422374" y="6377227"/>
            <a:ext cx="592244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rgbClr val="38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DAFA8C-4359-4BFE-BEC9-2EDAC3278877}"/>
              </a:ext>
            </a:extLst>
          </p:cNvPr>
          <p:cNvSpPr/>
          <p:nvPr/>
        </p:nvSpPr>
        <p:spPr>
          <a:xfrm>
            <a:off x="823574" y="5604889"/>
            <a:ext cx="5470694" cy="45719"/>
          </a:xfrm>
          <a:prstGeom prst="rect">
            <a:avLst/>
          </a:pr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5D228-1983-4464-9E59-B09369B69D83}"/>
              </a:ext>
            </a:extLst>
          </p:cNvPr>
          <p:cNvSpPr txBox="1"/>
          <p:nvPr/>
        </p:nvSpPr>
        <p:spPr>
          <a:xfrm>
            <a:off x="593889" y="1206631"/>
            <a:ext cx="608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KBS </a:t>
            </a:r>
            <a:r>
              <a:rPr lang="ko-KR" altLang="en-US" dirty="0"/>
              <a:t>뉴스 </a:t>
            </a:r>
            <a:r>
              <a:rPr lang="en-US" altLang="ko-KR" b="1" dirty="0"/>
              <a:t>[</a:t>
            </a:r>
            <a:r>
              <a:rPr lang="ko-KR" altLang="en-US" b="1" dirty="0"/>
              <a:t>현장추적</a:t>
            </a:r>
            <a:r>
              <a:rPr lang="en-US" altLang="ko-KR" b="1" dirty="0"/>
              <a:t>] </a:t>
            </a:r>
            <a:r>
              <a:rPr lang="ko-KR" altLang="en-US" b="1" dirty="0"/>
              <a:t>인천공항 화물터미널 위험물 관리 ‘주먹구구’ </a:t>
            </a:r>
            <a:r>
              <a:rPr lang="en-US" altLang="ko-KR" dirty="0"/>
              <a:t>(2015. 10. 18), 2018.11.06 </a:t>
            </a:r>
            <a:r>
              <a:rPr lang="ko-KR" altLang="en-US" dirty="0"/>
              <a:t>확인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>
                <a:hlinkClick r:id="rId2"/>
              </a:rPr>
              <a:t>https://youtu.be/FdDWl91kzk4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F37473-A36E-4C88-866F-2ABAF271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9" y="2104780"/>
            <a:ext cx="6578044" cy="3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4304" y="1054600"/>
            <a:ext cx="39150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5000" spc="300" dirty="0">
              <a:solidFill>
                <a:srgbClr val="387280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5000" spc="300" dirty="0">
                <a:solidFill>
                  <a:srgbClr val="387280"/>
                </a:solidFill>
                <a:latin typeface="Noto Sans CJK KR Bold" pitchFamily="34" charset="-127"/>
                <a:ea typeface="Noto Sans CJK KR Bold" pitchFamily="34" charset="-127"/>
              </a:rPr>
              <a:t>감사합니다</a:t>
            </a:r>
            <a:endParaRPr lang="en-US" altLang="ko-KR" sz="5000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21046633">
            <a:off x="7663192" y="806601"/>
            <a:ext cx="2306910" cy="494980"/>
          </a:xfrm>
          <a:custGeom>
            <a:avLst/>
            <a:gdLst/>
            <a:ahLst/>
            <a:cxnLst/>
            <a:rect l="l" t="t" r="r" b="b"/>
            <a:pathLst>
              <a:path w="2306910" h="494980">
                <a:moveTo>
                  <a:pt x="2306910" y="0"/>
                </a:moveTo>
                <a:lnTo>
                  <a:pt x="2226539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56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1046633">
            <a:off x="8684069" y="721733"/>
            <a:ext cx="1279392" cy="49498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92582" y="2784778"/>
            <a:ext cx="1838780" cy="45719"/>
          </a:xfrm>
          <a:prstGeom prst="rect">
            <a:avLst/>
          </a:prstGeom>
          <a:solidFill>
            <a:srgbClr val="41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1836" y="2784778"/>
            <a:ext cx="1162050" cy="45719"/>
          </a:xfrm>
          <a:prstGeom prst="rect">
            <a:avLst/>
          </a:prstGeom>
          <a:solidFill>
            <a:srgbClr val="214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5338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262</Words>
  <Application>Microsoft Office PowerPoint</Application>
  <PresentationFormat>A4 용지(210x297mm)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 Sans CJK KR Bold</vt:lpstr>
      <vt:lpstr>Noto Sans CJK KR DemiLight</vt:lpstr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이 동헌</cp:lastModifiedBy>
  <cp:revision>395</cp:revision>
  <dcterms:created xsi:type="dcterms:W3CDTF">2017-09-07T10:48:07Z</dcterms:created>
  <dcterms:modified xsi:type="dcterms:W3CDTF">2018-11-06T13:52:49Z</dcterms:modified>
</cp:coreProperties>
</file>