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81" r:id="rId3"/>
    <p:sldId id="382" r:id="rId4"/>
    <p:sldId id="323" r:id="rId5"/>
    <p:sldId id="384" r:id="rId6"/>
    <p:sldId id="385" r:id="rId7"/>
    <p:sldId id="386" r:id="rId8"/>
    <p:sldId id="329" r:id="rId9"/>
    <p:sldId id="387" r:id="rId10"/>
    <p:sldId id="388" r:id="rId11"/>
    <p:sldId id="389" r:id="rId12"/>
    <p:sldId id="390" r:id="rId13"/>
    <p:sldId id="391" r:id="rId14"/>
    <p:sldId id="393" r:id="rId15"/>
    <p:sldId id="335" r:id="rId16"/>
    <p:sldId id="332" r:id="rId17"/>
    <p:sldId id="399" r:id="rId18"/>
    <p:sldId id="398" r:id="rId19"/>
    <p:sldId id="396" r:id="rId20"/>
    <p:sldId id="324" r:id="rId21"/>
    <p:sldId id="326" r:id="rId22"/>
    <p:sldId id="394" r:id="rId23"/>
    <p:sldId id="395" r:id="rId24"/>
    <p:sldId id="397" r:id="rId25"/>
    <p:sldId id="392" r:id="rId26"/>
    <p:sldId id="371" r:id="rId27"/>
    <p:sldId id="372" r:id="rId28"/>
    <p:sldId id="373" r:id="rId29"/>
    <p:sldId id="374" r:id="rId30"/>
    <p:sldId id="375" r:id="rId31"/>
    <p:sldId id="380" r:id="rId32"/>
    <p:sldId id="376" r:id="rId33"/>
    <p:sldId id="377" r:id="rId34"/>
    <p:sldId id="378" r:id="rId35"/>
    <p:sldId id="379" r:id="rId36"/>
    <p:sldId id="35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4" autoAdjust="0"/>
    <p:restoredTop sz="91795" autoAdjust="0"/>
  </p:normalViewPr>
  <p:slideViewPr>
    <p:cSldViewPr snapToGrid="0">
      <p:cViewPr varScale="1">
        <p:scale>
          <a:sx n="89" d="100"/>
          <a:sy n="89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454-D9D1-4217-B53B-5179AB6156E1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6F6A5-30FF-45F1-856D-D903D4894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3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23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3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https://github.com/rajathkmp/Python-Lectures/blob/master/00.ipynb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0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5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35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6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en-US" altLang="ko-KR" dirty="0" err="1"/>
              <a:t>tensorflow</a:t>
            </a:r>
            <a:r>
              <a:rPr lang="en-US" altLang="ko-KR" dirty="0"/>
              <a:t>) C:\Users\Hyejoo\710231&gt;pip install </a:t>
            </a:r>
            <a:r>
              <a:rPr lang="en-US" altLang="ko-KR" dirty="0" err="1"/>
              <a:t>tensorflow</a:t>
            </a:r>
            <a:r>
              <a:rPr lang="en-US" altLang="ko-KR" dirty="0"/>
              <a:t>==1.6</a:t>
            </a:r>
          </a:p>
          <a:p>
            <a:r>
              <a:rPr lang="en-US" altLang="ko-KR" dirty="0"/>
              <a:t>Collecting </a:t>
            </a:r>
            <a:r>
              <a:rPr lang="en-US" altLang="ko-KR" dirty="0" err="1"/>
              <a:t>tensorflow</a:t>
            </a:r>
            <a:r>
              <a:rPr lang="en-US" altLang="ko-KR" dirty="0"/>
              <a:t>==1.6</a:t>
            </a:r>
          </a:p>
          <a:p>
            <a:r>
              <a:rPr lang="en-US" altLang="ko-KR" dirty="0"/>
              <a:t>  Downloading https://files.pythonhosted.org/packages/56/7d/a0e3ae33e8034be8e7d6b99a7f512c6e71b2180603fc3e0cfb6047b7374f/tensorflow-1.6.0-cp36-cp36m-win_amd64.whl (32.3MB)</a:t>
            </a:r>
          </a:p>
          <a:p>
            <a:r>
              <a:rPr lang="en-US" altLang="ko-KR" dirty="0"/>
              <a:t>    100% |????????????????????????????????| 32.3MB 121kB/s</a:t>
            </a:r>
          </a:p>
          <a:p>
            <a:r>
              <a:rPr lang="en-US" altLang="ko-KR" dirty="0"/>
              <a:t>Requirement already satisfied: </a:t>
            </a:r>
            <a:r>
              <a:rPr lang="en-US" altLang="ko-KR" dirty="0" err="1"/>
              <a:t>numpy</a:t>
            </a:r>
            <a:r>
              <a:rPr lang="en-US" altLang="ko-KR" dirty="0"/>
              <a:t>&gt;=1.13.3 in c:\users\hyejoo\venv\tensorflow\lib\site-packages (from </a:t>
            </a:r>
            <a:r>
              <a:rPr lang="en-US" altLang="ko-KR" dirty="0" err="1"/>
              <a:t>tensorflow</a:t>
            </a:r>
            <a:r>
              <a:rPr lang="en-US" altLang="ko-KR" dirty="0"/>
              <a:t>==1.6) (1.14.5)</a:t>
            </a:r>
          </a:p>
          <a:p>
            <a:r>
              <a:rPr lang="en-US" altLang="ko-KR" dirty="0"/>
              <a:t>Requirement already satisfied: six&gt;=1.10.0 in c:\users\hyejoo\venv\tensorflow\lib\site-packages (from </a:t>
            </a:r>
            <a:r>
              <a:rPr lang="en-US" altLang="ko-KR" dirty="0" err="1"/>
              <a:t>tensorflow</a:t>
            </a:r>
            <a:r>
              <a:rPr lang="en-US" altLang="ko-KR" dirty="0"/>
              <a:t>==1.6) (1.11.0)</a:t>
            </a:r>
          </a:p>
          <a:p>
            <a:r>
              <a:rPr lang="en-US" altLang="ko-KR" dirty="0"/>
              <a:t>Requirement already satisfied: wheel&gt;=0.26 in c:\users\hyejoo\venv\tensorflow\lib\site-packages (from </a:t>
            </a:r>
            <a:r>
              <a:rPr lang="en-US" altLang="ko-KR" dirty="0" err="1"/>
              <a:t>tensorflow</a:t>
            </a:r>
            <a:r>
              <a:rPr lang="en-US" altLang="ko-KR" dirty="0"/>
              <a:t>==1.6) (0.31.1)</a:t>
            </a:r>
          </a:p>
          <a:p>
            <a:r>
              <a:rPr lang="en-US" altLang="ko-KR" dirty="0"/>
              <a:t>Requirement already satisfied: </a:t>
            </a:r>
            <a:r>
              <a:rPr lang="en-US" altLang="ko-KR" dirty="0" err="1"/>
              <a:t>grpcio</a:t>
            </a:r>
            <a:r>
              <a:rPr lang="en-US" altLang="ko-KR" dirty="0"/>
              <a:t>&gt;=1.8.6 in c:\users\hyejoo\venv\tensorflow\lib\site-packages (from </a:t>
            </a:r>
            <a:r>
              <a:rPr lang="en-US" altLang="ko-KR" dirty="0" err="1"/>
              <a:t>tensorflow</a:t>
            </a:r>
            <a:r>
              <a:rPr lang="en-US" altLang="ko-KR" dirty="0"/>
              <a:t>==1.6) (1.14.2)</a:t>
            </a:r>
          </a:p>
          <a:p>
            <a:r>
              <a:rPr lang="en-US" altLang="ko-KR" dirty="0"/>
              <a:t>Collecting </a:t>
            </a:r>
            <a:r>
              <a:rPr lang="en-US" altLang="ko-KR" dirty="0" err="1"/>
              <a:t>tensorboard</a:t>
            </a:r>
            <a:r>
              <a:rPr lang="en-US" altLang="ko-KR" dirty="0"/>
              <a:t>&lt;1.7.0,&gt;=1.6.0 (from </a:t>
            </a:r>
            <a:r>
              <a:rPr lang="en-US" altLang="ko-KR" dirty="0" err="1"/>
              <a:t>tensorflow</a:t>
            </a:r>
            <a:r>
              <a:rPr lang="en-US" altLang="ko-KR" dirty="0"/>
              <a:t>==1.6)</a:t>
            </a:r>
          </a:p>
          <a:p>
            <a:r>
              <a:rPr lang="en-US" altLang="ko-KR" dirty="0"/>
              <a:t>  Downloading https://files.pythonhosted.org/packages/b0/67/a8c91665987d359211dcdca5c8b2a7c1e0876eb0702a4383c1e4ff76228d/tensorboard-1.6.0-py3-none-any.whl (3.0MB)</a:t>
            </a:r>
          </a:p>
          <a:p>
            <a:r>
              <a:rPr lang="en-US" altLang="ko-KR" dirty="0"/>
              <a:t>    100% |????????????????????????????????| 3.1MB 137kB/s</a:t>
            </a:r>
          </a:p>
          <a:p>
            <a:r>
              <a:rPr lang="en-US" altLang="ko-KR" dirty="0"/>
              <a:t>Requirement already satisfied: </a:t>
            </a:r>
            <a:r>
              <a:rPr lang="en-US" altLang="ko-KR" dirty="0" err="1"/>
              <a:t>protobuf</a:t>
            </a:r>
            <a:r>
              <a:rPr lang="en-US" altLang="ko-KR" dirty="0"/>
              <a:t>&gt;=3.4.0 in c:\users\hyejoo\venv\tensorflow\lib\site-packages (from </a:t>
            </a:r>
            <a:r>
              <a:rPr lang="en-US" altLang="ko-KR" dirty="0" err="1"/>
              <a:t>tensorflow</a:t>
            </a:r>
            <a:r>
              <a:rPr lang="en-US" altLang="ko-KR" dirty="0"/>
              <a:t>==1.6) (3.6.1)</a:t>
            </a:r>
          </a:p>
          <a:p>
            <a:r>
              <a:rPr lang="en-US" altLang="ko-KR" dirty="0"/>
              <a:t>Requirement already satisfied: </a:t>
            </a:r>
            <a:r>
              <a:rPr lang="en-US" altLang="ko-KR" dirty="0" err="1"/>
              <a:t>absl-py</a:t>
            </a:r>
            <a:r>
              <a:rPr lang="en-US" altLang="ko-KR" dirty="0"/>
              <a:t>&gt;=0.1.6 in c:\users\hyejoo\venv\tensorflow\lib\site-packages (from </a:t>
            </a:r>
            <a:r>
              <a:rPr lang="en-US" altLang="ko-KR" dirty="0" err="1"/>
              <a:t>tensorflow</a:t>
            </a:r>
            <a:r>
              <a:rPr lang="en-US" altLang="ko-KR" dirty="0"/>
              <a:t>==1.6) (0.4.1)</a:t>
            </a:r>
          </a:p>
          <a:p>
            <a:r>
              <a:rPr lang="en-US" altLang="ko-KR" dirty="0"/>
              <a:t>Requirement already satisfied: </a:t>
            </a:r>
            <a:r>
              <a:rPr lang="en-US" altLang="ko-KR" dirty="0" err="1"/>
              <a:t>termcolor</a:t>
            </a:r>
            <a:r>
              <a:rPr lang="en-US" altLang="ko-KR" dirty="0"/>
              <a:t>&gt;=1.1.0 in c:\users\hyejoo\venv\tensorflow\lib\site-packages (from </a:t>
            </a:r>
            <a:r>
              <a:rPr lang="en-US" altLang="ko-KR" dirty="0" err="1"/>
              <a:t>tensorflow</a:t>
            </a:r>
            <a:r>
              <a:rPr lang="en-US" altLang="ko-KR" dirty="0"/>
              <a:t>==1.6) (1.1.0)</a:t>
            </a:r>
          </a:p>
          <a:p>
            <a:r>
              <a:rPr lang="en-US" altLang="ko-KR" dirty="0"/>
              <a:t>Requirement already satisfied: </a:t>
            </a:r>
            <a:r>
              <a:rPr lang="en-US" altLang="ko-KR" dirty="0" err="1"/>
              <a:t>astor</a:t>
            </a:r>
            <a:r>
              <a:rPr lang="en-US" altLang="ko-KR" dirty="0"/>
              <a:t>&gt;=0.6.0 in c:\users\hyejoo\venv\tensorflow\lib\site-packages (from </a:t>
            </a:r>
            <a:r>
              <a:rPr lang="en-US" altLang="ko-KR" dirty="0" err="1"/>
              <a:t>tensorflow</a:t>
            </a:r>
            <a:r>
              <a:rPr lang="en-US" altLang="ko-KR" dirty="0"/>
              <a:t>==1.6) (0.7.1)</a:t>
            </a:r>
          </a:p>
          <a:p>
            <a:r>
              <a:rPr lang="en-US" altLang="ko-KR" dirty="0"/>
              <a:t>Requirement already satisfied: </a:t>
            </a:r>
            <a:r>
              <a:rPr lang="en-US" altLang="ko-KR" dirty="0" err="1"/>
              <a:t>gast</a:t>
            </a:r>
            <a:r>
              <a:rPr lang="en-US" altLang="ko-KR" dirty="0"/>
              <a:t>&gt;=0.2.0 in c:\users\hyejoo\venv\tensorflow\lib\site-packages (from </a:t>
            </a:r>
            <a:r>
              <a:rPr lang="en-US" altLang="ko-KR" dirty="0" err="1"/>
              <a:t>tensorflow</a:t>
            </a:r>
            <a:r>
              <a:rPr lang="en-US" altLang="ko-KR" dirty="0"/>
              <a:t>==1.6) (0.2.0)</a:t>
            </a:r>
          </a:p>
          <a:p>
            <a:r>
              <a:rPr lang="en-US" altLang="ko-KR" dirty="0"/>
              <a:t>Requirement already satisfied: markdown&gt;=2.6.8 in c:\users\hyejoo\venv\tensorflow\lib\site-packages (from </a:t>
            </a:r>
            <a:r>
              <a:rPr lang="en-US" altLang="ko-KR" dirty="0" err="1"/>
              <a:t>tensorboard</a:t>
            </a:r>
            <a:r>
              <a:rPr lang="en-US" altLang="ko-KR" dirty="0"/>
              <a:t>&lt;1.7.0,&gt;=1.6.0-&gt;</a:t>
            </a:r>
            <a:r>
              <a:rPr lang="en-US" altLang="ko-KR" dirty="0" err="1"/>
              <a:t>tensorflow</a:t>
            </a:r>
            <a:r>
              <a:rPr lang="en-US" altLang="ko-KR" dirty="0"/>
              <a:t>==1.6) (2.6.11)</a:t>
            </a:r>
          </a:p>
          <a:p>
            <a:r>
              <a:rPr lang="en-US" altLang="ko-KR" dirty="0"/>
              <a:t>Collecting bleach==1.5.0 (from </a:t>
            </a:r>
            <a:r>
              <a:rPr lang="en-US" altLang="ko-KR" dirty="0" err="1"/>
              <a:t>tensorboard</a:t>
            </a:r>
            <a:r>
              <a:rPr lang="en-US" altLang="ko-KR" dirty="0"/>
              <a:t>&lt;1.7.0,&gt;=1.6.0-&gt;</a:t>
            </a:r>
            <a:r>
              <a:rPr lang="en-US" altLang="ko-KR" dirty="0" err="1"/>
              <a:t>tensorflow</a:t>
            </a:r>
            <a:r>
              <a:rPr lang="en-US" altLang="ko-KR" dirty="0"/>
              <a:t>==1.6)</a:t>
            </a:r>
          </a:p>
          <a:p>
            <a:r>
              <a:rPr lang="en-US" altLang="ko-KR" dirty="0"/>
              <a:t>  Downloading https://files.pythonhosted.org/packages/33/70/86c5fec937ea4964184d4d6c4f0b9551564f821e1c3575907639036d9b90/bleach-1.5.0-py2.py3-none-any.whl</a:t>
            </a:r>
          </a:p>
          <a:p>
            <a:r>
              <a:rPr lang="en-US" altLang="ko-KR" dirty="0"/>
              <a:t>Collecting html5lib==0.9999999 (from </a:t>
            </a:r>
            <a:r>
              <a:rPr lang="en-US" altLang="ko-KR" dirty="0" err="1"/>
              <a:t>tensorboard</a:t>
            </a:r>
            <a:r>
              <a:rPr lang="en-US" altLang="ko-KR" dirty="0"/>
              <a:t>&lt;1.7.0,&gt;=1.6.0-&gt;</a:t>
            </a:r>
            <a:r>
              <a:rPr lang="en-US" altLang="ko-KR" dirty="0" err="1"/>
              <a:t>tensorflow</a:t>
            </a:r>
            <a:r>
              <a:rPr lang="en-US" altLang="ko-KR" dirty="0"/>
              <a:t>==1.6)</a:t>
            </a:r>
          </a:p>
          <a:p>
            <a:r>
              <a:rPr lang="en-US" altLang="ko-KR" dirty="0"/>
              <a:t>  Downloading https://files.pythonhosted.org/packages/ae/ae/bcb60402c60932b32dfaf19bb53870b29eda2cd17551ba5639219fb5ebf9/html5lib-0.9999999.tar.gz (889kB)</a:t>
            </a:r>
          </a:p>
          <a:p>
            <a:r>
              <a:rPr lang="en-US" altLang="ko-KR" dirty="0"/>
              <a:t>    100% |????????????????????????????????| 890kB 162kB/s</a:t>
            </a:r>
          </a:p>
          <a:p>
            <a:r>
              <a:rPr lang="en-US" altLang="ko-KR" dirty="0"/>
              <a:t>Requirement already satisfied: </a:t>
            </a:r>
            <a:r>
              <a:rPr lang="en-US" altLang="ko-KR" dirty="0" err="1"/>
              <a:t>werkzeug</a:t>
            </a:r>
            <a:r>
              <a:rPr lang="en-US" altLang="ko-KR" dirty="0"/>
              <a:t>&gt;=0.11.10 in c:\users\hyejoo\venv\tensorflow\lib\site-packages (from </a:t>
            </a:r>
            <a:r>
              <a:rPr lang="en-US" altLang="ko-KR" dirty="0" err="1"/>
              <a:t>tensorboard</a:t>
            </a:r>
            <a:r>
              <a:rPr lang="en-US" altLang="ko-KR" dirty="0"/>
              <a:t>&lt;1.7.0,&gt;=1.6.0-&gt;</a:t>
            </a:r>
            <a:r>
              <a:rPr lang="en-US" altLang="ko-KR" dirty="0" err="1"/>
              <a:t>tensorflow</a:t>
            </a:r>
            <a:r>
              <a:rPr lang="en-US" altLang="ko-KR" dirty="0"/>
              <a:t>==1.6) (0.14.1)</a:t>
            </a:r>
          </a:p>
          <a:p>
            <a:r>
              <a:rPr lang="en-US" altLang="ko-KR" dirty="0"/>
              <a:t>Requirement already satisfied: </a:t>
            </a:r>
            <a:r>
              <a:rPr lang="en-US" altLang="ko-KR" dirty="0" err="1"/>
              <a:t>setuptools</a:t>
            </a:r>
            <a:r>
              <a:rPr lang="en-US" altLang="ko-KR" dirty="0"/>
              <a:t> in c:\users\hyejoo\venv\tensorflow\lib\site-packages (from </a:t>
            </a:r>
            <a:r>
              <a:rPr lang="en-US" altLang="ko-KR" dirty="0" err="1"/>
              <a:t>protobuf</a:t>
            </a:r>
            <a:r>
              <a:rPr lang="en-US" altLang="ko-KR" dirty="0"/>
              <a:t>&gt;=3.4.0-&gt;</a:t>
            </a:r>
            <a:r>
              <a:rPr lang="en-US" altLang="ko-KR" dirty="0" err="1"/>
              <a:t>tensorflow</a:t>
            </a:r>
            <a:r>
              <a:rPr lang="en-US" altLang="ko-KR" dirty="0"/>
              <a:t>==1.6) (39.1.0)</a:t>
            </a:r>
          </a:p>
          <a:p>
            <a:r>
              <a:rPr lang="en-US" altLang="ko-KR" dirty="0"/>
              <a:t>Building wheels for collected packages: html5lib</a:t>
            </a:r>
          </a:p>
          <a:p>
            <a:r>
              <a:rPr lang="en-US" altLang="ko-KR" dirty="0"/>
              <a:t>  Running setup.py </a:t>
            </a:r>
            <a:r>
              <a:rPr lang="en-US" altLang="ko-KR" dirty="0" err="1"/>
              <a:t>bdist_wheel</a:t>
            </a:r>
            <a:r>
              <a:rPr lang="en-US" altLang="ko-KR" dirty="0"/>
              <a:t> for html5lib ... done</a:t>
            </a:r>
          </a:p>
          <a:p>
            <a:r>
              <a:rPr lang="en-US" altLang="ko-KR" dirty="0"/>
              <a:t>  Stored in directory: C:\Users\Hyejoo\AppData\Local\pip\Cache\wheels\50\ae\f9\d2b189788efcf61d1ee0e36045476735c838898eef1cad6e29</a:t>
            </a:r>
          </a:p>
          <a:p>
            <a:r>
              <a:rPr lang="en-US" altLang="ko-KR" dirty="0"/>
              <a:t>Successfully built html5lib</a:t>
            </a:r>
          </a:p>
          <a:p>
            <a:r>
              <a:rPr lang="en-US" altLang="ko-KR" dirty="0"/>
              <a:t>Installing collected packages: html5lib, bleach, </a:t>
            </a:r>
            <a:r>
              <a:rPr lang="en-US" altLang="ko-KR" dirty="0" err="1"/>
              <a:t>tensorboard</a:t>
            </a:r>
            <a:r>
              <a:rPr lang="en-US" altLang="ko-KR" dirty="0"/>
              <a:t>,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r>
              <a:rPr lang="en-US" altLang="ko-KR" dirty="0"/>
              <a:t>  Found existing installation: html5lib 1.0.1</a:t>
            </a:r>
          </a:p>
          <a:p>
            <a:r>
              <a:rPr lang="en-US" altLang="ko-KR" dirty="0"/>
              <a:t>    Uninstalling html5lib-1.0.1:</a:t>
            </a:r>
          </a:p>
          <a:p>
            <a:r>
              <a:rPr lang="en-US" altLang="ko-KR" dirty="0"/>
              <a:t>      Successfully uninstalled html5lib-1.0.1</a:t>
            </a:r>
          </a:p>
          <a:p>
            <a:r>
              <a:rPr lang="en-US" altLang="ko-KR" dirty="0"/>
              <a:t>  Found existing installation: bleach 2.1.4</a:t>
            </a:r>
          </a:p>
          <a:p>
            <a:r>
              <a:rPr lang="en-US" altLang="ko-KR" dirty="0"/>
              <a:t>    Uninstalling bleach-2.1.4:</a:t>
            </a:r>
          </a:p>
          <a:p>
            <a:r>
              <a:rPr lang="en-US" altLang="ko-KR" dirty="0"/>
              <a:t>      Successfully uninstalled bleach-2.1.4</a:t>
            </a:r>
          </a:p>
          <a:p>
            <a:r>
              <a:rPr lang="en-US" altLang="ko-KR" dirty="0"/>
              <a:t>  Found existing installation: </a:t>
            </a:r>
            <a:r>
              <a:rPr lang="en-US" altLang="ko-KR" dirty="0" err="1"/>
              <a:t>tensorboard</a:t>
            </a:r>
            <a:r>
              <a:rPr lang="en-US" altLang="ko-KR" dirty="0"/>
              <a:t> 1.10.0</a:t>
            </a:r>
          </a:p>
          <a:p>
            <a:r>
              <a:rPr lang="en-US" altLang="ko-KR" dirty="0"/>
              <a:t>    Uninstalling tensorboard-1.10.0:</a:t>
            </a:r>
          </a:p>
          <a:p>
            <a:r>
              <a:rPr lang="en-US" altLang="ko-KR" dirty="0"/>
              <a:t>      Successfully uninstalled tensorboard-1.10.0</a:t>
            </a:r>
          </a:p>
          <a:p>
            <a:r>
              <a:rPr lang="en-US" altLang="ko-KR" dirty="0"/>
              <a:t>Successfully installed bleach-1.5.0 html5lib-0.9999999 tensorboard-1.6.0 tensorflow-1.6.0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43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4BFF8-4990-41CF-876A-1061D82A2A3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343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Interpreter </a:t>
            </a:r>
            <a:r>
              <a:rPr lang="ko-KR" altLang="en-US" dirty="0"/>
              <a:t>설정하기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41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Leon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. </a:t>
            </a:r>
            <a:r>
              <a:rPr lang="ko-KR" altLang="en-US" dirty="0" err="1"/>
              <a:t>Gatys</a:t>
            </a:r>
            <a:r>
              <a:rPr lang="ko-KR" altLang="en-US" dirty="0"/>
              <a:t>, </a:t>
            </a:r>
            <a:r>
              <a:rPr lang="ko-KR" altLang="en-US" dirty="0" err="1"/>
              <a:t>Alexander</a:t>
            </a:r>
            <a:r>
              <a:rPr lang="ko-KR" altLang="en-US" dirty="0"/>
              <a:t> </a:t>
            </a:r>
            <a:r>
              <a:rPr lang="ko-KR" altLang="en-US" dirty="0" err="1"/>
              <a:t>S</a:t>
            </a:r>
            <a:r>
              <a:rPr lang="ko-KR" altLang="en-US" dirty="0"/>
              <a:t>. </a:t>
            </a:r>
            <a:r>
              <a:rPr lang="ko-KR" altLang="en-US" dirty="0" err="1"/>
              <a:t>Ecker</a:t>
            </a:r>
            <a:r>
              <a:rPr lang="ko-KR" altLang="en-US" dirty="0"/>
              <a:t>, </a:t>
            </a:r>
            <a:r>
              <a:rPr lang="ko-KR" altLang="en-US" dirty="0" err="1"/>
              <a:t>Matthias</a:t>
            </a:r>
            <a:r>
              <a:rPr lang="ko-KR" altLang="en-US" dirty="0"/>
              <a:t> </a:t>
            </a:r>
            <a:r>
              <a:rPr lang="ko-KR" altLang="en-US" dirty="0" err="1"/>
              <a:t>Bethge</a:t>
            </a:r>
            <a:r>
              <a:rPr lang="ko-KR" altLang="en-US" dirty="0"/>
              <a:t>, (2015).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Neural</a:t>
            </a:r>
            <a:r>
              <a:rPr lang="ko-KR" altLang="en-US" dirty="0"/>
              <a:t> </a:t>
            </a:r>
            <a:r>
              <a:rPr lang="ko-KR" altLang="en-US" dirty="0" err="1"/>
              <a:t>Algorithm</a:t>
            </a:r>
            <a:r>
              <a:rPr lang="ko-KR" altLang="en-US" dirty="0"/>
              <a:t> of </a:t>
            </a:r>
            <a:r>
              <a:rPr lang="ko-KR" altLang="en-US" dirty="0" err="1"/>
              <a:t>Artistic</a:t>
            </a:r>
            <a:r>
              <a:rPr lang="ko-KR" altLang="en-US" dirty="0"/>
              <a:t> </a:t>
            </a:r>
            <a:r>
              <a:rPr lang="ko-KR" altLang="en-US" dirty="0" err="1"/>
              <a:t>Style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8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0FE8D35-0363-46C4-B2A6-DAB294479BBC}" type="datetimeFigureOut">
              <a:rPr lang="ko-KR" altLang="en-US" smtClean="0"/>
              <a:pPr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FA77151-334A-4748-886A-6E89ECBA342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63C7F2-A794-4C41-ABFC-F24AB362A8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53" y="5696607"/>
            <a:ext cx="1635037" cy="94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0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7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3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0FE8D35-0363-46C4-B2A6-DAB294479BBC}" type="datetimeFigureOut">
              <a:rPr lang="ko-KR" altLang="en-US" smtClean="0"/>
              <a:pPr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FA77151-334A-4748-886A-6E89ECBA342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8AA814-BF98-470B-8F2C-066C9FB875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900"/>
            <a:ext cx="797385" cy="3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6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8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2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5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4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1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28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13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E0FE8D35-0363-46C4-B2A6-DAB294479BBC}" type="datetimeFigureOut">
              <a:rPr lang="ko-KR" altLang="en-US" smtClean="0"/>
              <a:pPr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0FA77151-334A-4748-886A-6E89ECBA342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0AD10-FE24-448E-A7F1-D207B490AC6F}"/>
              </a:ext>
            </a:extLst>
          </p:cNvPr>
          <p:cNvSpPr/>
          <p:nvPr userDrawn="1"/>
        </p:nvSpPr>
        <p:spPr>
          <a:xfrm>
            <a:off x="11536051" y="1072"/>
            <a:ext cx="6559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710231</a:t>
            </a:r>
            <a:endParaRPr lang="ko-KR" altLang="en-US" sz="1200" kern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80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.pr/FhSUkq" TargetMode="External"/><Relationship Id="rId4" Type="http://schemas.openxmlformats.org/officeDocument/2006/relationships/hyperlink" Target="https://download.jetbrains.com/python/pycharm-community-2017.1.4.ex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ature21056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과 </a:t>
            </a:r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한림대학교 미래융합스쿨</a:t>
            </a:r>
            <a:endParaRPr lang="en-US" altLang="ko-KR" dirty="0"/>
          </a:p>
          <a:p>
            <a:r>
              <a:rPr lang="ko-KR" altLang="en-US" dirty="0"/>
              <a:t>김승찬</a:t>
            </a:r>
            <a:endParaRPr lang="en-US" altLang="ko-KR" dirty="0"/>
          </a:p>
          <a:p>
            <a:r>
              <a:rPr lang="en-US" altLang="ko-KR" dirty="0"/>
              <a:t>Week</a:t>
            </a:r>
            <a:r>
              <a:rPr lang="ko-KR" altLang="en-US" dirty="0"/>
              <a:t> </a:t>
            </a:r>
            <a:r>
              <a:rPr lang="en-US" altLang="ko-KR" dirty="0"/>
              <a:t>01</a:t>
            </a:r>
          </a:p>
          <a:p>
            <a:r>
              <a:rPr lang="en-US" altLang="ko-KR" dirty="0"/>
              <a:t>2018/09/11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04A3B0-BF3B-491C-8670-F17A86FE0EDF}"/>
              </a:ext>
            </a:extLst>
          </p:cNvPr>
          <p:cNvSpPr/>
          <p:nvPr/>
        </p:nvSpPr>
        <p:spPr>
          <a:xfrm>
            <a:off x="0" y="0"/>
            <a:ext cx="250741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/>
              <a:t>딥러닝의</a:t>
            </a:r>
            <a:r>
              <a:rPr lang="en-US" altLang="ko-KR" dirty="0"/>
              <a:t> </a:t>
            </a:r>
            <a:r>
              <a:rPr lang="ko-KR" altLang="en-US" dirty="0"/>
              <a:t>이해 및 응용</a:t>
            </a:r>
          </a:p>
        </p:txBody>
      </p:sp>
      <p:pic>
        <p:nvPicPr>
          <p:cNvPr id="5" name="Shape 398">
            <a:extLst>
              <a:ext uri="{FF2B5EF4-FFF2-40B4-BE49-F238E27FC236}">
                <a16:creationId xmlns:a16="http://schemas.microsoft.com/office/drawing/2014/main" id="{DE2D375E-EE77-4A6E-928B-FCBE9E4487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7594" y="719123"/>
            <a:ext cx="2774406" cy="1762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33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DF2A8-1A8D-4B66-A070-4912188D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3543"/>
            <a:ext cx="10515600" cy="435133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FECBE4-A793-4A49-9AFA-9163A8987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73" y="65168"/>
            <a:ext cx="6790476" cy="27904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3BEBAA-024C-4CCA-AF18-2374EBC70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73" y="65168"/>
            <a:ext cx="6790476" cy="2790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36223E-45EB-44E5-993B-6FEEA9EE13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950"/>
          <a:stretch/>
        </p:blipFill>
        <p:spPr>
          <a:xfrm>
            <a:off x="6382704" y="65168"/>
            <a:ext cx="5579651" cy="39904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B500758-CB8E-46FC-A20A-7A499BB27219}"/>
              </a:ext>
            </a:extLst>
          </p:cNvPr>
          <p:cNvSpPr/>
          <p:nvPr/>
        </p:nvSpPr>
        <p:spPr>
          <a:xfrm>
            <a:off x="9830899" y="1954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위치 기억 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29F3C9-9839-4941-ADEA-74A6E74AFA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5800"/>
          <a:stretch/>
        </p:blipFill>
        <p:spPr>
          <a:xfrm>
            <a:off x="494626" y="3696049"/>
            <a:ext cx="7933333" cy="29609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6986A6-9400-44B5-8D88-5E6872733D9A}"/>
              </a:ext>
            </a:extLst>
          </p:cNvPr>
          <p:cNvSpPr/>
          <p:nvPr/>
        </p:nvSpPr>
        <p:spPr>
          <a:xfrm>
            <a:off x="9172529" y="5612385"/>
            <a:ext cx="2136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생겼음 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F8785D2-A122-4BF1-888F-C3D87A725BFC}"/>
              </a:ext>
            </a:extLst>
          </p:cNvPr>
          <p:cNvSpPr/>
          <p:nvPr/>
        </p:nvSpPr>
        <p:spPr>
          <a:xfrm>
            <a:off x="0" y="6290641"/>
            <a:ext cx="2843684" cy="50219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03634C3-E22F-438B-B762-F1B46C400C59}"/>
              </a:ext>
            </a:extLst>
          </p:cNvPr>
          <p:cNvCxnSpPr/>
          <p:nvPr/>
        </p:nvCxnSpPr>
        <p:spPr>
          <a:xfrm flipV="1">
            <a:off x="1993692" y="823543"/>
            <a:ext cx="7837207" cy="8595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02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98208-1FC4-4FB9-8E2A-1D9B0C8B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64FCD-D7AA-4071-BF03-89339887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B2C5CB-1A72-426A-987A-1D370465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95" y="990905"/>
            <a:ext cx="9323809" cy="4876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D51268-6F2F-4849-9CA1-BC52451FA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095" y="990905"/>
            <a:ext cx="9323809" cy="487619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E79839A-AADC-490C-9005-52CDD045CB30}"/>
              </a:ext>
            </a:extLst>
          </p:cNvPr>
          <p:cNvGrpSpPr/>
          <p:nvPr/>
        </p:nvGrpSpPr>
        <p:grpSpPr>
          <a:xfrm>
            <a:off x="2842300" y="2158584"/>
            <a:ext cx="1894592" cy="1678898"/>
            <a:chOff x="2842300" y="2158584"/>
            <a:chExt cx="1894592" cy="1678898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039696E-99CB-4B6A-9BB4-7203CDD81A88}"/>
                </a:ext>
              </a:extLst>
            </p:cNvPr>
            <p:cNvCxnSpPr/>
            <p:nvPr/>
          </p:nvCxnSpPr>
          <p:spPr>
            <a:xfrm flipH="1" flipV="1">
              <a:off x="3072984" y="2158584"/>
              <a:ext cx="1663908" cy="167889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A17897-91FF-4896-98E5-9576C7357708}"/>
                </a:ext>
              </a:extLst>
            </p:cNvPr>
            <p:cNvSpPr/>
            <p:nvPr/>
          </p:nvSpPr>
          <p:spPr>
            <a:xfrm>
              <a:off x="2842300" y="2813367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highlight>
                    <a:srgbClr val="FFFF00"/>
                  </a:highlight>
                </a:rPr>
                <a:t>Drag</a:t>
              </a:r>
              <a:endParaRPr lang="ko-KR" altLang="en-US" dirty="0">
                <a:highlight>
                  <a:srgbClr val="FFFF00"/>
                </a:highlight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DA53AA-F9D5-4D92-9CB8-CE4B8AE323C5}"/>
              </a:ext>
            </a:extLst>
          </p:cNvPr>
          <p:cNvSpPr/>
          <p:nvPr/>
        </p:nvSpPr>
        <p:spPr>
          <a:xfrm>
            <a:off x="22880" y="6478462"/>
            <a:ext cx="1943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For beginners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22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48083-B7CF-43E4-9ACC-1CA9AEA3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28E0C-7196-4B28-ABDB-3B217EA2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2A2596-9028-474C-9867-3F91346FE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95" y="990905"/>
            <a:ext cx="9323809" cy="48761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3A5F2-B3D8-41E3-99BC-C634992D2871}"/>
              </a:ext>
            </a:extLst>
          </p:cNvPr>
          <p:cNvSpPr/>
          <p:nvPr/>
        </p:nvSpPr>
        <p:spPr>
          <a:xfrm>
            <a:off x="1307033" y="1955132"/>
            <a:ext cx="1001452" cy="361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30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DE4F2-47F5-4731-B1BE-A1C691EB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패키치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C721A-A98A-4180-9261-6590856CA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en-US" altLang="ko-KR" dirty="0" err="1"/>
              <a:t>scipy</a:t>
            </a:r>
            <a:endParaRPr lang="en-US" altLang="ko-KR" dirty="0"/>
          </a:p>
          <a:p>
            <a:r>
              <a:rPr lang="en-US" altLang="ko-KR" dirty="0"/>
              <a:t>matplotlib</a:t>
            </a:r>
          </a:p>
          <a:p>
            <a:r>
              <a:rPr lang="en-US" altLang="ko-KR" dirty="0" err="1"/>
              <a:t>tensorflow</a:t>
            </a:r>
            <a:endParaRPr lang="en-US" altLang="ko-KR" dirty="0"/>
          </a:p>
          <a:p>
            <a:r>
              <a:rPr lang="en-US" altLang="ko-KR" dirty="0" err="1"/>
              <a:t>ipython</a:t>
            </a:r>
            <a:r>
              <a:rPr lang="en-US" altLang="ko-KR" dirty="0"/>
              <a:t>[all]</a:t>
            </a:r>
          </a:p>
          <a:p>
            <a:r>
              <a:rPr lang="en-US" altLang="ko-KR" dirty="0" err="1"/>
              <a:t>tqdm</a:t>
            </a:r>
            <a:endParaRPr lang="en-US" altLang="ko-KR" dirty="0"/>
          </a:p>
          <a:p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3D4FB3-D600-4DE6-952E-439D5D1FE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524" y="4001294"/>
            <a:ext cx="6790476" cy="2790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70B1B9-4755-405C-ABC3-B2C5F0E74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524" y="4001294"/>
            <a:ext cx="6790476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4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ABCEA-CCDB-4090-A314-010FCEDD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설치시</a:t>
            </a:r>
            <a:r>
              <a:rPr lang="ko-KR" altLang="en-US" dirty="0"/>
              <a:t> 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9E9BE-BBBF-4612-8724-4A7F6741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설치는 되나 </a:t>
            </a:r>
            <a:r>
              <a:rPr lang="en-US" altLang="ko-KR" dirty="0"/>
              <a:t>import</a:t>
            </a:r>
            <a:r>
              <a:rPr lang="ko-KR" altLang="en-US" dirty="0"/>
              <a:t>가 안됨</a:t>
            </a:r>
            <a:endParaRPr lang="en-US" altLang="ko-KR" dirty="0"/>
          </a:p>
          <a:p>
            <a:pPr lvl="1"/>
            <a:r>
              <a:rPr lang="en-US" altLang="ko-KR" dirty="0"/>
              <a:t>2018/9/13</a:t>
            </a:r>
            <a:r>
              <a:rPr lang="ko-KR" altLang="en-US" dirty="0"/>
              <a:t>일 기준 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en-US" altLang="ko-KR" dirty="0" err="1"/>
              <a:t>tensorflow</a:t>
            </a:r>
            <a:r>
              <a:rPr lang="en-US" altLang="ko-KR" dirty="0"/>
              <a:t> 1.10</a:t>
            </a:r>
            <a:br>
              <a:rPr lang="en-US" altLang="ko-KR" dirty="0"/>
            </a:br>
            <a:r>
              <a:rPr lang="en-US" altLang="ko-KR" dirty="0"/>
              <a:t>: python</a:t>
            </a:r>
            <a:r>
              <a:rPr lang="ko-KR" altLang="en-US" dirty="0"/>
              <a:t> </a:t>
            </a:r>
            <a:r>
              <a:rPr lang="en-US" altLang="ko-KR" dirty="0"/>
              <a:t>3.6.6</a:t>
            </a:r>
          </a:p>
          <a:p>
            <a:endParaRPr lang="en-US" altLang="ko-KR" dirty="0"/>
          </a:p>
          <a:p>
            <a:r>
              <a:rPr lang="ko-KR" altLang="en-US" dirty="0"/>
              <a:t>이 경우</a:t>
            </a:r>
            <a:r>
              <a:rPr lang="en-US" altLang="ko-KR" dirty="0"/>
              <a:t> </a:t>
            </a:r>
            <a:r>
              <a:rPr lang="en-US" altLang="ko-KR" dirty="0" err="1"/>
              <a:t>tensorflow</a:t>
            </a:r>
            <a:r>
              <a:rPr lang="ko-KR" altLang="en-US" dirty="0"/>
              <a:t>를 삭제하고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tensorflow</a:t>
            </a:r>
            <a:r>
              <a:rPr lang="en-US" altLang="ko-KR" dirty="0"/>
              <a:t>) C:\Users\Hyejoo\710231&gt; pip uninstall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낮은</a:t>
            </a:r>
            <a:r>
              <a:rPr lang="en-US" altLang="ko-KR" dirty="0"/>
              <a:t> </a:t>
            </a:r>
            <a:r>
              <a:rPr lang="ko-KR" altLang="en-US" dirty="0"/>
              <a:t>버전을 선택하여 재설치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tensorflow</a:t>
            </a:r>
            <a:r>
              <a:rPr lang="en-US" altLang="ko-KR" dirty="0"/>
              <a:t>) C:\Users\Hyejoo\710231&gt; pip install </a:t>
            </a:r>
            <a:r>
              <a:rPr lang="en-US" altLang="ko-KR" dirty="0" err="1"/>
              <a:t>tensorflow</a:t>
            </a:r>
            <a:r>
              <a:rPr lang="en-US" altLang="ko-KR" dirty="0"/>
              <a:t>==1.6</a:t>
            </a:r>
          </a:p>
        </p:txBody>
      </p:sp>
    </p:spTree>
    <p:extLst>
      <p:ext uri="{BB962C8B-B14F-4D97-AF65-F5344CB8AC3E}">
        <p14:creationId xmlns:p14="http://schemas.microsoft.com/office/powerpoint/2010/main" val="358859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IPython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개발 환경 설정</a:t>
            </a:r>
          </a:p>
        </p:txBody>
      </p:sp>
    </p:spTree>
    <p:extLst>
      <p:ext uri="{BB962C8B-B14F-4D97-AF65-F5344CB8AC3E}">
        <p14:creationId xmlns:p14="http://schemas.microsoft.com/office/powerpoint/2010/main" val="1654073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1EC339A-D572-4E26-96A2-709A6EAE8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6" y="1107514"/>
            <a:ext cx="9323809" cy="48761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06998" y="3716020"/>
            <a:ext cx="30048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highlight>
                  <a:srgbClr val="FFFF00"/>
                </a:highlight>
                <a:latin typeface="Calibri" panose="020F0502020204030204" pitchFamily="34" charset="0"/>
              </a:rPr>
              <a:t>pip install ipython</a:t>
            </a:r>
            <a:r>
              <a:rPr lang="en-US" altLang="ko-KR" sz="2500" dirty="0">
                <a:highlight>
                  <a:srgbClr val="FFFF00"/>
                </a:highlight>
                <a:latin typeface="Calibri" panose="020F0502020204030204" pitchFamily="34" charset="0"/>
              </a:rPr>
              <a:t>[all]</a:t>
            </a:r>
            <a:endParaRPr lang="ko-KR" altLang="en-US" sz="2500" dirty="0"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 rot="1586933">
            <a:off x="3219277" y="2594361"/>
            <a:ext cx="3180091" cy="343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32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40EFB-71B4-4B76-9965-73966486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0698D0-F68A-4B78-B226-9A167E2AB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57" y="3105441"/>
            <a:ext cx="4904762" cy="22952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DE6636-3CC8-4FD6-AC18-7C80FC2CEC1E}"/>
              </a:ext>
            </a:extLst>
          </p:cNvPr>
          <p:cNvSpPr/>
          <p:nvPr/>
        </p:nvSpPr>
        <p:spPr>
          <a:xfrm>
            <a:off x="5806267" y="2221407"/>
            <a:ext cx="328647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highlight>
                  <a:srgbClr val="FFFF00"/>
                </a:highlight>
                <a:latin typeface="Calibri" panose="020F0502020204030204" pitchFamily="34" charset="0"/>
              </a:rPr>
              <a:t>개인마다 다를 수 있음</a:t>
            </a:r>
          </a:p>
        </p:txBody>
      </p:sp>
      <p:sp>
        <p:nvSpPr>
          <p:cNvPr id="6" name="오른쪽 화살표 5">
            <a:extLst>
              <a:ext uri="{FF2B5EF4-FFF2-40B4-BE49-F238E27FC236}">
                <a16:creationId xmlns:a16="http://schemas.microsoft.com/office/drawing/2014/main" id="{7B8AE796-19CE-4328-BCC7-A26CDF1890A6}"/>
              </a:ext>
            </a:extLst>
          </p:cNvPr>
          <p:cNvSpPr/>
          <p:nvPr/>
        </p:nvSpPr>
        <p:spPr>
          <a:xfrm rot="20580229">
            <a:off x="2663702" y="3032000"/>
            <a:ext cx="3180091" cy="343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8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2513E-B106-47AD-8BCD-68A78BBE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D261F5-1F05-4203-932F-C2DF05CC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8" y="1062333"/>
            <a:ext cx="12057143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2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(</a:t>
            </a:r>
            <a:r>
              <a:rPr lang="ko-KR" altLang="en-US" dirty="0"/>
              <a:t>추후 사용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개발 환경 설정</a:t>
            </a:r>
          </a:p>
        </p:txBody>
      </p:sp>
    </p:spTree>
    <p:extLst>
      <p:ext uri="{BB962C8B-B14F-4D97-AF65-F5344CB8AC3E}">
        <p14:creationId xmlns:p14="http://schemas.microsoft.com/office/powerpoint/2010/main" val="25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6C628-7454-45B9-94C0-E48B463C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조별활동 </a:t>
            </a:r>
            <a:r>
              <a:rPr lang="en-US" altLang="ko-KR" dirty="0"/>
              <a:t>(~</a:t>
            </a:r>
            <a:r>
              <a:rPr lang="ko-KR" altLang="en-US" dirty="0"/>
              <a:t>중간고사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3B2C190-8C83-4783-95A5-118B35228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681352"/>
              </p:ext>
            </p:extLst>
          </p:nvPr>
        </p:nvGraphicFramePr>
        <p:xfrm>
          <a:off x="838199" y="2807468"/>
          <a:ext cx="7532077" cy="506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011">
                  <a:extLst>
                    <a:ext uri="{9D8B030D-6E8A-4147-A177-3AD203B41FA5}">
                      <a16:colId xmlns:a16="http://schemas.microsoft.com/office/drawing/2014/main" val="3439726730"/>
                    </a:ext>
                  </a:extLst>
                </a:gridCol>
                <a:gridCol w="1076011">
                  <a:extLst>
                    <a:ext uri="{9D8B030D-6E8A-4147-A177-3AD203B41FA5}">
                      <a16:colId xmlns:a16="http://schemas.microsoft.com/office/drawing/2014/main" val="3420312278"/>
                    </a:ext>
                  </a:extLst>
                </a:gridCol>
                <a:gridCol w="1076011">
                  <a:extLst>
                    <a:ext uri="{9D8B030D-6E8A-4147-A177-3AD203B41FA5}">
                      <a16:colId xmlns:a16="http://schemas.microsoft.com/office/drawing/2014/main" val="3369323871"/>
                    </a:ext>
                  </a:extLst>
                </a:gridCol>
                <a:gridCol w="1076011">
                  <a:extLst>
                    <a:ext uri="{9D8B030D-6E8A-4147-A177-3AD203B41FA5}">
                      <a16:colId xmlns:a16="http://schemas.microsoft.com/office/drawing/2014/main" val="1021829368"/>
                    </a:ext>
                  </a:extLst>
                </a:gridCol>
                <a:gridCol w="1076011">
                  <a:extLst>
                    <a:ext uri="{9D8B030D-6E8A-4147-A177-3AD203B41FA5}">
                      <a16:colId xmlns:a16="http://schemas.microsoft.com/office/drawing/2014/main" val="1324098863"/>
                    </a:ext>
                  </a:extLst>
                </a:gridCol>
                <a:gridCol w="1076011">
                  <a:extLst>
                    <a:ext uri="{9D8B030D-6E8A-4147-A177-3AD203B41FA5}">
                      <a16:colId xmlns:a16="http://schemas.microsoft.com/office/drawing/2014/main" val="1401042543"/>
                    </a:ext>
                  </a:extLst>
                </a:gridCol>
                <a:gridCol w="1076011">
                  <a:extLst>
                    <a:ext uri="{9D8B030D-6E8A-4147-A177-3AD203B41FA5}">
                      <a16:colId xmlns:a16="http://schemas.microsoft.com/office/drawing/2014/main" val="166868741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 err="1">
                          <a:effectLst/>
                        </a:rPr>
                        <a:t>남홍근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김혜주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장민욱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이용준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신예림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김현주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이소창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14936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윤수정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 err="1">
                          <a:effectLst/>
                        </a:rPr>
                        <a:t>고영우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김지호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 err="1">
                          <a:effectLst/>
                        </a:rPr>
                        <a:t>전찬혁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이지원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이유경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최지원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166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292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57" y="943285"/>
            <a:ext cx="10314286" cy="4971429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1950156">
            <a:off x="6274814" y="3878272"/>
            <a:ext cx="2778262" cy="69746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20846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877" y="4903614"/>
            <a:ext cx="4681123" cy="19543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-community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직접 다운로드 및 설치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https://download.jetbrains.com/python/pycharm-community-2017.1.4.exe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또는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5"/>
              </a:rPr>
              <a:t>https://d.pr/FhSUkq</a:t>
            </a:r>
            <a:r>
              <a:rPr lang="en-US" altLang="ko-KR" dirty="0"/>
              <a:t> (</a:t>
            </a:r>
            <a:r>
              <a:rPr lang="ko-KR" altLang="en-US" dirty="0"/>
              <a:t>위의 링크가 느린 경우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081260" y="4999817"/>
            <a:ext cx="2003648" cy="174697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829375" y="4333789"/>
            <a:ext cx="21659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Community </a:t>
            </a:r>
            <a:r>
              <a:rPr lang="ko-KR" altLang="en-US" dirty="0"/>
              <a:t>버전을</a:t>
            </a:r>
            <a:br>
              <a:rPr lang="en-US" altLang="ko-KR" dirty="0"/>
            </a:br>
            <a:r>
              <a:rPr lang="ko-KR" altLang="en-US" dirty="0"/>
              <a:t> 다운로드</a:t>
            </a:r>
          </a:p>
        </p:txBody>
      </p:sp>
    </p:spTree>
    <p:extLst>
      <p:ext uri="{BB962C8B-B14F-4D97-AF65-F5344CB8AC3E}">
        <p14:creationId xmlns:p14="http://schemas.microsoft.com/office/powerpoint/2010/main" val="505330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FEE7C-0554-4128-98DE-2B998CC2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4B747-440C-437C-9F74-722D95B0F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4348F7-1C89-46FE-B329-4972B9EB5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6922"/>
            <a:ext cx="3110270" cy="43145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71DBAC-3C4A-4FAA-92E8-D08C0DE10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932" y="680139"/>
            <a:ext cx="8771068" cy="6115527"/>
          </a:xfrm>
          <a:prstGeom prst="rect">
            <a:avLst/>
          </a:prstGeom>
        </p:spPr>
      </p:pic>
      <p:sp>
        <p:nvSpPr>
          <p:cNvPr id="6" name="오른쪽 화살표 4">
            <a:extLst>
              <a:ext uri="{FF2B5EF4-FFF2-40B4-BE49-F238E27FC236}">
                <a16:creationId xmlns:a16="http://schemas.microsoft.com/office/drawing/2014/main" id="{397DE07E-7CA5-41E3-A583-51801CC60E9C}"/>
              </a:ext>
            </a:extLst>
          </p:cNvPr>
          <p:cNvSpPr/>
          <p:nvPr/>
        </p:nvSpPr>
        <p:spPr>
          <a:xfrm rot="1950156">
            <a:off x="2490130" y="164548"/>
            <a:ext cx="1240279" cy="10311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90B66E-4594-490D-A661-A5EA869A0B4B}"/>
              </a:ext>
            </a:extLst>
          </p:cNvPr>
          <p:cNvSpPr/>
          <p:nvPr/>
        </p:nvSpPr>
        <p:spPr>
          <a:xfrm>
            <a:off x="4748522" y="243339"/>
            <a:ext cx="3296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Interpreter </a:t>
            </a:r>
            <a:r>
              <a:rPr lang="ko-KR" altLang="en-US" dirty="0"/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280879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DD1D7-62AB-46AD-9C18-0E373955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8C932-A191-46AB-A9FD-2217CAD70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DD6DDC-3990-4C4F-B9C7-CE3B2318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33" y="462333"/>
            <a:ext cx="7933333" cy="5933333"/>
          </a:xfrm>
          <a:prstGeom prst="rect">
            <a:avLst/>
          </a:prstGeom>
        </p:spPr>
      </p:pic>
      <p:sp>
        <p:nvSpPr>
          <p:cNvPr id="5" name="오른쪽 화살표 4">
            <a:extLst>
              <a:ext uri="{FF2B5EF4-FFF2-40B4-BE49-F238E27FC236}">
                <a16:creationId xmlns:a16="http://schemas.microsoft.com/office/drawing/2014/main" id="{41067B7A-2E48-4DBB-BD86-DD4BBEBE5E87}"/>
              </a:ext>
            </a:extLst>
          </p:cNvPr>
          <p:cNvSpPr/>
          <p:nvPr/>
        </p:nvSpPr>
        <p:spPr>
          <a:xfrm rot="1950156">
            <a:off x="2974223" y="1261431"/>
            <a:ext cx="1240279" cy="10311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CEE181-9F2C-4F8D-9307-24261BA470AF}"/>
              </a:ext>
            </a:extLst>
          </p:cNvPr>
          <p:cNvSpPr/>
          <p:nvPr/>
        </p:nvSpPr>
        <p:spPr>
          <a:xfrm>
            <a:off x="1590010" y="3632896"/>
            <a:ext cx="397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virtualenv</a:t>
            </a:r>
            <a:r>
              <a:rPr lang="ko-KR" altLang="en-US" dirty="0">
                <a:solidFill>
                  <a:srgbClr val="FF0000"/>
                </a:solidFill>
              </a:rPr>
              <a:t> 로 설치한 </a:t>
            </a:r>
            <a:r>
              <a:rPr lang="ko-KR" altLang="en-US" dirty="0" err="1">
                <a:solidFill>
                  <a:srgbClr val="FF0000"/>
                </a:solidFill>
              </a:rPr>
              <a:t>Python</a:t>
            </a:r>
            <a:r>
              <a:rPr lang="ko-KR" altLang="en-US" dirty="0">
                <a:solidFill>
                  <a:srgbClr val="FF0000"/>
                </a:solidFill>
              </a:rPr>
              <a:t> 폴더를 찾아가서 </a:t>
            </a:r>
            <a:r>
              <a:rPr lang="ko-KR" altLang="en-US" dirty="0" err="1">
                <a:solidFill>
                  <a:srgbClr val="FF0000"/>
                </a:solidFill>
              </a:rPr>
              <a:t>python.exe를</a:t>
            </a:r>
            <a:r>
              <a:rPr lang="ko-KR" altLang="en-US" dirty="0">
                <a:solidFill>
                  <a:srgbClr val="FF0000"/>
                </a:solidFill>
              </a:rPr>
              <a:t> 찾아서 </a:t>
            </a:r>
            <a:r>
              <a:rPr lang="ko-KR" altLang="en-US" dirty="0" err="1">
                <a:solidFill>
                  <a:srgbClr val="FF0000"/>
                </a:solidFill>
              </a:rPr>
              <a:t>OK를</a:t>
            </a:r>
            <a:r>
              <a:rPr lang="ko-KR" altLang="en-US" dirty="0">
                <a:solidFill>
                  <a:srgbClr val="FF0000"/>
                </a:solidFill>
              </a:rPr>
              <a:t> 누릅니다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학생들마다 다를 수 있음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오른쪽 화살표 4">
            <a:extLst>
              <a:ext uri="{FF2B5EF4-FFF2-40B4-BE49-F238E27FC236}">
                <a16:creationId xmlns:a16="http://schemas.microsoft.com/office/drawing/2014/main" id="{9EBF041E-525A-426B-826C-AFEA5C8945C5}"/>
              </a:ext>
            </a:extLst>
          </p:cNvPr>
          <p:cNvSpPr/>
          <p:nvPr/>
        </p:nvSpPr>
        <p:spPr>
          <a:xfrm>
            <a:off x="5669280" y="3578971"/>
            <a:ext cx="1240279" cy="10311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46508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2018-09-18_11-52-17">
            <a:hlinkClick r:id="" action="ppaction://media"/>
            <a:extLst>
              <a:ext uri="{FF2B5EF4-FFF2-40B4-BE49-F238E27FC236}">
                <a16:creationId xmlns:a16="http://schemas.microsoft.com/office/drawing/2014/main" id="{881F6D97-9DA9-4D65-9837-29BA915DAAF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31203" y="695325"/>
            <a:ext cx="79438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567183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5A448-EF5F-4B68-A6ED-2649A10E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TensorFlow™?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29DDB-8622-44A8-AA45-46A155FF1D9E}"/>
              </a:ext>
            </a:extLst>
          </p:cNvPr>
          <p:cNvSpPr/>
          <p:nvPr/>
        </p:nvSpPr>
        <p:spPr>
          <a:xfrm>
            <a:off x="3048000" y="26236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spcBef>
                <a:spcPts val="1600"/>
              </a:spcBef>
              <a:spcAft>
                <a:spcPts val="1600"/>
              </a:spcAft>
            </a:pPr>
            <a:r>
              <a:rPr lang="en-US" altLang="ko-KR" dirty="0">
                <a:latin typeface="Georgia"/>
                <a:ea typeface="Georgia"/>
                <a:cs typeface="Georgia"/>
                <a:sym typeface="Georgia"/>
              </a:rPr>
              <a:t>“Open source software library for </a:t>
            </a:r>
            <a:br>
              <a:rPr lang="en-US" altLang="ko-KR" dirty="0">
                <a:latin typeface="Georgia"/>
                <a:ea typeface="Georgia"/>
                <a:cs typeface="Georgia"/>
                <a:sym typeface="Georgia"/>
              </a:rPr>
            </a:br>
            <a:r>
              <a:rPr lang="en-US" altLang="ko-KR" dirty="0">
                <a:latin typeface="Georgia"/>
                <a:ea typeface="Georgia"/>
                <a:cs typeface="Georgia"/>
                <a:sym typeface="Georgia"/>
              </a:rPr>
              <a:t>numerical computation using data flow graphs”</a:t>
            </a:r>
          </a:p>
        </p:txBody>
      </p:sp>
      <p:pic>
        <p:nvPicPr>
          <p:cNvPr id="5" name="Shape 398">
            <a:extLst>
              <a:ext uri="{FF2B5EF4-FFF2-40B4-BE49-F238E27FC236}">
                <a16:creationId xmlns:a16="http://schemas.microsoft.com/office/drawing/2014/main" id="{F5F3C1D6-222A-4909-B16F-31F273ADFED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35641" y="3958213"/>
            <a:ext cx="2774406" cy="1762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9683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1EFF0-2D9E-4DD0-9FA1-FDB3164E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TensorFlow?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AE222-FDE1-4AAE-9394-F1DD5AE8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buSzPts val="1800"/>
              <a:buFont typeface="Georgia"/>
              <a:buChar char="●"/>
            </a:pPr>
            <a:r>
              <a:rPr lang="en-US" altLang="ko-KR" dirty="0">
                <a:latin typeface="Georgia"/>
                <a:ea typeface="Georgia"/>
                <a:cs typeface="Georgia"/>
                <a:sym typeface="Georgia"/>
              </a:rPr>
              <a:t>Flexibility + Scalability</a:t>
            </a:r>
          </a:p>
          <a:p>
            <a:pPr marL="457200" lvl="0" indent="-342900">
              <a:spcBef>
                <a:spcPts val="0"/>
              </a:spcBef>
              <a:buSzPts val="1800"/>
              <a:buFont typeface="Georgia"/>
              <a:buChar char="●"/>
            </a:pPr>
            <a:r>
              <a:rPr lang="en-US" altLang="ko-KR" dirty="0">
                <a:latin typeface="Georgia"/>
                <a:ea typeface="Georgia"/>
                <a:cs typeface="Georgia"/>
                <a:sym typeface="Georgia"/>
              </a:rPr>
              <a:t>Popularity</a:t>
            </a:r>
            <a:br>
              <a:rPr lang="en-US" altLang="ko-KR" dirty="0">
                <a:latin typeface="Georgia"/>
                <a:ea typeface="Georgia"/>
                <a:cs typeface="Georgia"/>
                <a:sym typeface="Georgia"/>
              </a:rPr>
            </a:br>
            <a:endParaRPr lang="en-US" altLang="ko-KR" dirty="0">
              <a:latin typeface="Georgia"/>
              <a:ea typeface="Georgia"/>
              <a:cs typeface="Georgia"/>
              <a:sym typeface="Georgia"/>
            </a:endParaRPr>
          </a:p>
          <a:p>
            <a:endParaRPr lang="ko-KR" altLang="en-US" dirty="0"/>
          </a:p>
        </p:txBody>
      </p:sp>
      <p:pic>
        <p:nvPicPr>
          <p:cNvPr id="4" name="Google Shape;108;p20">
            <a:extLst>
              <a:ext uri="{FF2B5EF4-FFF2-40B4-BE49-F238E27FC236}">
                <a16:creationId xmlns:a16="http://schemas.microsoft.com/office/drawing/2014/main" id="{B08E5C89-953F-45BB-B6F7-4D5C2E4A157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3090" y="2882315"/>
            <a:ext cx="5839203" cy="3610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021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0A911-FF47-4F4A-A713-D17F51A3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Companies using 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F33D2-2636-43A9-95A6-61A770AB9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Google Shape;115;p21">
            <a:extLst>
              <a:ext uri="{FF2B5EF4-FFF2-40B4-BE49-F238E27FC236}">
                <a16:creationId xmlns:a16="http://schemas.microsoft.com/office/drawing/2014/main" id="{AB9EAC2F-6FC8-4C01-8630-AC72ACAD566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8609" y="2079007"/>
            <a:ext cx="6101826" cy="3844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6043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098DBDD-1D10-4E7B-ACEC-D586EE89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>
                <a:latin typeface="Georgia"/>
                <a:ea typeface="Georgia"/>
                <a:cs typeface="Georgia"/>
                <a:sym typeface="Georgia"/>
              </a:rPr>
              <a:t>Some cool projects using TensorFlow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B4CEEE-07DC-49EB-A6AE-897624288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9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7EA3C-343F-446B-A1EE-69780327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기초 및 설정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32C4D1-A2BC-4C01-8A3D-FAAFE1E9C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569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83C25-4964-41F5-9DE8-3FB1A6F6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Classify skin cancer</a:t>
            </a:r>
            <a:endParaRPr lang="ko-KR" altLang="en-US" dirty="0"/>
          </a:p>
        </p:txBody>
      </p:sp>
      <p:pic>
        <p:nvPicPr>
          <p:cNvPr id="4" name="Google Shape;138;p24">
            <a:extLst>
              <a:ext uri="{FF2B5EF4-FFF2-40B4-BE49-F238E27FC236}">
                <a16:creationId xmlns:a16="http://schemas.microsoft.com/office/drawing/2014/main" id="{E9D87AD8-50AA-4904-928B-AD9B0FAD4E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9069" y="1574505"/>
            <a:ext cx="7300965" cy="43942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CAFC56E-9E55-44ED-8534-4565B9E619CA}"/>
              </a:ext>
            </a:extLst>
          </p:cNvPr>
          <p:cNvSpPr/>
          <p:nvPr/>
        </p:nvSpPr>
        <p:spPr>
          <a:xfrm>
            <a:off x="73689" y="6488668"/>
            <a:ext cx="1187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Dermatologist-level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skin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cancer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neural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networks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Esteva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Nature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2017)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54DB10-AB69-42BC-A1E2-98B4A02FC0FA}"/>
              </a:ext>
            </a:extLst>
          </p:cNvPr>
          <p:cNvSpPr/>
          <p:nvPr/>
        </p:nvSpPr>
        <p:spPr>
          <a:xfrm>
            <a:off x="73689" y="6208598"/>
            <a:ext cx="4967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https://www.nature.com/articles/nature21056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261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447EE-9A4B-4A05-BF0E-6F344A88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Classify skin cancer</a:t>
            </a:r>
            <a:endParaRPr lang="ko-KR" altLang="en-US" dirty="0"/>
          </a:p>
        </p:txBody>
      </p: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6B8B256C-C38C-4515-B878-1C3F60DD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61" y="2271764"/>
            <a:ext cx="11129040" cy="26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AF4C8B-4D6E-44E5-9C17-08B23582FCDA}"/>
              </a:ext>
            </a:extLst>
          </p:cNvPr>
          <p:cNvSpPr/>
          <p:nvPr/>
        </p:nvSpPr>
        <p:spPr>
          <a:xfrm>
            <a:off x="9163607" y="2989330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악성 멜라닌(생성)세포 병변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58153E-2CA6-46AE-A84E-CF617A130709}"/>
              </a:ext>
            </a:extLst>
          </p:cNvPr>
          <p:cNvSpPr/>
          <p:nvPr/>
        </p:nvSpPr>
        <p:spPr>
          <a:xfrm>
            <a:off x="9163606" y="4001294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양성 멜라닌(생성)세포 병변</a:t>
            </a:r>
          </a:p>
        </p:txBody>
      </p:sp>
    </p:spTree>
    <p:extLst>
      <p:ext uri="{BB962C8B-B14F-4D97-AF65-F5344CB8AC3E}">
        <p14:creationId xmlns:p14="http://schemas.microsoft.com/office/powerpoint/2010/main" val="660176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D4108-F494-44B2-BF58-F020A960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2021F-589A-4966-90EB-5AD13F9A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Google Shape;157;p26">
            <a:extLst>
              <a:ext uri="{FF2B5EF4-FFF2-40B4-BE49-F238E27FC236}">
                <a16:creationId xmlns:a16="http://schemas.microsoft.com/office/drawing/2014/main" id="{8353864C-1AE1-40C6-9145-077CD30F758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9234" y="1825625"/>
            <a:ext cx="6096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A9B89C4-E3F6-4647-ABCA-D26B7E0D8532}"/>
              </a:ext>
            </a:extLst>
          </p:cNvPr>
          <p:cNvSpPr/>
          <p:nvPr/>
        </p:nvSpPr>
        <p:spPr>
          <a:xfrm>
            <a:off x="0" y="6453466"/>
            <a:ext cx="527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Draw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Together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Neural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Network (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., 2017)</a:t>
            </a:r>
          </a:p>
        </p:txBody>
      </p:sp>
    </p:spTree>
    <p:extLst>
      <p:ext uri="{BB962C8B-B14F-4D97-AF65-F5344CB8AC3E}">
        <p14:creationId xmlns:p14="http://schemas.microsoft.com/office/powerpoint/2010/main" val="1121411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37D04-4DCD-473E-AC8B-9E652132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Style Transfer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53656-1869-4EDF-B2C0-5D039E43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Google Shape;164;p27">
            <a:extLst>
              <a:ext uri="{FF2B5EF4-FFF2-40B4-BE49-F238E27FC236}">
                <a16:creationId xmlns:a16="http://schemas.microsoft.com/office/drawing/2014/main" id="{FA9A0B02-ACC9-4CBC-A7F0-57B40867F4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5318693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AFC6-31C6-4723-9E63-40BDBD294A3B}"/>
              </a:ext>
            </a:extLst>
          </p:cNvPr>
          <p:cNvSpPr/>
          <p:nvPr/>
        </p:nvSpPr>
        <p:spPr>
          <a:xfrm>
            <a:off x="60892" y="6176963"/>
            <a:ext cx="11292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Transfer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Convolutional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Neural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Networks (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Gatys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., 2016)</a:t>
            </a:r>
          </a:p>
          <a:p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adaptation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Cameroon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Smith (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cysmith@github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452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422D4-0F14-44CE-B272-9449D074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Style Transfer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C4C0C-5680-42D9-8A6B-943E427DC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C8C568E-4B5C-4D9E-8CE5-43ACA5CF3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07" y="4210881"/>
            <a:ext cx="3197823" cy="2398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F0ACB8-70F3-4004-B5B5-1B0468377C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14" y="1563393"/>
            <a:ext cx="3211763" cy="2408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4FB815-C9F2-46A1-94FC-D823B1BE9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83" y="2842287"/>
            <a:ext cx="4110789" cy="3083092"/>
          </a:xfrm>
          <a:prstGeom prst="rect">
            <a:avLst/>
          </a:prstGeom>
        </p:spPr>
      </p:pic>
      <p:sp>
        <p:nvSpPr>
          <p:cNvPr id="7" name="Right Arrow 7">
            <a:extLst>
              <a:ext uri="{FF2B5EF4-FFF2-40B4-BE49-F238E27FC236}">
                <a16:creationId xmlns:a16="http://schemas.microsoft.com/office/drawing/2014/main" id="{A785456D-8DA2-4785-8BA3-1DF83795DBE3}"/>
              </a:ext>
            </a:extLst>
          </p:cNvPr>
          <p:cNvSpPr/>
          <p:nvPr/>
        </p:nvSpPr>
        <p:spPr>
          <a:xfrm>
            <a:off x="5174504" y="3886464"/>
            <a:ext cx="794084" cy="1167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2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01799-6A0D-4394-8F36-283CA526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98C53-F5C9-49B5-9AA6-C31C66E8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CS20, Stanford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098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Seung-Chan Kim</a:t>
            </a:r>
          </a:p>
          <a:p>
            <a:r>
              <a:rPr lang="en-US" altLang="ko-KR" dirty="0"/>
              <a:t>dalek@hallym.ac.kr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3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8" y="1000428"/>
            <a:ext cx="11657143" cy="4857143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5220938">
            <a:off x="1759806" y="4532012"/>
            <a:ext cx="2778262" cy="69746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422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73678-3C53-47F8-8F5C-1CFF11CF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54BB3-CF60-4F02-A812-1B4CBAC8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924263-93A7-4A72-8540-23525C5B9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571" y="1476619"/>
            <a:ext cx="6342857" cy="39047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EB30CB8-D712-4715-8D4E-F9A501016158}"/>
              </a:ext>
            </a:extLst>
          </p:cNvPr>
          <p:cNvSpPr/>
          <p:nvPr/>
        </p:nvSpPr>
        <p:spPr>
          <a:xfrm>
            <a:off x="4290646" y="5014127"/>
            <a:ext cx="2843684" cy="50219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CC48E9F-EB4E-4C54-9BA9-1EA4B5ADA10D}"/>
              </a:ext>
            </a:extLst>
          </p:cNvPr>
          <p:cNvSpPr/>
          <p:nvPr/>
        </p:nvSpPr>
        <p:spPr>
          <a:xfrm rot="10800000">
            <a:off x="6764055" y="3762949"/>
            <a:ext cx="2079321" cy="789140"/>
          </a:xfrm>
          <a:prstGeom prst="rightArrow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8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6A2D5-8AC4-4928-AEF9-566E9CB3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A2A54-6FCA-4211-93A5-EB90DF9DE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97A569-B1AA-4B39-B98C-876CB018D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571" y="1784915"/>
            <a:ext cx="6342857" cy="390476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A171E14-1C41-4ADA-B07F-53F4D61EA973}"/>
              </a:ext>
            </a:extLst>
          </p:cNvPr>
          <p:cNvSpPr/>
          <p:nvPr/>
        </p:nvSpPr>
        <p:spPr>
          <a:xfrm>
            <a:off x="4090229" y="2822072"/>
            <a:ext cx="1646691" cy="50219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9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6986A-C3D3-481D-8F09-12FCF4D4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03ECC-B9AF-49B5-8B19-7479EC362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434A0A-E7B6-44E4-ACAB-94B2D040F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571" y="1476619"/>
            <a:ext cx="6342857" cy="390476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D1EAD10-3D6E-493B-8B5E-30AF4FC93064}"/>
              </a:ext>
            </a:extLst>
          </p:cNvPr>
          <p:cNvSpPr/>
          <p:nvPr/>
        </p:nvSpPr>
        <p:spPr>
          <a:xfrm>
            <a:off x="4075239" y="2802182"/>
            <a:ext cx="1646691" cy="50219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B517245-7E94-4E12-90CC-00851C4BA05E}"/>
              </a:ext>
            </a:extLst>
          </p:cNvPr>
          <p:cNvSpPr/>
          <p:nvPr/>
        </p:nvSpPr>
        <p:spPr>
          <a:xfrm>
            <a:off x="4449308" y="4164771"/>
            <a:ext cx="1646691" cy="50219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2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3" y="235639"/>
            <a:ext cx="4190476" cy="19523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90C805-F99C-484A-A191-B681AE438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589" y="1817394"/>
            <a:ext cx="6914286" cy="48761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7935FC-EB21-424D-8F8A-1FF0748A5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5589" y="1817394"/>
            <a:ext cx="6914286" cy="48761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35636" y="2704641"/>
            <a:ext cx="694063" cy="23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30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85919-1F62-4D5B-A149-065EC920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8916B-35AD-434C-BA8B-9632D11BF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가상환경 구성</a:t>
            </a:r>
            <a:r>
              <a:rPr lang="en-US" altLang="ko-KR" dirty="0"/>
              <a:t> : </a:t>
            </a:r>
            <a:r>
              <a:rPr lang="en-US" altLang="ko-KR" dirty="0" err="1"/>
              <a:t>Virtualenv</a:t>
            </a:r>
            <a:endParaRPr lang="en-US" altLang="ko-KR" dirty="0"/>
          </a:p>
          <a:p>
            <a:r>
              <a:rPr lang="en-US" altLang="ko-KR" dirty="0"/>
              <a:t>python –m pip install </a:t>
            </a:r>
            <a:r>
              <a:rPr lang="en-US" altLang="ko-KR" dirty="0" err="1"/>
              <a:t>virtualenv</a:t>
            </a:r>
            <a:endParaRPr lang="en-US" altLang="ko-KR" dirty="0"/>
          </a:p>
          <a:p>
            <a:pPr latinLnBrk="0"/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ko-KR" altLang="en-US" dirty="0" err="1"/>
              <a:t>가상환경이란</a:t>
            </a:r>
            <a:r>
              <a:rPr lang="en-US" altLang="ko-KR" dirty="0"/>
              <a:t>, </a:t>
            </a:r>
            <a:r>
              <a:rPr lang="ko-KR" altLang="en-US" dirty="0"/>
              <a:t>작은 </a:t>
            </a:r>
            <a:r>
              <a:rPr lang="en-US" altLang="ko-KR" dirty="0"/>
              <a:t>python</a:t>
            </a:r>
            <a:r>
              <a:rPr lang="ko-KR" altLang="en-US" dirty="0"/>
              <a:t>을 새로 설치해서 내가 원하는 모듈만 운용하는 바구니라고 생각하면 된다</a:t>
            </a:r>
            <a:r>
              <a:rPr lang="en-US" altLang="ko-KR" dirty="0"/>
              <a:t>. </a:t>
            </a:r>
            <a:r>
              <a:rPr lang="ko-KR" altLang="en-US" dirty="0"/>
              <a:t>운영체제 안에서 새로 운영체제를 만들어내는 가상 머신</a:t>
            </a:r>
            <a:r>
              <a:rPr lang="en-US" altLang="ko-KR" dirty="0"/>
              <a:t>(virtual machine)</a:t>
            </a:r>
            <a:r>
              <a:rPr lang="ko-KR" altLang="en-US" dirty="0"/>
              <a:t>과 같은 맥락이라고 볼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D11515-8F24-4EDE-8A37-2B4550486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642"/>
          <a:stretch/>
        </p:blipFill>
        <p:spPr>
          <a:xfrm>
            <a:off x="1120946" y="4516982"/>
            <a:ext cx="9323809" cy="206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7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1053</Words>
  <Application>Microsoft Office PowerPoint</Application>
  <PresentationFormat>와이드스크린</PresentationFormat>
  <Paragraphs>139</Paragraphs>
  <Slides>36</Slides>
  <Notes>10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Calibri</vt:lpstr>
      <vt:lpstr>Georgia</vt:lpstr>
      <vt:lpstr>Wingdings</vt:lpstr>
      <vt:lpstr>Office 테마</vt:lpstr>
      <vt:lpstr>Python과 Tensorflow</vt:lpstr>
      <vt:lpstr>조별활동 (~중간고사)</vt:lpstr>
      <vt:lpstr>Python 기초 및 설정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가상환경 구성</vt:lpstr>
      <vt:lpstr>PowerPoint 프레젠테이션</vt:lpstr>
      <vt:lpstr>PowerPoint 프레젠테이션</vt:lpstr>
      <vt:lpstr>PowerPoint 프레젠테이션</vt:lpstr>
      <vt:lpstr>파이썬 패키치 설치</vt:lpstr>
      <vt:lpstr>설치시 문제 1</vt:lpstr>
      <vt:lpstr>IPython</vt:lpstr>
      <vt:lpstr>PowerPoint 프레젠테이션</vt:lpstr>
      <vt:lpstr>PowerPoint 프레젠테이션</vt:lpstr>
      <vt:lpstr>PowerPoint 프레젠테이션</vt:lpstr>
      <vt:lpstr>Pycharm (추후 사용 예정)</vt:lpstr>
      <vt:lpstr>PowerPoint 프레젠테이션</vt:lpstr>
      <vt:lpstr>Pycharm-community 설치</vt:lpstr>
      <vt:lpstr>PowerPoint 프레젠테이션</vt:lpstr>
      <vt:lpstr>PowerPoint 프레젠테이션</vt:lpstr>
      <vt:lpstr>PowerPoint 프레젠테이션</vt:lpstr>
      <vt:lpstr>Tensorflow</vt:lpstr>
      <vt:lpstr>What’s TensorFlow™?</vt:lpstr>
      <vt:lpstr>Why TensorFlow?</vt:lpstr>
      <vt:lpstr>Companies using TensorFlow</vt:lpstr>
      <vt:lpstr>Some cool projects using TensorFlow</vt:lpstr>
      <vt:lpstr>Classify skin cancer</vt:lpstr>
      <vt:lpstr>Classify skin cancer</vt:lpstr>
      <vt:lpstr>Drawing</vt:lpstr>
      <vt:lpstr>Neural Style Transfer</vt:lpstr>
      <vt:lpstr>Neural Style Transfer</vt:lpstr>
      <vt:lpstr>참고자료</vt:lpstr>
      <vt:lpstr>Thank you!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Seung-Chan Kim</dc:creator>
  <cp:lastModifiedBy>Seung-Chan Kim</cp:lastModifiedBy>
  <cp:revision>49</cp:revision>
  <dcterms:created xsi:type="dcterms:W3CDTF">2017-05-10T17:23:09Z</dcterms:created>
  <dcterms:modified xsi:type="dcterms:W3CDTF">2018-09-18T02:59:53Z</dcterms:modified>
</cp:coreProperties>
</file>