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8"/>
  </p:notesMasterIdLst>
  <p:sldIdLst>
    <p:sldId id="257" r:id="rId2"/>
    <p:sldId id="468" r:id="rId3"/>
    <p:sldId id="469" r:id="rId4"/>
    <p:sldId id="471" r:id="rId5"/>
    <p:sldId id="470" r:id="rId6"/>
    <p:sldId id="472" r:id="rId7"/>
    <p:sldId id="475" r:id="rId8"/>
    <p:sldId id="474" r:id="rId9"/>
    <p:sldId id="476" r:id="rId10"/>
    <p:sldId id="478" r:id="rId11"/>
    <p:sldId id="479" r:id="rId12"/>
    <p:sldId id="480" r:id="rId13"/>
    <p:sldId id="488" r:id="rId14"/>
    <p:sldId id="489" r:id="rId15"/>
    <p:sldId id="487" r:id="rId16"/>
    <p:sldId id="486" r:id="rId17"/>
    <p:sldId id="482" r:id="rId18"/>
    <p:sldId id="485" r:id="rId19"/>
    <p:sldId id="494" r:id="rId20"/>
    <p:sldId id="481" r:id="rId21"/>
    <p:sldId id="492" r:id="rId22"/>
    <p:sldId id="490" r:id="rId23"/>
    <p:sldId id="495" r:id="rId24"/>
    <p:sldId id="496" r:id="rId25"/>
    <p:sldId id="493" r:id="rId26"/>
    <p:sldId id="491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257"/>
            <p14:sldId id="468"/>
            <p14:sldId id="469"/>
            <p14:sldId id="471"/>
            <p14:sldId id="470"/>
            <p14:sldId id="472"/>
            <p14:sldId id="475"/>
            <p14:sldId id="474"/>
            <p14:sldId id="476"/>
            <p14:sldId id="478"/>
            <p14:sldId id="479"/>
            <p14:sldId id="480"/>
            <p14:sldId id="488"/>
            <p14:sldId id="489"/>
            <p14:sldId id="487"/>
            <p14:sldId id="486"/>
            <p14:sldId id="482"/>
            <p14:sldId id="485"/>
            <p14:sldId id="494"/>
            <p14:sldId id="481"/>
            <p14:sldId id="492"/>
            <p14:sldId id="490"/>
            <p14:sldId id="495"/>
            <p14:sldId id="496"/>
            <p14:sldId id="493"/>
            <p14:sldId id="4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62" autoAdjust="0"/>
    <p:restoredTop sz="94730" autoAdjust="0"/>
  </p:normalViewPr>
  <p:slideViewPr>
    <p:cSldViewPr>
      <p:cViewPr varScale="1">
        <p:scale>
          <a:sx n="86" d="100"/>
          <a:sy n="86" d="100"/>
        </p:scale>
        <p:origin x="13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518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downloa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jquery.com/downloa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95537" y="980728"/>
            <a:ext cx="8496944" cy="56886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+mn-ea"/>
              </a:rPr>
              <a:t>하이브리드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 앱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+mn-ea"/>
              </a:rPr>
              <a:t>    1) </a:t>
            </a:r>
            <a:r>
              <a:rPr lang="ko-KR" altLang="en-US" sz="1800" dirty="0" err="1" smtClean="0">
                <a:latin typeface="+mn-ea"/>
              </a:rPr>
              <a:t>하이브리드</a:t>
            </a:r>
            <a:r>
              <a:rPr lang="ko-KR" altLang="en-US" sz="1800" dirty="0" smtClean="0">
                <a:latin typeface="+mn-ea"/>
              </a:rPr>
              <a:t> 앱의 개념</a:t>
            </a:r>
            <a:endParaRPr lang="en-US" altLang="ko-KR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     </a:t>
            </a: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웹 앱 개발 </a:t>
            </a:r>
            <a:r>
              <a:rPr lang="en-US" altLang="ko-KR" sz="1600" dirty="0" smtClean="0">
                <a:latin typeface="+mn-ea"/>
              </a:rPr>
              <a:t>-&gt; </a:t>
            </a:r>
            <a:r>
              <a:rPr lang="ko-KR" altLang="en-US" sz="1600" dirty="0" err="1" smtClean="0">
                <a:latin typeface="+mn-ea"/>
              </a:rPr>
              <a:t>네이티브</a:t>
            </a:r>
            <a:r>
              <a:rPr lang="ko-KR" altLang="en-US" sz="1600" dirty="0" smtClean="0">
                <a:latin typeface="+mn-ea"/>
              </a:rPr>
              <a:t> 앱 </a:t>
            </a:r>
            <a:r>
              <a:rPr lang="en-US" altLang="ko-KR" sz="1600" dirty="0" smtClean="0">
                <a:latin typeface="+mn-ea"/>
              </a:rPr>
              <a:t>-&gt; </a:t>
            </a:r>
            <a:r>
              <a:rPr lang="ko-KR" altLang="en-US" sz="1600" dirty="0" err="1" smtClean="0">
                <a:latin typeface="+mn-ea"/>
              </a:rPr>
              <a:t>하이브리드</a:t>
            </a:r>
            <a:r>
              <a:rPr lang="ko-KR" altLang="en-US" sz="1600" dirty="0" smtClean="0">
                <a:latin typeface="+mn-ea"/>
              </a:rPr>
              <a:t> 앱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1600" dirty="0" smtClean="0">
                <a:latin typeface="+mn-ea"/>
              </a:rPr>
              <a:t>     </a:t>
            </a:r>
            <a:r>
              <a:rPr lang="en-US" altLang="ko-KR" sz="1600" dirty="0" smtClean="0">
                <a:latin typeface="+mn-ea"/>
              </a:rPr>
              <a:t>* </a:t>
            </a:r>
            <a:r>
              <a:rPr lang="ko-KR" altLang="en-US" sz="1600" dirty="0" smtClean="0">
                <a:latin typeface="+mn-ea"/>
              </a:rPr>
              <a:t>앱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어플리케이션의 </a:t>
            </a:r>
            <a:r>
              <a:rPr lang="ko-KR" altLang="en-US" sz="1600" dirty="0" err="1" smtClean="0">
                <a:latin typeface="+mn-ea"/>
              </a:rPr>
              <a:t>줄임말</a:t>
            </a:r>
            <a:r>
              <a:rPr lang="en-US" altLang="ko-KR" sz="1600" dirty="0" smtClean="0">
                <a:latin typeface="+mn-ea"/>
              </a:rPr>
              <a:t>, </a:t>
            </a:r>
          </a:p>
          <a:p>
            <a:pPr marL="0" indent="0">
              <a:buNone/>
            </a:pPr>
            <a:r>
              <a:rPr lang="ko-KR" altLang="en-US" sz="1600" dirty="0" smtClean="0">
                <a:latin typeface="+mn-ea"/>
              </a:rPr>
              <a:t>              플랫폼 안에 </a:t>
            </a:r>
            <a:r>
              <a:rPr lang="ko-KR" altLang="en-US" sz="1600" dirty="0" err="1" smtClean="0">
                <a:latin typeface="+mn-ea"/>
              </a:rPr>
              <a:t>들아가</a:t>
            </a:r>
            <a:r>
              <a:rPr lang="ko-KR" altLang="en-US" sz="1600" dirty="0" smtClean="0">
                <a:latin typeface="+mn-ea"/>
              </a:rPr>
              <a:t> 한가지 목적을 위해 만들어진 응용 프로그램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36" y="3068960"/>
            <a:ext cx="6768752" cy="30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3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74370" y="764704"/>
            <a:ext cx="8496943" cy="55446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r>
              <a:rPr lang="en-US" altLang="ko-KR" sz="1800" b="1" dirty="0">
                <a:latin typeface="+mn-ea"/>
              </a:rPr>
              <a:t> </a:t>
            </a:r>
            <a:r>
              <a:rPr lang="en-US" altLang="ko-KR" sz="1800" b="1" dirty="0" smtClean="0">
                <a:latin typeface="+mn-ea"/>
              </a:rPr>
              <a:t>      </a:t>
            </a:r>
            <a:r>
              <a:rPr lang="en-US" altLang="ko-KR" sz="1800" b="1" dirty="0" smtClean="0">
                <a:latin typeface="+mn-ea"/>
              </a:rPr>
              <a:t>3</a:t>
            </a:r>
            <a:r>
              <a:rPr lang="en-US" altLang="ko-KR" sz="1800" b="1" dirty="0" smtClean="0">
                <a:latin typeface="+mn-ea"/>
              </a:rPr>
              <a:t>) jQuery</a:t>
            </a:r>
            <a:r>
              <a:rPr lang="ko-KR" altLang="en-US" sz="1800" b="1" dirty="0" smtClean="0">
                <a:latin typeface="+mn-ea"/>
              </a:rPr>
              <a:t> </a:t>
            </a:r>
            <a:r>
              <a:rPr lang="ko-KR" altLang="en-US" sz="1800" b="1" dirty="0" err="1" smtClean="0">
                <a:latin typeface="+mn-ea"/>
              </a:rPr>
              <a:t>연결방법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 - jQuery </a:t>
            </a:r>
            <a:r>
              <a:rPr lang="ko-KR" altLang="en-US" sz="1600" dirty="0" smtClean="0">
                <a:latin typeface="+mn-ea"/>
              </a:rPr>
              <a:t>라이브러리 </a:t>
            </a:r>
            <a:r>
              <a:rPr lang="ko-KR" altLang="en-US" sz="1600" dirty="0" smtClean="0">
                <a:latin typeface="+mn-ea"/>
              </a:rPr>
              <a:t>웹 페이지에 </a:t>
            </a:r>
            <a:r>
              <a:rPr lang="ko-KR" altLang="en-US" sz="1600" dirty="0" smtClean="0">
                <a:latin typeface="+mn-ea"/>
              </a:rPr>
              <a:t>연결 사용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b="1" dirty="0" smtClean="0">
                <a:latin typeface="+mn-ea"/>
              </a:rPr>
              <a:t>파일 직접 다운로드 받아 </a:t>
            </a:r>
            <a:endParaRPr lang="en-US" altLang="ko-KR" sz="16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연결하는 </a:t>
            </a:r>
            <a:r>
              <a:rPr lang="ko-KR" altLang="en-US" sz="1600" dirty="0" smtClean="0">
                <a:latin typeface="+mn-ea"/>
              </a:rPr>
              <a:t>방식</a:t>
            </a:r>
            <a:r>
              <a:rPr lang="en-US" altLang="ko-KR" sz="1600" dirty="0" smtClean="0">
                <a:latin typeface="+mn-ea"/>
              </a:rPr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 CDN(Content Delivery Network) </a:t>
            </a:r>
            <a:r>
              <a:rPr lang="ko-KR" altLang="en-US" sz="1600" b="1" dirty="0" smtClean="0">
                <a:latin typeface="+mn-ea"/>
              </a:rPr>
              <a:t>방식 </a:t>
            </a:r>
            <a:endParaRPr lang="en-US" altLang="ko-KR" sz="16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solidFill>
                  <a:srgbClr val="7030A0"/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rgbClr val="7030A0"/>
                </a:solidFill>
                <a:latin typeface="+mn-ea"/>
              </a:rPr>
              <a:t>(1) </a:t>
            </a:r>
            <a:r>
              <a:rPr lang="ko-KR" altLang="en-US" sz="1600" b="1" dirty="0" smtClean="0">
                <a:solidFill>
                  <a:srgbClr val="7030A0"/>
                </a:solidFill>
                <a:latin typeface="+mn-ea"/>
              </a:rPr>
              <a:t>파일 직접 다운로드 받는 방식</a:t>
            </a:r>
            <a:endParaRPr lang="en-US" altLang="ko-KR" sz="1600" b="1" dirty="0" smtClean="0">
              <a:solidFill>
                <a:srgbClr val="7030A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  <a:hlinkClick r:id="rId2"/>
              </a:rPr>
              <a:t>https://jquery.com/download/</a:t>
            </a:r>
            <a:r>
              <a:rPr lang="ko-KR" altLang="en-US" sz="1600" dirty="0" err="1" smtClean="0">
                <a:latin typeface="+mn-ea"/>
              </a:rPr>
              <a:t>접속후</a:t>
            </a:r>
            <a:endParaRPr lang="en-US" altLang="ko-KR" sz="1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‘Download the compressed, production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 smtClean="0">
                <a:latin typeface="+mn-ea"/>
              </a:rPr>
              <a:t> jQuery 3.4.1’  </a:t>
            </a:r>
            <a:r>
              <a:rPr lang="ko-KR" altLang="en-US" sz="1500" dirty="0" smtClean="0">
                <a:latin typeface="+mn-ea"/>
              </a:rPr>
              <a:t>선택</a:t>
            </a:r>
            <a:endParaRPr lang="en-US" altLang="ko-KR" sz="15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크롬 </a:t>
            </a:r>
            <a:r>
              <a:rPr lang="en-US" altLang="ko-KR" sz="1500" dirty="0" smtClean="0">
                <a:latin typeface="+mn-ea"/>
              </a:rPr>
              <a:t>: </a:t>
            </a:r>
            <a:r>
              <a:rPr lang="ko-KR" altLang="en-US" sz="1500" dirty="0" smtClean="0">
                <a:latin typeface="+mn-ea"/>
              </a:rPr>
              <a:t>파일 복사 후</a:t>
            </a:r>
            <a:endParaRPr lang="en-US" altLang="ko-KR" sz="15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500" dirty="0" smtClean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jquery-3.4.1.min.js </a:t>
            </a:r>
            <a:r>
              <a:rPr lang="ko-KR" altLang="en-US" sz="1500" dirty="0" smtClean="0">
                <a:latin typeface="+mn-ea"/>
              </a:rPr>
              <a:t>로 저장</a:t>
            </a:r>
            <a:endParaRPr lang="en-US" altLang="ko-KR" sz="15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 smtClean="0">
                <a:latin typeface="+mn-ea"/>
              </a:rPr>
              <a:t>                               [</a:t>
            </a:r>
            <a:r>
              <a:rPr lang="ko-KR" altLang="en-US" sz="1500" dirty="0" smtClean="0">
                <a:latin typeface="+mn-ea"/>
              </a:rPr>
              <a:t>연결 확인</a:t>
            </a:r>
            <a:r>
              <a:rPr lang="en-US" altLang="ko-KR" sz="1500" dirty="0" smtClean="0">
                <a:latin typeface="+mn-ea"/>
              </a:rPr>
              <a:t>]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936" y="1484784"/>
            <a:ext cx="5040560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jFirst.html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&lt;!</a:t>
            </a:r>
            <a:r>
              <a:rPr lang="en-US" altLang="ko-KR" sz="1400" dirty="0">
                <a:latin typeface="+mn-ea"/>
              </a:rPr>
              <a:t>DOCTYPE html&gt;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&lt;html</a:t>
            </a:r>
            <a:r>
              <a:rPr lang="en-US" altLang="ko-KR" sz="1400" dirty="0" smtClean="0">
                <a:latin typeface="+mn-ea"/>
              </a:rPr>
              <a:t>&gt;&lt;</a:t>
            </a:r>
            <a:r>
              <a:rPr lang="en-US" altLang="ko-KR" sz="1400" dirty="0">
                <a:latin typeface="+mn-ea"/>
              </a:rPr>
              <a:t>head&gt;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&lt;meta charset="UTF-8"&gt;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&lt;title&gt; jQuery </a:t>
            </a:r>
            <a:r>
              <a:rPr lang="ko-KR" altLang="en-US" sz="1400" dirty="0">
                <a:latin typeface="+mn-ea"/>
              </a:rPr>
              <a:t>라이브러리 연결</a:t>
            </a:r>
            <a:r>
              <a:rPr lang="en-US" altLang="ko-KR" sz="1400" dirty="0">
                <a:latin typeface="+mn-ea"/>
              </a:rPr>
              <a:t>&lt;/title&gt;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&lt;script type="text/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javascript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"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="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jquery-3.4.1.min.js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"&gt; </a:t>
            </a:r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&lt;/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script&gt;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&lt;script type="text/</a:t>
            </a:r>
            <a:r>
              <a:rPr lang="en-US" altLang="ko-KR" sz="1400" dirty="0" err="1" smtClean="0">
                <a:latin typeface="+mn-ea"/>
              </a:rPr>
              <a:t>javascript</a:t>
            </a:r>
            <a:r>
              <a:rPr lang="en-US" altLang="ko-KR" sz="1400" dirty="0" smtClean="0">
                <a:latin typeface="+mn-ea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    </a:t>
            </a:r>
            <a:r>
              <a:rPr lang="en-US" altLang="ko-KR" sz="1400" dirty="0">
                <a:latin typeface="+mn-ea"/>
              </a:rPr>
              <a:t>$(document).ready(function(){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    </a:t>
            </a:r>
            <a:r>
              <a:rPr lang="en-US" altLang="ko-KR" sz="1400" dirty="0" smtClean="0">
                <a:latin typeface="+mn-ea"/>
              </a:rPr>
              <a:t>alert(‘</a:t>
            </a:r>
            <a:r>
              <a:rPr lang="en-US" altLang="ko-KR" sz="1400" dirty="0" err="1" smtClean="0">
                <a:latin typeface="+mn-ea"/>
              </a:rPr>
              <a:t>jQuery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시작</a:t>
            </a:r>
            <a:r>
              <a:rPr lang="en-US" altLang="ko-KR" sz="1400" dirty="0" smtClean="0">
                <a:latin typeface="+mn-ea"/>
              </a:rPr>
              <a:t>’);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smtClean="0">
                <a:latin typeface="+mn-ea"/>
              </a:rPr>
              <a:t>});    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&lt;/</a:t>
            </a:r>
            <a:r>
              <a:rPr lang="en-US" altLang="ko-KR" sz="1400" dirty="0">
                <a:latin typeface="+mn-ea"/>
              </a:rPr>
              <a:t>script&gt;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&lt;/head&gt;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&lt;body&gt;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&lt;/body&gt;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&lt;/html&gt;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238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8496943" cy="34563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3) jQuery</a:t>
            </a:r>
            <a:r>
              <a:rPr lang="ko-KR" altLang="en-US" sz="1800" b="1" dirty="0" smtClean="0">
                <a:latin typeface="+mn-ea"/>
              </a:rPr>
              <a:t> </a:t>
            </a:r>
            <a:r>
              <a:rPr lang="ko-KR" altLang="en-US" sz="1800" b="1" dirty="0" err="1" smtClean="0">
                <a:latin typeface="+mn-ea"/>
              </a:rPr>
              <a:t>연결방법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solidFill>
                  <a:srgbClr val="7030A0"/>
                </a:solidFill>
                <a:latin typeface="+mn-ea"/>
              </a:rPr>
              <a:t>(2) CDN </a:t>
            </a:r>
            <a:r>
              <a:rPr lang="ko-KR" altLang="en-US" sz="1600" dirty="0" smtClean="0">
                <a:solidFill>
                  <a:srgbClr val="7030A0"/>
                </a:solidFill>
                <a:latin typeface="+mn-ea"/>
              </a:rPr>
              <a:t>방식</a:t>
            </a:r>
            <a:endParaRPr lang="en-US" altLang="ko-KR" sz="1600" dirty="0" smtClean="0">
              <a:solidFill>
                <a:srgbClr val="7030A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  <a:hlinkClick r:id="rId2"/>
              </a:rPr>
              <a:t>- https://code.jquery.com/download/</a:t>
            </a:r>
            <a:endParaRPr lang="en-US" altLang="ko-KR" sz="1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jQuery Core 3.4.1- minified </a:t>
            </a:r>
            <a:r>
              <a:rPr lang="ko-KR" altLang="en-US" sz="1600" dirty="0" smtClean="0">
                <a:latin typeface="+mn-ea"/>
              </a:rPr>
              <a:t>버전 선택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Copy</a:t>
            </a:r>
            <a:r>
              <a:rPr lang="ko-KR" altLang="en-US" sz="1600" dirty="0" smtClean="0">
                <a:latin typeface="+mn-ea"/>
              </a:rPr>
              <a:t>후 파일에 붙여 넣기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- integrity, </a:t>
            </a:r>
            <a:r>
              <a:rPr lang="en-US" altLang="ko-KR" sz="1600" dirty="0" err="1" smtClean="0">
                <a:latin typeface="+mn-ea"/>
              </a:rPr>
              <a:t>crossorigin</a:t>
            </a:r>
            <a:r>
              <a:rPr lang="en-US" altLang="ko-KR" sz="1600" dirty="0" smtClean="0">
                <a:latin typeface="+mn-ea"/>
              </a:rPr>
              <a:t> -&gt; </a:t>
            </a:r>
            <a:r>
              <a:rPr lang="ko-KR" altLang="en-US" sz="1600" dirty="0" err="1" smtClean="0">
                <a:latin typeface="+mn-ea"/>
              </a:rPr>
              <a:t>해킹방지를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위한 속성</a:t>
            </a:r>
            <a:r>
              <a:rPr lang="en-US" altLang="ko-KR" sz="1600" dirty="0" smtClean="0">
                <a:latin typeface="+mn-ea"/>
              </a:rPr>
              <a:t>  </a:t>
            </a: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8382" y="1187009"/>
            <a:ext cx="4551382" cy="528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&lt;!DOCTYPE html&gt;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&lt;html</a:t>
            </a:r>
            <a:r>
              <a:rPr lang="en-US" altLang="ko-KR" sz="1300" dirty="0" smtClean="0">
                <a:latin typeface="+mn-ea"/>
              </a:rPr>
              <a:t>&gt;&lt;</a:t>
            </a:r>
            <a:r>
              <a:rPr lang="en-US" altLang="ko-KR" sz="1300" dirty="0">
                <a:latin typeface="+mn-ea"/>
              </a:rPr>
              <a:t>head&gt;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&lt;meta charset="UTF-8"&gt;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&lt;title&gt; jQuery </a:t>
            </a:r>
            <a:r>
              <a:rPr lang="ko-KR" altLang="en-US" sz="1300" dirty="0">
                <a:latin typeface="+mn-ea"/>
              </a:rPr>
              <a:t>라이브러리 연결</a:t>
            </a:r>
            <a:r>
              <a:rPr lang="en-US" altLang="ko-KR" sz="1300" dirty="0">
                <a:latin typeface="+mn-ea"/>
              </a:rPr>
              <a:t>&lt;/title&gt;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&lt;script   </a:t>
            </a:r>
            <a:r>
              <a:rPr lang="en-US" altLang="ko-KR" sz="1400" b="1" dirty="0" err="1">
                <a:solidFill>
                  <a:srgbClr val="FF0000"/>
                </a:solidFill>
              </a:rPr>
              <a:t>src</a:t>
            </a:r>
            <a:r>
              <a:rPr lang="en-US" altLang="ko-KR" sz="1400" b="1" dirty="0">
                <a:solidFill>
                  <a:srgbClr val="FF0000"/>
                </a:solidFill>
              </a:rPr>
              <a:t>="https://code.jquery.com/jquery-3.4.0.min.js"   integrity="sha256-BJeo0qm959uMBGb65z40ejJYGSgR7REI4+CW1fNKwOg="   </a:t>
            </a:r>
            <a:r>
              <a:rPr lang="en-US" altLang="ko-KR" sz="1400" b="1" dirty="0" err="1">
                <a:solidFill>
                  <a:srgbClr val="FF0000"/>
                </a:solidFill>
              </a:rPr>
              <a:t>crossorigin</a:t>
            </a:r>
            <a:r>
              <a:rPr lang="en-US" altLang="ko-KR" sz="1400" b="1" dirty="0">
                <a:solidFill>
                  <a:srgbClr val="FF0000"/>
                </a:solidFill>
              </a:rPr>
              <a:t>="anonymous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&lt;/</a:t>
            </a:r>
            <a:r>
              <a:rPr lang="en-US" altLang="ko-KR" sz="1400" dirty="0"/>
              <a:t>script&gt;</a:t>
            </a:r>
            <a:r>
              <a:rPr lang="en-US" altLang="ko-KR" sz="1400" dirty="0" smtClean="0">
                <a:latin typeface="+mn-ea"/>
              </a:rPr>
              <a:t>&lt;</a:t>
            </a:r>
            <a:r>
              <a:rPr lang="en-US" altLang="ko-KR" sz="1300" dirty="0" smtClean="0">
                <a:latin typeface="+mn-ea"/>
              </a:rPr>
              <a:t>script type="text/</a:t>
            </a:r>
            <a:r>
              <a:rPr lang="en-US" altLang="ko-KR" sz="1300" dirty="0" err="1" smtClean="0">
                <a:latin typeface="+mn-ea"/>
              </a:rPr>
              <a:t>javascript</a:t>
            </a:r>
            <a:r>
              <a:rPr lang="en-US" altLang="ko-KR" sz="1300" dirty="0" smtClean="0">
                <a:latin typeface="+mn-ea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latin typeface="+mn-ea"/>
              </a:rPr>
              <a:t>    </a:t>
            </a:r>
            <a:r>
              <a:rPr lang="en-US" altLang="ko-KR" sz="1300" dirty="0">
                <a:latin typeface="+mn-ea"/>
              </a:rPr>
              <a:t>$(document).ready(function(){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        alert('jQuery </a:t>
            </a:r>
            <a:r>
              <a:rPr lang="ko-KR" altLang="en-US" sz="1300" dirty="0">
                <a:latin typeface="+mn-ea"/>
              </a:rPr>
              <a:t>시작</a:t>
            </a:r>
            <a:r>
              <a:rPr lang="en-US" altLang="ko-KR" sz="1300" dirty="0" smtClean="0">
                <a:latin typeface="+mn-ea"/>
              </a:rPr>
              <a:t>');        </a:t>
            </a:r>
            <a:endParaRPr lang="en-US" altLang="ko-KR" sz="1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    </a:t>
            </a:r>
            <a:r>
              <a:rPr lang="en-US" altLang="ko-KR" sz="1300" dirty="0" smtClean="0">
                <a:latin typeface="+mn-ea"/>
              </a:rPr>
              <a:t>});    </a:t>
            </a:r>
            <a:endParaRPr lang="en-US" altLang="ko-KR" sz="1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    &lt;/script&gt;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&lt;/head&gt;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&lt;body&gt;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&lt;/body&gt;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&lt;/html&gt;</a:t>
            </a:r>
            <a:endParaRPr lang="en-US" altLang="ko-KR" sz="13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62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25450" y="777780"/>
            <a:ext cx="8496943" cy="17281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  </a:t>
            </a:r>
            <a:r>
              <a:rPr lang="en-US" altLang="ko-KR" sz="1800" b="1" dirty="0" smtClean="0">
                <a:latin typeface="+mn-ea"/>
              </a:rPr>
              <a:t> </a:t>
            </a:r>
            <a:r>
              <a:rPr lang="en-US" altLang="ko-KR" sz="1800" b="1" dirty="0" smtClean="0">
                <a:latin typeface="+mn-ea"/>
              </a:rPr>
              <a:t>4) jQuery </a:t>
            </a:r>
            <a:r>
              <a:rPr lang="ko-KR" altLang="en-US" sz="1800" b="1" dirty="0" smtClean="0">
                <a:latin typeface="+mn-ea"/>
              </a:rPr>
              <a:t>기본 형식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1800" b="1" dirty="0" smtClean="0">
                <a:latin typeface="+mn-ea"/>
              </a:rPr>
              <a:t>기본적으로  </a:t>
            </a:r>
            <a:r>
              <a:rPr lang="en-US" altLang="ko-KR" sz="1800" b="1" dirty="0" smtClean="0">
                <a:latin typeface="+mn-ea"/>
              </a:rPr>
              <a:t>$(document).ready()</a:t>
            </a:r>
            <a:r>
              <a:rPr lang="ko-KR" altLang="en-US" sz="1800" b="1" dirty="0" smtClean="0">
                <a:latin typeface="+mn-ea"/>
              </a:rPr>
              <a:t>로 시작  </a:t>
            </a:r>
            <a:r>
              <a:rPr lang="en-US" altLang="ko-KR" sz="1800" b="1" dirty="0" smtClean="0">
                <a:latin typeface="+mn-ea"/>
              </a:rPr>
              <a:t>ready()</a:t>
            </a:r>
            <a:r>
              <a:rPr lang="ko-KR" altLang="en-US" sz="1800" b="1" dirty="0" smtClean="0">
                <a:latin typeface="+mn-ea"/>
              </a:rPr>
              <a:t>는 이벤트 </a:t>
            </a:r>
            <a:r>
              <a:rPr lang="en-US" altLang="ko-KR" sz="1800" b="1" dirty="0" smtClean="0">
                <a:latin typeface="+mn-ea"/>
              </a:rPr>
              <a:t>load </a:t>
            </a:r>
            <a:r>
              <a:rPr lang="ko-KR" altLang="en-US" sz="1800" b="1" dirty="0" smtClean="0">
                <a:latin typeface="+mn-ea"/>
              </a:rPr>
              <a:t>이벤트와 유사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                                                                           $() -&gt; </a:t>
            </a:r>
            <a:r>
              <a:rPr lang="ko-KR" altLang="en-US" sz="1600" dirty="0" smtClean="0">
                <a:latin typeface="+mn-ea"/>
              </a:rPr>
              <a:t>함수이름 </a:t>
            </a:r>
            <a:r>
              <a:rPr lang="en-US" altLang="ko-KR" sz="1600" dirty="0" smtClean="0">
                <a:latin typeface="+mn-ea"/>
              </a:rPr>
              <a:t>$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661" y="1988840"/>
            <a:ext cx="6000060" cy="4575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&lt;!DOCTYPE html&gt;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&lt;html</a:t>
            </a:r>
            <a:r>
              <a:rPr lang="en-US" altLang="ko-KR" sz="1400" dirty="0" smtClean="0">
                <a:latin typeface="+mn-ea"/>
              </a:rPr>
              <a:t>&gt;&lt;</a:t>
            </a:r>
            <a:r>
              <a:rPr lang="en-US" altLang="ko-KR" sz="1400" dirty="0">
                <a:latin typeface="+mn-ea"/>
              </a:rPr>
              <a:t>head&gt;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&lt;meta charset="UTF-8"&gt;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&lt;title&gt; jQuery </a:t>
            </a:r>
            <a:r>
              <a:rPr lang="ko-KR" altLang="en-US" sz="1400" dirty="0">
                <a:latin typeface="+mn-ea"/>
              </a:rPr>
              <a:t>라이브러리 연결</a:t>
            </a:r>
            <a:r>
              <a:rPr lang="en-US" altLang="ko-KR" sz="1400" dirty="0">
                <a:latin typeface="+mn-ea"/>
              </a:rPr>
              <a:t>&lt;/title&gt;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&lt;script type="text/</a:t>
            </a:r>
            <a:r>
              <a:rPr lang="en-US" altLang="ko-KR" sz="1400" dirty="0" err="1">
                <a:latin typeface="+mn-ea"/>
              </a:rPr>
              <a:t>javascript</a:t>
            </a:r>
            <a:r>
              <a:rPr lang="en-US" altLang="ko-KR" sz="1400" dirty="0">
                <a:latin typeface="+mn-ea"/>
              </a:rPr>
              <a:t>" </a:t>
            </a:r>
            <a:r>
              <a:rPr lang="en-US" altLang="ko-KR" sz="1400" dirty="0" err="1">
                <a:latin typeface="+mn-ea"/>
              </a:rPr>
              <a:t>src</a:t>
            </a:r>
            <a:r>
              <a:rPr lang="en-US" altLang="ko-KR" sz="1400" dirty="0">
                <a:latin typeface="+mn-ea"/>
              </a:rPr>
              <a:t>="</a:t>
            </a:r>
            <a:r>
              <a:rPr lang="en-US" altLang="ko-KR" sz="1400" dirty="0" smtClean="0">
                <a:latin typeface="+mn-ea"/>
              </a:rPr>
              <a:t>jquery-3.4.1.min.js</a:t>
            </a:r>
            <a:r>
              <a:rPr lang="en-US" altLang="ko-KR" sz="1400" dirty="0">
                <a:latin typeface="+mn-ea"/>
              </a:rPr>
              <a:t>"&gt; &lt;/script&gt;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&lt;script type="text/</a:t>
            </a:r>
            <a:r>
              <a:rPr lang="en-US" altLang="ko-KR" sz="1400" dirty="0" err="1" smtClean="0">
                <a:latin typeface="+mn-ea"/>
              </a:rPr>
              <a:t>javascript</a:t>
            </a:r>
            <a:r>
              <a:rPr lang="en-US" altLang="ko-KR" sz="1400" dirty="0" smtClean="0">
                <a:latin typeface="+mn-ea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$(document).ready(function(){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    </a:t>
            </a:r>
            <a:r>
              <a:rPr lang="ko-KR" altLang="en-US" sz="1400" dirty="0" err="1" smtClean="0">
                <a:latin typeface="+mn-ea"/>
              </a:rPr>
              <a:t>실행문</a:t>
            </a:r>
            <a:r>
              <a:rPr lang="en-US" altLang="ko-KR" sz="1400" dirty="0" smtClean="0">
                <a:latin typeface="+mn-ea"/>
              </a:rPr>
              <a:t>;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});    </a:t>
            </a:r>
            <a:endParaRPr lang="en-US" altLang="ko-KR" sz="14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&lt;/script&gt;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&lt;/head&gt;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&lt;body&gt;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&lt;/body&gt;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&lt;/html&gt;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0129" y="3930108"/>
            <a:ext cx="288032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&lt;/script&gt;</a:t>
            </a:r>
            <a:r>
              <a:rPr lang="en-US" altLang="ko-KR" sz="1400" dirty="0">
                <a:latin typeface="+mn-ea"/>
              </a:rPr>
              <a:t>&lt;script type="text/</a:t>
            </a:r>
            <a:r>
              <a:rPr lang="en-US" altLang="ko-KR" sz="1400" dirty="0" err="1">
                <a:latin typeface="+mn-ea"/>
              </a:rPr>
              <a:t>javascript</a:t>
            </a:r>
            <a:r>
              <a:rPr lang="en-US" altLang="ko-KR" sz="1400" dirty="0">
                <a:latin typeface="+mn-ea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$(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function(){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    </a:t>
            </a:r>
            <a:r>
              <a:rPr lang="ko-KR" altLang="en-US" sz="1400" dirty="0" err="1">
                <a:latin typeface="+mn-ea"/>
              </a:rPr>
              <a:t>실행문</a:t>
            </a:r>
            <a:r>
              <a:rPr lang="en-US" altLang="ko-KR" sz="1400" dirty="0">
                <a:latin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    });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&lt;/</a:t>
            </a:r>
            <a:r>
              <a:rPr lang="en-US" altLang="ko-KR" sz="1400" dirty="0">
                <a:latin typeface="+mn-ea"/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15682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23528" y="1281336"/>
            <a:ext cx="8496943" cy="446449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4) jQuery </a:t>
            </a:r>
            <a:r>
              <a:rPr lang="ko-KR" altLang="en-US" sz="1800" b="1" dirty="0" smtClean="0">
                <a:latin typeface="+mn-ea"/>
              </a:rPr>
              <a:t>기본 형식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b="1" dirty="0" smtClean="0">
                <a:latin typeface="+mn-ea"/>
              </a:rPr>
              <a:t>jQuery()  = $() -&gt; $</a:t>
            </a:r>
            <a:r>
              <a:rPr lang="ko-KR" altLang="en-US" sz="1600" b="1" dirty="0" smtClean="0">
                <a:latin typeface="+mn-ea"/>
              </a:rPr>
              <a:t>함수                                  </a:t>
            </a:r>
            <a:endParaRPr lang="en-US" altLang="ko-KR" sz="16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jQuery(</a:t>
            </a:r>
            <a:r>
              <a:rPr lang="ko-KR" altLang="en-US" sz="1600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입력인자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ko-KR" altLang="en-US" sz="1600" dirty="0" smtClean="0">
                <a:latin typeface="+mn-ea"/>
              </a:rPr>
              <a:t>함수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 입력 인자 유형 </a:t>
            </a:r>
            <a:r>
              <a:rPr lang="en-US" altLang="ko-KR" sz="1600" dirty="0" smtClean="0">
                <a:latin typeface="+mn-ea"/>
              </a:rPr>
              <a:t>-&gt; </a:t>
            </a:r>
            <a:r>
              <a:rPr lang="ko-KR" altLang="en-US" sz="1600" dirty="0" smtClean="0">
                <a:latin typeface="+mn-ea"/>
              </a:rPr>
              <a:t>큰따옴표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작은 따옴표 모두 사용가능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err="1" smtClean="0">
                <a:latin typeface="+mn-ea"/>
              </a:rPr>
              <a:t>선택자</a:t>
            </a:r>
            <a:r>
              <a:rPr lang="ko-KR" altLang="en-US" sz="1600" dirty="0" smtClean="0">
                <a:latin typeface="+mn-ea"/>
              </a:rPr>
              <a:t> 입력 인자 </a:t>
            </a:r>
            <a:r>
              <a:rPr lang="en-US" altLang="ko-KR" sz="1600" dirty="0" smtClean="0">
                <a:latin typeface="+mn-ea"/>
              </a:rPr>
              <a:t>: selector, </a:t>
            </a:r>
            <a:r>
              <a:rPr lang="ko-KR" altLang="en-US" sz="1600" dirty="0" smtClean="0">
                <a:latin typeface="+mn-ea"/>
              </a:rPr>
              <a:t>스타일 </a:t>
            </a:r>
            <a:r>
              <a:rPr lang="ko-KR" altLang="en-US" sz="1600" dirty="0" err="1" smtClean="0">
                <a:latin typeface="+mn-ea"/>
              </a:rPr>
              <a:t>선언시</a:t>
            </a:r>
            <a:r>
              <a:rPr lang="ko-KR" altLang="en-US" sz="1600" dirty="0" smtClean="0">
                <a:latin typeface="+mn-ea"/>
              </a:rPr>
              <a:t> 사용한 </a:t>
            </a:r>
            <a:r>
              <a:rPr lang="ko-KR" altLang="en-US" sz="1600" dirty="0" err="1" smtClean="0">
                <a:latin typeface="+mn-ea"/>
              </a:rPr>
              <a:t>선택자</a:t>
            </a:r>
            <a:r>
              <a:rPr lang="ko-KR" altLang="en-US" sz="1600" dirty="0" smtClean="0">
                <a:latin typeface="+mn-ea"/>
              </a:rPr>
              <a:t>   </a:t>
            </a:r>
            <a:r>
              <a:rPr lang="en-US" altLang="ko-KR" sz="1600" dirty="0" smtClean="0">
                <a:latin typeface="+mn-ea"/>
              </a:rPr>
              <a:t>$(</a:t>
            </a:r>
            <a:r>
              <a:rPr lang="en-US" altLang="ko-KR" sz="1600" b="1" dirty="0" smtClean="0">
                <a:latin typeface="+mn-ea"/>
              </a:rPr>
              <a:t>‘body p’</a:t>
            </a:r>
            <a:r>
              <a:rPr lang="en-US" altLang="ko-KR" sz="1600" dirty="0" smtClean="0">
                <a:latin typeface="+mn-ea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HTML</a:t>
            </a:r>
            <a:r>
              <a:rPr lang="ko-KR" altLang="en-US" sz="1600" dirty="0" smtClean="0">
                <a:latin typeface="+mn-ea"/>
              </a:rPr>
              <a:t>입력 인자 </a:t>
            </a:r>
            <a:r>
              <a:rPr lang="en-US" altLang="ko-KR" sz="1600" dirty="0" smtClean="0">
                <a:latin typeface="+mn-ea"/>
              </a:rPr>
              <a:t>:  HTML5 </a:t>
            </a:r>
            <a:r>
              <a:rPr lang="ko-KR" altLang="en-US" sz="1600" dirty="0" smtClean="0">
                <a:latin typeface="+mn-ea"/>
              </a:rPr>
              <a:t>형식 문자 사용</a:t>
            </a:r>
            <a:r>
              <a:rPr lang="en-US" altLang="ko-KR" sz="1600" dirty="0" smtClean="0">
                <a:latin typeface="+mn-ea"/>
              </a:rPr>
              <a:t>, 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              $(</a:t>
            </a:r>
            <a:r>
              <a:rPr lang="en-US" altLang="ko-KR" sz="1600" b="1" dirty="0" smtClean="0">
                <a:solidFill>
                  <a:srgbClr val="7030A0"/>
                </a:solidFill>
                <a:latin typeface="+mn-ea"/>
              </a:rPr>
              <a:t>‘&lt;h1&gt;HTML </a:t>
            </a:r>
            <a:r>
              <a:rPr lang="ko-KR" altLang="en-US" sz="1600" b="1" dirty="0" smtClean="0">
                <a:solidFill>
                  <a:srgbClr val="7030A0"/>
                </a:solidFill>
                <a:latin typeface="+mn-ea"/>
              </a:rPr>
              <a:t>동적 추가</a:t>
            </a:r>
            <a:r>
              <a:rPr lang="en-US" altLang="ko-KR" sz="1600" b="1" dirty="0" smtClean="0">
                <a:solidFill>
                  <a:srgbClr val="7030A0"/>
                </a:solidFill>
                <a:latin typeface="+mn-ea"/>
              </a:rPr>
              <a:t>&lt;/h1&gt;’</a:t>
            </a:r>
            <a:r>
              <a:rPr lang="en-US" altLang="ko-KR" sz="1600" dirty="0" smtClean="0">
                <a:latin typeface="+mn-ea"/>
              </a:rPr>
              <a:t>).</a:t>
            </a:r>
            <a:r>
              <a:rPr lang="en-US" altLang="ko-KR" sz="1600" dirty="0" err="1" smtClean="0">
                <a:latin typeface="+mn-ea"/>
              </a:rPr>
              <a:t>appendTo</a:t>
            </a:r>
            <a:r>
              <a:rPr lang="en-US" altLang="ko-KR" sz="1600" dirty="0" smtClean="0">
                <a:latin typeface="+mn-ea"/>
              </a:rPr>
              <a:t>(‘body’);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smtClean="0">
                <a:latin typeface="+mn-ea"/>
              </a:rPr>
              <a:t>함수 입력 인자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함수 사용가능 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$(</a:t>
            </a:r>
            <a:r>
              <a:rPr lang="en-US" altLang="ko-KR" sz="1600" b="1" dirty="0" smtClean="0">
                <a:solidFill>
                  <a:srgbClr val="7030A0"/>
                </a:solidFill>
                <a:latin typeface="+mn-ea"/>
              </a:rPr>
              <a:t>function() {alert(“DOM </a:t>
            </a:r>
            <a:r>
              <a:rPr lang="ko-KR" altLang="en-US" sz="1600" b="1" dirty="0" smtClean="0">
                <a:solidFill>
                  <a:srgbClr val="7030A0"/>
                </a:solidFill>
                <a:latin typeface="+mn-ea"/>
              </a:rPr>
              <a:t>트리 생성</a:t>
            </a:r>
            <a:r>
              <a:rPr lang="en-US" altLang="ko-KR" sz="1600" b="1" dirty="0" smtClean="0">
                <a:solidFill>
                  <a:srgbClr val="7030A0"/>
                </a:solidFill>
                <a:latin typeface="+mn-ea"/>
              </a:rPr>
              <a:t>”)}</a:t>
            </a:r>
            <a:r>
              <a:rPr lang="en-US" altLang="ko-KR" sz="1600" dirty="0" smtClean="0">
                <a:latin typeface="+mn-ea"/>
              </a:rPr>
              <a:t>);</a:t>
            </a:r>
          </a:p>
          <a:p>
            <a:pPr marL="0" indent="0">
              <a:buNone/>
            </a:pPr>
            <a:r>
              <a:rPr lang="en-US" altLang="ko-KR" sz="1600" b="1" dirty="0" smtClean="0">
                <a:latin typeface="+mn-ea"/>
              </a:rPr>
              <a:t>$(document).ready(function() ) </a:t>
            </a:r>
            <a:r>
              <a:rPr lang="ko-KR" altLang="en-US" sz="1600" b="1" dirty="0" smtClean="0">
                <a:latin typeface="+mn-ea"/>
              </a:rPr>
              <a:t>에 대해</a:t>
            </a:r>
            <a:endParaRPr lang="en-US" altLang="ko-KR" sz="16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- document -&gt; HTML </a:t>
            </a:r>
            <a:r>
              <a:rPr lang="ko-KR" altLang="en-US" sz="1600" dirty="0" smtClean="0">
                <a:latin typeface="+mn-ea"/>
              </a:rPr>
              <a:t>문서 전체 선택</a:t>
            </a:r>
            <a:r>
              <a:rPr lang="en-US" altLang="ko-KR" sz="1600" dirty="0" smtClean="0">
                <a:latin typeface="+mn-ea"/>
              </a:rPr>
              <a:t>, 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- ready() -&gt; HTML5 </a:t>
            </a:r>
            <a:r>
              <a:rPr lang="ko-KR" altLang="en-US" sz="1600" dirty="0" smtClean="0">
                <a:latin typeface="+mn-ea"/>
              </a:rPr>
              <a:t>문서가 웹 브라우저에 표시될 준비가 완료되면 실행되는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  </a:t>
            </a:r>
            <a:r>
              <a:rPr lang="ko-KR" altLang="en-US" sz="1600" dirty="0" smtClean="0">
                <a:latin typeface="+mn-ea"/>
              </a:rPr>
              <a:t>이벤트 </a:t>
            </a:r>
            <a:r>
              <a:rPr lang="ko-KR" altLang="en-US" sz="1600" dirty="0" err="1" smtClean="0">
                <a:latin typeface="+mn-ea"/>
              </a:rPr>
              <a:t>핸들러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function()</a:t>
            </a:r>
            <a:r>
              <a:rPr lang="ko-KR" altLang="en-US" sz="1600" dirty="0" smtClean="0">
                <a:latin typeface="+mn-ea"/>
              </a:rPr>
              <a:t>함수 안에 원하는 코드 명세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08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73272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195736" y="355476"/>
            <a:ext cx="5904656" cy="7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4) jQuery </a:t>
            </a:r>
            <a:r>
              <a:rPr lang="ko-KR" altLang="en-US" sz="1800" b="1" dirty="0" smtClean="0">
                <a:latin typeface="+mn-ea"/>
              </a:rPr>
              <a:t>기본 형식</a:t>
            </a:r>
            <a:r>
              <a:rPr lang="en-US" altLang="ko-KR" sz="1800" b="1" dirty="0" smtClean="0">
                <a:solidFill>
                  <a:srgbClr val="7030A0"/>
                </a:solidFill>
                <a:latin typeface="+mn-ea"/>
              </a:rPr>
              <a:t>    jQuery </a:t>
            </a:r>
            <a:r>
              <a:rPr lang="ko-KR" altLang="en-US" sz="1800" b="1" dirty="0" smtClean="0">
                <a:solidFill>
                  <a:srgbClr val="7030A0"/>
                </a:solidFill>
                <a:latin typeface="+mn-ea"/>
              </a:rPr>
              <a:t>샘플 </a:t>
            </a:r>
            <a:r>
              <a:rPr lang="ko-KR" altLang="en-US" sz="1800" b="1" dirty="0" err="1" smtClean="0">
                <a:solidFill>
                  <a:srgbClr val="7030A0"/>
                </a:solidFill>
                <a:latin typeface="+mn-ea"/>
              </a:rPr>
              <a:t>예제코드</a:t>
            </a:r>
            <a:endParaRPr lang="en-US" altLang="ko-KR" sz="1600" dirty="0" smtClean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4975" y="1095028"/>
            <a:ext cx="8748464" cy="54784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&lt;</a:t>
            </a:r>
            <a:r>
              <a:rPr lang="ko-KR" altLang="en-US" sz="1400" dirty="0">
                <a:latin typeface="+mn-ea"/>
              </a:rPr>
              <a:t>script src="</a:t>
            </a:r>
            <a:r>
              <a:rPr lang="ko-KR" altLang="en-US" sz="1400" dirty="0" smtClean="0">
                <a:latin typeface="+mn-ea"/>
              </a:rPr>
              <a:t>jquery-3.4.</a:t>
            </a:r>
            <a:r>
              <a:rPr lang="en-US" altLang="ko-KR" sz="1400" dirty="0" smtClean="0">
                <a:latin typeface="+mn-ea"/>
              </a:rPr>
              <a:t>1</a:t>
            </a:r>
            <a:r>
              <a:rPr lang="ko-KR" altLang="en-US" sz="1400" dirty="0" smtClean="0">
                <a:latin typeface="+mn-ea"/>
              </a:rPr>
              <a:t>.min.js</a:t>
            </a:r>
            <a:r>
              <a:rPr lang="ko-KR" altLang="en-US" sz="1400" dirty="0">
                <a:latin typeface="+mn-ea"/>
              </a:rPr>
              <a:t>"&gt;&lt;/</a:t>
            </a:r>
            <a:r>
              <a:rPr lang="ko-KR" altLang="en-US" sz="1400" dirty="0" err="1">
                <a:latin typeface="+mn-ea"/>
              </a:rPr>
              <a:t>script</a:t>
            </a:r>
            <a:r>
              <a:rPr lang="ko-KR" altLang="en-US" sz="1400" dirty="0" smtClean="0">
                <a:latin typeface="+mn-ea"/>
              </a:rPr>
              <a:t>&gt;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&lt;script&gt;</a:t>
            </a:r>
            <a:endParaRPr lang="ko-KR" altLang="en-US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$(document</a:t>
            </a:r>
            <a:r>
              <a:rPr lang="en-US" altLang="ko-KR" sz="1400" dirty="0">
                <a:latin typeface="+mn-ea"/>
              </a:rPr>
              <a:t>).ready(function() { </a:t>
            </a:r>
            <a:r>
              <a:rPr lang="en-US" altLang="ko-KR" sz="1400" dirty="0" smtClean="0">
                <a:latin typeface="+mn-ea"/>
              </a:rPr>
              <a:t>        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문서 준비 이벤트 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핸들러</a:t>
            </a:r>
            <a:endParaRPr lang="ko-KR" altLang="en-US" sz="14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	console.log</a:t>
            </a:r>
            <a:r>
              <a:rPr lang="en-US" altLang="ko-KR" sz="1400" dirty="0">
                <a:latin typeface="+mn-ea"/>
              </a:rPr>
              <a:t>("#1# </a:t>
            </a:r>
            <a:r>
              <a:rPr lang="ko-KR" altLang="en-US" sz="1400" dirty="0" err="1">
                <a:latin typeface="+mn-ea"/>
              </a:rPr>
              <a:t>문서준비</a:t>
            </a:r>
            <a:r>
              <a:rPr lang="ko-KR" altLang="en-US" sz="1400" dirty="0">
                <a:latin typeface="+mn-ea"/>
              </a:rPr>
              <a:t> 이벤트 </a:t>
            </a:r>
            <a:r>
              <a:rPr lang="ko-KR" altLang="en-US" sz="1400" dirty="0" err="1">
                <a:latin typeface="+mn-ea"/>
              </a:rPr>
              <a:t>핸들러가</a:t>
            </a:r>
            <a:r>
              <a:rPr lang="ko-KR" altLang="en-US" sz="1400" dirty="0">
                <a:latin typeface="+mn-ea"/>
              </a:rPr>
              <a:t> 동작했습니다</a:t>
            </a:r>
            <a:r>
              <a:rPr lang="en-US" altLang="ko-KR" sz="1400" dirty="0">
                <a:latin typeface="+mn-ea"/>
              </a:rPr>
              <a:t>.");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$(</a:t>
            </a:r>
            <a:r>
              <a:rPr lang="en-US" altLang="ko-KR" sz="1400" dirty="0">
                <a:latin typeface="+mn-ea"/>
              </a:rPr>
              <a:t>'div').click(function( ) {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	console.log</a:t>
            </a:r>
            <a:r>
              <a:rPr lang="en-US" altLang="ko-KR" sz="1400" dirty="0">
                <a:latin typeface="+mn-ea"/>
              </a:rPr>
              <a:t>("#2# div </a:t>
            </a:r>
            <a:r>
              <a:rPr lang="ko-KR" altLang="en-US" sz="1400" dirty="0">
                <a:latin typeface="+mn-ea"/>
              </a:rPr>
              <a:t>노드 개수 </a:t>
            </a:r>
            <a:r>
              <a:rPr lang="en-US" altLang="ko-KR" sz="1400" dirty="0">
                <a:latin typeface="+mn-ea"/>
              </a:rPr>
              <a:t>:" + $('div').length);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smtClean="0">
                <a:latin typeface="+mn-ea"/>
              </a:rPr>
              <a:t>console.log</a:t>
            </a:r>
            <a:r>
              <a:rPr lang="en-US" altLang="ko-KR" sz="1400" dirty="0">
                <a:latin typeface="+mn-ea"/>
              </a:rPr>
              <a:t>("#3# h1 </a:t>
            </a:r>
            <a:r>
              <a:rPr lang="ko-KR" altLang="en-US" sz="1400" dirty="0">
                <a:latin typeface="+mn-ea"/>
              </a:rPr>
              <a:t>노드 개수 </a:t>
            </a:r>
            <a:r>
              <a:rPr lang="en-US" altLang="ko-KR" sz="1400" dirty="0">
                <a:latin typeface="+mn-ea"/>
              </a:rPr>
              <a:t>:" + $('h1').length);	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smtClean="0">
                <a:latin typeface="+mn-ea"/>
              </a:rPr>
              <a:t>console.log</a:t>
            </a:r>
            <a:r>
              <a:rPr lang="en-US" altLang="ko-KR" sz="1400" dirty="0">
                <a:latin typeface="+mn-ea"/>
              </a:rPr>
              <a:t>("#4# h1 </a:t>
            </a:r>
            <a:r>
              <a:rPr lang="ko-KR" altLang="en-US" sz="1400" dirty="0">
                <a:latin typeface="+mn-ea"/>
              </a:rPr>
              <a:t>텍스트 노드 내용 </a:t>
            </a:r>
            <a:r>
              <a:rPr lang="en-US" altLang="ko-KR" sz="1400" dirty="0">
                <a:latin typeface="+mn-ea"/>
              </a:rPr>
              <a:t>:" + $('h1').text());	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smtClean="0">
                <a:latin typeface="+mn-ea"/>
              </a:rPr>
              <a:t>console.log</a:t>
            </a:r>
            <a:r>
              <a:rPr lang="en-US" altLang="ko-KR" sz="1400" dirty="0">
                <a:latin typeface="+mn-ea"/>
              </a:rPr>
              <a:t>("#5# h1 </a:t>
            </a:r>
            <a:r>
              <a:rPr lang="ko-KR" altLang="en-US" sz="1400" dirty="0">
                <a:latin typeface="+mn-ea"/>
              </a:rPr>
              <a:t>속성 노드 개수 </a:t>
            </a:r>
            <a:r>
              <a:rPr lang="en-US" altLang="ko-KR" sz="1400" dirty="0">
                <a:latin typeface="+mn-ea"/>
              </a:rPr>
              <a:t>:" + $('*[id]').length);	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smtClean="0">
                <a:latin typeface="+mn-ea"/>
              </a:rPr>
              <a:t>jQuery(this</a:t>
            </a:r>
            <a:r>
              <a:rPr lang="en-US" altLang="ko-KR" sz="1400" dirty="0">
                <a:latin typeface="+mn-ea"/>
              </a:rPr>
              <a:t>).remove();						</a:t>
            </a:r>
          </a:p>
          <a:p>
            <a:r>
              <a:rPr lang="en-US" altLang="ko-KR" sz="1400" dirty="0">
                <a:latin typeface="+mn-ea"/>
              </a:rPr>
              <a:t>		jQuery('#id2').text('jQuery </a:t>
            </a:r>
            <a:r>
              <a:rPr lang="ko-KR" altLang="en-US" sz="1400" dirty="0" err="1">
                <a:latin typeface="+mn-ea"/>
              </a:rPr>
              <a:t>실행결과입니다</a:t>
            </a:r>
            <a:r>
              <a:rPr lang="en-US" altLang="ko-KR" sz="1400" dirty="0">
                <a:latin typeface="+mn-ea"/>
              </a:rPr>
              <a:t>.');</a:t>
            </a:r>
          </a:p>
          <a:p>
            <a:r>
              <a:rPr lang="en-US" altLang="ko-KR" sz="1400" dirty="0">
                <a:latin typeface="+mn-ea"/>
              </a:rPr>
              <a:t>		console.log("#6# div </a:t>
            </a:r>
            <a:r>
              <a:rPr lang="ko-KR" altLang="en-US" sz="1400" dirty="0">
                <a:latin typeface="+mn-ea"/>
              </a:rPr>
              <a:t>노드 개수 </a:t>
            </a:r>
            <a:r>
              <a:rPr lang="en-US" altLang="ko-KR" sz="1400" dirty="0">
                <a:latin typeface="+mn-ea"/>
              </a:rPr>
              <a:t>:" + $('div').length);</a:t>
            </a:r>
          </a:p>
          <a:p>
            <a:r>
              <a:rPr lang="en-US" altLang="ko-KR" sz="1400" dirty="0">
                <a:latin typeface="+mn-ea"/>
              </a:rPr>
              <a:t>		console.log("#7# h1 </a:t>
            </a:r>
            <a:r>
              <a:rPr lang="ko-KR" altLang="en-US" sz="1400" dirty="0">
                <a:latin typeface="+mn-ea"/>
              </a:rPr>
              <a:t>노드 개수 </a:t>
            </a:r>
            <a:r>
              <a:rPr lang="en-US" altLang="ko-KR" sz="1400" dirty="0">
                <a:latin typeface="+mn-ea"/>
              </a:rPr>
              <a:t>:" + $('h1').length);	</a:t>
            </a:r>
          </a:p>
          <a:p>
            <a:r>
              <a:rPr lang="en-US" altLang="ko-KR" sz="1400" dirty="0">
                <a:latin typeface="+mn-ea"/>
              </a:rPr>
              <a:t>		console.log("#8# h1 </a:t>
            </a:r>
            <a:r>
              <a:rPr lang="ko-KR" altLang="en-US" sz="1400" dirty="0">
                <a:latin typeface="+mn-ea"/>
              </a:rPr>
              <a:t>텍스트 노드 내용 </a:t>
            </a:r>
            <a:r>
              <a:rPr lang="en-US" altLang="ko-KR" sz="1400" dirty="0">
                <a:latin typeface="+mn-ea"/>
              </a:rPr>
              <a:t>:" + $('h1').text());	</a:t>
            </a:r>
          </a:p>
          <a:p>
            <a:r>
              <a:rPr lang="en-US" altLang="ko-KR" sz="1400" dirty="0">
                <a:latin typeface="+mn-ea"/>
              </a:rPr>
              <a:t>		console.log("#9# h1 </a:t>
            </a:r>
            <a:r>
              <a:rPr lang="ko-KR" altLang="en-US" sz="1400" dirty="0">
                <a:latin typeface="+mn-ea"/>
              </a:rPr>
              <a:t>속성 노드 개수 </a:t>
            </a:r>
            <a:r>
              <a:rPr lang="en-US" altLang="ko-KR" sz="1400" dirty="0">
                <a:latin typeface="+mn-ea"/>
              </a:rPr>
              <a:t>:" + $('*[id]').length);	</a:t>
            </a:r>
          </a:p>
          <a:p>
            <a:r>
              <a:rPr lang="en-US" altLang="ko-KR" sz="1400" dirty="0">
                <a:latin typeface="+mn-ea"/>
              </a:rPr>
              <a:t>	});</a:t>
            </a:r>
          </a:p>
          <a:p>
            <a:r>
              <a:rPr lang="en-US" altLang="ko-KR" sz="1400" dirty="0" smtClean="0">
                <a:latin typeface="+mn-ea"/>
              </a:rPr>
              <a:t>    });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&lt;/</a:t>
            </a:r>
            <a:r>
              <a:rPr lang="en-US" altLang="ko-KR" sz="1400" dirty="0">
                <a:latin typeface="+mn-ea"/>
              </a:rPr>
              <a:t>script</a:t>
            </a:r>
            <a:r>
              <a:rPr lang="en-US" altLang="ko-KR" sz="1400" dirty="0" smtClean="0">
                <a:latin typeface="+mn-ea"/>
              </a:rPr>
              <a:t>&gt;</a:t>
            </a:r>
          </a:p>
          <a:p>
            <a:r>
              <a:rPr lang="en-US" altLang="ko-KR" sz="1400" dirty="0" smtClean="0">
                <a:latin typeface="+mn-ea"/>
              </a:rPr>
              <a:t> &lt;style&gt;     div{width:300px; height:50px; </a:t>
            </a:r>
            <a:r>
              <a:rPr lang="en-US" altLang="ko-KR" sz="1400" dirty="0" err="1" smtClean="0">
                <a:latin typeface="+mn-ea"/>
              </a:rPr>
              <a:t>color:purple</a:t>
            </a:r>
            <a:r>
              <a:rPr lang="en-US" altLang="ko-KR" sz="1400" dirty="0" smtClean="0">
                <a:latin typeface="+mn-ea"/>
              </a:rPr>
              <a:t>; </a:t>
            </a:r>
            <a:r>
              <a:rPr lang="en-US" altLang="ko-KR" sz="1400" dirty="0" err="1" smtClean="0">
                <a:latin typeface="+mn-ea"/>
              </a:rPr>
              <a:t>background-color:silver</a:t>
            </a:r>
            <a:r>
              <a:rPr lang="en-US" altLang="ko-KR" sz="1400" dirty="0" smtClean="0">
                <a:latin typeface="+mn-ea"/>
              </a:rPr>
              <a:t>;}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&lt;/style&gt;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&lt;/head&gt;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&lt;body&gt;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 &lt;div&gt;&lt;h1 id=“id1”&gt; jQuery </a:t>
            </a:r>
            <a:r>
              <a:rPr lang="ko-KR" altLang="en-US" sz="1400" dirty="0" smtClean="0">
                <a:latin typeface="+mn-ea"/>
              </a:rPr>
              <a:t>클릭하세요</a:t>
            </a:r>
            <a:r>
              <a:rPr lang="en-US" altLang="ko-KR" sz="1400" dirty="0" smtClean="0">
                <a:latin typeface="+mn-ea"/>
              </a:rPr>
              <a:t>.&lt;/h1&gt;&lt;/div&gt;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 &lt;h1  id=“id2”&gt;&lt;/h1&gt;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&lt;/body&gt;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72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00080" y="908720"/>
            <a:ext cx="8496943" cy="44644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4) jQuery </a:t>
            </a:r>
            <a:r>
              <a:rPr lang="ko-KR" altLang="en-US" sz="1800" b="1" dirty="0" smtClean="0">
                <a:latin typeface="+mn-ea"/>
              </a:rPr>
              <a:t>기본 형식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b="1" dirty="0" smtClean="0">
                <a:latin typeface="+mn-ea"/>
              </a:rPr>
              <a:t>   </a:t>
            </a:r>
            <a:r>
              <a:rPr lang="en-US" altLang="ko-KR" sz="1600" b="1" dirty="0" smtClean="0">
                <a:latin typeface="+mn-ea"/>
              </a:rPr>
              <a:t>*  </a:t>
            </a:r>
            <a:r>
              <a:rPr lang="en-US" altLang="ko-KR" sz="1600" b="1" dirty="0" err="1" smtClean="0">
                <a:latin typeface="+mn-ea"/>
              </a:rPr>
              <a:t>jquery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기본 기능</a:t>
            </a:r>
            <a:endParaRPr lang="en-US" altLang="ko-KR" sz="1600" b="1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889721"/>
              </p:ext>
            </p:extLst>
          </p:nvPr>
        </p:nvGraphicFramePr>
        <p:xfrm>
          <a:off x="1043608" y="2204864"/>
          <a:ext cx="67924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분류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지원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메소드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selectors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선택자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DOM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트리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노드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선택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표현식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CSS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스타일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CSS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스타일 속성값 변경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메소드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Traversing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탐색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DOM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트리 계층 구조를 이용한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노드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탐색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메소드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Manipluation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조작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DOM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트리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노드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변경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메소드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Attribute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속성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엘리먼트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속성값의 조회 및 변경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메소드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Events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이벤트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마우스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키보드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폼 및 문서 관련 이벤트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메소드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UI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사용자인터페이스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사용자 인터페이스 라이브러리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9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8496943" cy="5256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5) jQuery </a:t>
            </a:r>
            <a:r>
              <a:rPr lang="ko-KR" altLang="en-US" sz="1800" b="1" dirty="0" err="1" smtClean="0">
                <a:latin typeface="+mn-ea"/>
              </a:rPr>
              <a:t>선택자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  - </a:t>
            </a:r>
            <a:r>
              <a:rPr lang="en-US" altLang="ko-KR" sz="1800" b="1" dirty="0" err="1" smtClean="0">
                <a:latin typeface="+mn-ea"/>
              </a:rPr>
              <a:t>jquery</a:t>
            </a:r>
            <a:r>
              <a:rPr lang="ko-KR" altLang="en-US" sz="1800" dirty="0" smtClean="0">
                <a:latin typeface="+mn-ea"/>
              </a:rPr>
              <a:t>에서 제공하는 </a:t>
            </a:r>
            <a:r>
              <a:rPr lang="en-US" altLang="ko-KR" sz="1800" b="1" dirty="0" err="1" smtClean="0">
                <a:solidFill>
                  <a:srgbClr val="7030A0"/>
                </a:solidFill>
                <a:latin typeface="+mn-ea"/>
              </a:rPr>
              <a:t>css</a:t>
            </a:r>
            <a:r>
              <a:rPr lang="en-US" altLang="ko-KR" sz="1800" b="1" dirty="0" smtClean="0">
                <a:solidFill>
                  <a:srgbClr val="7030A0"/>
                </a:solidFill>
                <a:latin typeface="+mn-ea"/>
              </a:rPr>
              <a:t>() </a:t>
            </a:r>
            <a:r>
              <a:rPr lang="ko-KR" altLang="en-US" sz="1800" b="1" dirty="0" err="1" smtClean="0">
                <a:solidFill>
                  <a:srgbClr val="7030A0"/>
                </a:solidFill>
                <a:latin typeface="+mn-ea"/>
              </a:rPr>
              <a:t>메서드를</a:t>
            </a:r>
            <a:r>
              <a:rPr lang="ko-KR" altLang="en-US" sz="1800" b="1" dirty="0" smtClean="0">
                <a:solidFill>
                  <a:srgbClr val="7030A0"/>
                </a:solidFill>
                <a:latin typeface="+mn-ea"/>
              </a:rPr>
              <a:t> 이용하면 스타일 쉽게 설정가능</a:t>
            </a:r>
            <a:endParaRPr lang="en-US" altLang="ko-KR" sz="1800" b="1" dirty="0" smtClean="0">
              <a:solidFill>
                <a:srgbClr val="7030A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 jQuery </a:t>
            </a:r>
            <a:r>
              <a:rPr lang="ko-KR" altLang="en-US" sz="1800" b="1" dirty="0" err="1" smtClean="0">
                <a:latin typeface="+mn-ea"/>
              </a:rPr>
              <a:t>선택자</a:t>
            </a:r>
            <a:r>
              <a:rPr lang="ko-KR" altLang="en-US" sz="1800" b="1" dirty="0" smtClean="0">
                <a:latin typeface="+mn-ea"/>
              </a:rPr>
              <a:t> 형식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(1) </a:t>
            </a:r>
            <a:r>
              <a:rPr lang="ko-KR" altLang="en-US" sz="1600" dirty="0" smtClean="0">
                <a:latin typeface="+mn-ea"/>
              </a:rPr>
              <a:t>기본 </a:t>
            </a:r>
            <a:r>
              <a:rPr lang="ko-KR" altLang="en-US" sz="1600" dirty="0" err="1" smtClean="0">
                <a:latin typeface="+mn-ea"/>
              </a:rPr>
              <a:t>선택자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                                                                                       </a:t>
            </a:r>
          </a:p>
          <a:p>
            <a:pPr marL="0" indent="0">
              <a:buNone/>
            </a:pPr>
            <a:endParaRPr lang="en-US" altLang="ko-KR" sz="1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                                                       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27951"/>
              </p:ext>
            </p:extLst>
          </p:nvPr>
        </p:nvGraphicFramePr>
        <p:xfrm>
          <a:off x="3758292" y="2050048"/>
          <a:ext cx="35283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42959610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4283064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</a:t>
                      </a:r>
                      <a:r>
                        <a:rPr lang="ko-KR" altLang="en-US" dirty="0" err="1" smtClean="0"/>
                        <a:t>선택자</a:t>
                      </a:r>
                      <a:r>
                        <a:rPr lang="en-US" altLang="ko-KR" dirty="0" smtClean="0"/>
                        <a:t>”)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$(“#</a:t>
                      </a:r>
                      <a:r>
                        <a:rPr lang="en-US" altLang="ko-KR" dirty="0" err="1" smtClean="0"/>
                        <a:t>gnb</a:t>
                      </a:r>
                      <a:r>
                        <a:rPr lang="en-US" altLang="ko-KR" dirty="0" smtClean="0"/>
                        <a:t>”)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385635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0" y="2708920"/>
            <a:ext cx="679650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3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8496943" cy="5256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5) jQuery </a:t>
            </a:r>
            <a:r>
              <a:rPr lang="ko-KR" altLang="en-US" sz="1800" b="1" dirty="0" err="1" smtClean="0">
                <a:latin typeface="+mn-ea"/>
              </a:rPr>
              <a:t>선택자</a:t>
            </a:r>
            <a:r>
              <a:rPr lang="en-US" altLang="ko-KR" sz="1800" b="1" dirty="0" smtClean="0">
                <a:latin typeface="+mn-ea"/>
              </a:rPr>
              <a:t>  </a:t>
            </a:r>
            <a:r>
              <a:rPr lang="en-US" altLang="ko-KR" sz="1600" dirty="0" smtClean="0">
                <a:latin typeface="+mn-ea"/>
              </a:rPr>
              <a:t> (1) </a:t>
            </a:r>
            <a:r>
              <a:rPr lang="ko-KR" altLang="en-US" sz="1600" dirty="0" smtClean="0">
                <a:latin typeface="+mn-ea"/>
              </a:rPr>
              <a:t>기본 </a:t>
            </a:r>
            <a:r>
              <a:rPr lang="ko-KR" altLang="en-US" sz="1600" dirty="0" err="1" smtClean="0">
                <a:latin typeface="+mn-ea"/>
              </a:rPr>
              <a:t>선택자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- </a:t>
            </a:r>
            <a:r>
              <a:rPr lang="ko-KR" altLang="en-US" sz="1600" dirty="0" smtClean="0">
                <a:latin typeface="+mn-ea"/>
              </a:rPr>
              <a:t>예제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                                                                                       </a:t>
            </a:r>
          </a:p>
          <a:p>
            <a:pPr marL="0" indent="0">
              <a:buNone/>
            </a:pPr>
            <a:endParaRPr lang="en-US" altLang="ko-KR" sz="1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                                                       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7820" y="1826815"/>
            <a:ext cx="7056784" cy="47705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 &lt;</a:t>
            </a:r>
            <a:r>
              <a:rPr lang="ko-KR" altLang="en-US" sz="1600" dirty="0" err="1"/>
              <a:t>style</a:t>
            </a:r>
            <a:r>
              <a:rPr lang="ko-KR" altLang="en-US" sz="1600" dirty="0"/>
              <a:t>&gt;</a:t>
            </a:r>
          </a:p>
          <a:p>
            <a:r>
              <a:rPr lang="ko-KR" altLang="en-US" sz="1600" dirty="0"/>
              <a:t>        * {</a:t>
            </a:r>
          </a:p>
          <a:p>
            <a:r>
              <a:rPr lang="ko-KR" altLang="en-US" sz="1600" dirty="0"/>
              <a:t>            </a:t>
            </a:r>
            <a:r>
              <a:rPr lang="ko-KR" altLang="en-US" sz="1600" dirty="0" err="1"/>
              <a:t>margin</a:t>
            </a:r>
            <a:r>
              <a:rPr lang="ko-KR" altLang="en-US" sz="1600" dirty="0"/>
              <a:t>: 5px;</a:t>
            </a:r>
          </a:p>
          <a:p>
            <a:r>
              <a:rPr lang="ko-KR" altLang="en-US" sz="1600" dirty="0"/>
              <a:t>        }</a:t>
            </a:r>
          </a:p>
          <a:p>
            <a:r>
              <a:rPr lang="ko-KR" altLang="en-US" sz="1600" dirty="0"/>
              <a:t>    &lt;/</a:t>
            </a:r>
            <a:r>
              <a:rPr lang="ko-KR" altLang="en-US" sz="1600" dirty="0" err="1"/>
              <a:t>style</a:t>
            </a:r>
            <a:r>
              <a:rPr lang="ko-KR" altLang="en-US" sz="1600" dirty="0"/>
              <a:t>&gt;</a:t>
            </a:r>
          </a:p>
          <a:p>
            <a:r>
              <a:rPr lang="ko-KR" altLang="en-US" sz="1600" dirty="0"/>
              <a:t>    &lt;</a:t>
            </a:r>
            <a:r>
              <a:rPr lang="ko-KR" altLang="en-US" sz="1600" dirty="0" err="1"/>
              <a:t>script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src</a:t>
            </a:r>
            <a:r>
              <a:rPr lang="ko-KR" altLang="en-US" sz="1600" dirty="0"/>
              <a:t>="jquery-3.4.0.min.js"&gt;&lt;/</a:t>
            </a:r>
            <a:r>
              <a:rPr lang="ko-KR" altLang="en-US" sz="1600" dirty="0" err="1"/>
              <a:t>script</a:t>
            </a:r>
            <a:r>
              <a:rPr lang="ko-KR" altLang="en-US" sz="1600" dirty="0"/>
              <a:t>&gt;</a:t>
            </a:r>
          </a:p>
          <a:p>
            <a:r>
              <a:rPr lang="ko-KR" altLang="en-US" sz="1600" dirty="0"/>
              <a:t>    &lt;</a:t>
            </a:r>
            <a:r>
              <a:rPr lang="ko-KR" altLang="en-US" sz="1600" dirty="0" err="1"/>
              <a:t>script</a:t>
            </a:r>
            <a:r>
              <a:rPr lang="ko-KR" altLang="en-US" sz="1600" dirty="0"/>
              <a:t>&gt;</a:t>
            </a:r>
          </a:p>
          <a:p>
            <a:r>
              <a:rPr lang="ko-KR" altLang="en-US" sz="1600" dirty="0"/>
              <a:t>        $(</a:t>
            </a:r>
            <a:r>
              <a:rPr lang="ko-KR" altLang="en-US" sz="1600" dirty="0" err="1"/>
              <a:t>document</a:t>
            </a:r>
            <a:r>
              <a:rPr lang="ko-KR" altLang="en-US" sz="1600" dirty="0"/>
              <a:t>).</a:t>
            </a:r>
            <a:r>
              <a:rPr lang="ko-KR" altLang="en-US" sz="1600" dirty="0" err="1"/>
              <a:t>ready</a:t>
            </a:r>
            <a:r>
              <a:rPr lang="ko-KR" altLang="en-US" sz="1600" dirty="0"/>
              <a:t>(</a:t>
            </a:r>
            <a:r>
              <a:rPr lang="ko-KR" altLang="en-US" sz="1600" dirty="0" err="1"/>
              <a:t>function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        $("</a:t>
            </a:r>
            <a:r>
              <a:rPr lang="ko-KR" altLang="en-US" sz="1600" dirty="0" err="1"/>
              <a:t>p</a:t>
            </a:r>
            <a:r>
              <a:rPr lang="ko-KR" altLang="en-US" sz="1600" dirty="0"/>
              <a:t>").</a:t>
            </a:r>
            <a:r>
              <a:rPr lang="ko-KR" altLang="en-US" sz="1600" dirty="0" err="1"/>
              <a:t>css</a:t>
            </a:r>
            <a:r>
              <a:rPr lang="ko-KR" altLang="en-US" sz="1600" dirty="0"/>
              <a:t>("</a:t>
            </a:r>
            <a:r>
              <a:rPr lang="ko-KR" altLang="en-US" sz="1600" dirty="0" err="1"/>
              <a:t>border</a:t>
            </a:r>
            <a:r>
              <a:rPr lang="ko-KR" altLang="en-US" sz="1600" dirty="0"/>
              <a:t>", "4px </a:t>
            </a:r>
            <a:r>
              <a:rPr lang="ko-KR" altLang="en-US" sz="1600" dirty="0" err="1"/>
              <a:t>solid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red</a:t>
            </a:r>
            <a:r>
              <a:rPr lang="ko-KR" altLang="en-US" sz="1600" dirty="0"/>
              <a:t>");</a:t>
            </a:r>
          </a:p>
          <a:p>
            <a:r>
              <a:rPr lang="ko-KR" altLang="en-US" sz="1600" dirty="0"/>
              <a:t>            $("#</a:t>
            </a:r>
            <a:r>
              <a:rPr lang="ko-KR" altLang="en-US" sz="1600" dirty="0" err="1"/>
              <a:t>gnb</a:t>
            </a:r>
            <a:r>
              <a:rPr lang="ko-KR" altLang="en-US" sz="1600" dirty="0"/>
              <a:t>").</a:t>
            </a:r>
            <a:r>
              <a:rPr lang="ko-KR" altLang="en-US" sz="1600" dirty="0" err="1"/>
              <a:t>css</a:t>
            </a:r>
            <a:r>
              <a:rPr lang="ko-KR" altLang="en-US" sz="1600" dirty="0"/>
              <a:t>("</a:t>
            </a:r>
            <a:r>
              <a:rPr lang="ko-KR" altLang="en-US" sz="1600" dirty="0" err="1"/>
              <a:t>border</a:t>
            </a:r>
            <a:r>
              <a:rPr lang="ko-KR" altLang="en-US" sz="1600" dirty="0"/>
              <a:t>", "4px </a:t>
            </a:r>
            <a:r>
              <a:rPr lang="ko-KR" altLang="en-US" sz="1600" dirty="0" err="1"/>
              <a:t>solid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orange</a:t>
            </a:r>
            <a:r>
              <a:rPr lang="ko-KR" altLang="en-US" sz="1600" dirty="0"/>
              <a:t>");</a:t>
            </a:r>
          </a:p>
          <a:p>
            <a:r>
              <a:rPr lang="ko-KR" altLang="en-US" sz="1600" dirty="0"/>
              <a:t>            $(".</a:t>
            </a:r>
            <a:r>
              <a:rPr lang="ko-KR" altLang="en-US" sz="1600" dirty="0" err="1"/>
              <a:t>logo</a:t>
            </a:r>
            <a:r>
              <a:rPr lang="ko-KR" altLang="en-US" sz="1600" dirty="0"/>
              <a:t>").</a:t>
            </a:r>
            <a:r>
              <a:rPr lang="ko-KR" altLang="en-US" sz="1600" dirty="0" err="1"/>
              <a:t>css</a:t>
            </a:r>
            <a:r>
              <a:rPr lang="ko-KR" altLang="en-US" sz="1600" dirty="0"/>
              <a:t>("</a:t>
            </a:r>
            <a:r>
              <a:rPr lang="ko-KR" altLang="en-US" sz="1600" dirty="0" err="1"/>
              <a:t>border</a:t>
            </a:r>
            <a:r>
              <a:rPr lang="ko-KR" altLang="en-US" sz="1600" dirty="0"/>
              <a:t>", "4px </a:t>
            </a:r>
            <a:r>
              <a:rPr lang="ko-KR" altLang="en-US" sz="1600" dirty="0" err="1"/>
              <a:t>solid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yellow</a:t>
            </a:r>
            <a:r>
              <a:rPr lang="ko-KR" altLang="en-US" sz="1600" dirty="0"/>
              <a:t>");</a:t>
            </a:r>
          </a:p>
          <a:p>
            <a:r>
              <a:rPr lang="ko-KR" altLang="en-US" sz="1600" dirty="0"/>
              <a:t>            $("#</a:t>
            </a:r>
            <a:r>
              <a:rPr lang="ko-KR" altLang="en-US" sz="1600" dirty="0" err="1"/>
              <a:t>gnb</a:t>
            </a:r>
            <a:r>
              <a:rPr lang="ko-KR" altLang="en-US" sz="1600" dirty="0"/>
              <a:t> &gt; </a:t>
            </a:r>
            <a:r>
              <a:rPr lang="ko-KR" altLang="en-US" sz="1600" dirty="0" err="1"/>
              <a:t>ul</a:t>
            </a:r>
            <a:r>
              <a:rPr lang="ko-KR" altLang="en-US" sz="1600" dirty="0"/>
              <a:t> &gt; </a:t>
            </a:r>
            <a:r>
              <a:rPr lang="ko-KR" altLang="en-US" sz="1600" dirty="0" err="1"/>
              <a:t>li</a:t>
            </a:r>
            <a:r>
              <a:rPr lang="ko-KR" altLang="en-US" sz="1600" dirty="0"/>
              <a:t>").</a:t>
            </a:r>
            <a:r>
              <a:rPr lang="ko-KR" altLang="en-US" sz="1600" dirty="0" err="1"/>
              <a:t>css</a:t>
            </a:r>
            <a:r>
              <a:rPr lang="ko-KR" altLang="en-US" sz="1600" dirty="0"/>
              <a:t>("</a:t>
            </a:r>
            <a:r>
              <a:rPr lang="ko-KR" altLang="en-US" sz="1600" dirty="0" err="1"/>
              <a:t>border</a:t>
            </a:r>
            <a:r>
              <a:rPr lang="ko-KR" altLang="en-US" sz="1600" dirty="0"/>
              <a:t>", "4px </a:t>
            </a:r>
            <a:r>
              <a:rPr lang="ko-KR" altLang="en-US" sz="1600" dirty="0" err="1"/>
              <a:t>solid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green</a:t>
            </a:r>
            <a:r>
              <a:rPr lang="ko-KR" altLang="en-US" sz="1600" dirty="0"/>
              <a:t>");</a:t>
            </a:r>
          </a:p>
          <a:p>
            <a:r>
              <a:rPr lang="ko-KR" altLang="en-US" sz="1600" dirty="0"/>
              <a:t>            $("#</a:t>
            </a:r>
            <a:r>
              <a:rPr lang="ko-KR" altLang="en-US" sz="1600" dirty="0" err="1"/>
              <a:t>gnb</a:t>
            </a:r>
            <a:r>
              <a:rPr lang="ko-KR" altLang="en-US" sz="1600" dirty="0"/>
              <a:t> </a:t>
            </a:r>
            <a:r>
              <a:rPr lang="ko-KR" altLang="en-US" sz="1600" dirty="0" err="1"/>
              <a:t>ul</a:t>
            </a:r>
            <a:r>
              <a:rPr lang="ko-KR" altLang="en-US" sz="1600" dirty="0"/>
              <a:t>").</a:t>
            </a:r>
            <a:r>
              <a:rPr lang="ko-KR" altLang="en-US" sz="1600" dirty="0" err="1"/>
              <a:t>css</a:t>
            </a:r>
            <a:r>
              <a:rPr lang="ko-KR" altLang="en-US" sz="1600" dirty="0"/>
              <a:t>("</a:t>
            </a:r>
            <a:r>
              <a:rPr lang="ko-KR" altLang="en-US" sz="1600" dirty="0" err="1"/>
              <a:t>border</a:t>
            </a:r>
            <a:r>
              <a:rPr lang="ko-KR" altLang="en-US" sz="1600" dirty="0"/>
              <a:t>", "4px </a:t>
            </a:r>
            <a:r>
              <a:rPr lang="ko-KR" altLang="en-US" sz="1600" dirty="0" err="1"/>
              <a:t>solid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blue</a:t>
            </a:r>
            <a:r>
              <a:rPr lang="ko-KR" altLang="en-US" sz="1600" dirty="0"/>
              <a:t>");</a:t>
            </a:r>
          </a:p>
          <a:p>
            <a:r>
              <a:rPr lang="ko-KR" altLang="en-US" sz="1600" dirty="0"/>
              <a:t>            $("#</a:t>
            </a:r>
            <a:r>
              <a:rPr lang="ko-KR" altLang="en-US" sz="1600" dirty="0" err="1"/>
              <a:t>visual</a:t>
            </a:r>
            <a:r>
              <a:rPr lang="ko-KR" altLang="en-US" sz="1600" dirty="0"/>
              <a:t> + #</a:t>
            </a:r>
            <a:r>
              <a:rPr lang="ko-KR" altLang="en-US" sz="1600" dirty="0" err="1"/>
              <a:t>content</a:t>
            </a:r>
            <a:r>
              <a:rPr lang="ko-KR" altLang="en-US" sz="1600" dirty="0"/>
              <a:t>").</a:t>
            </a:r>
            <a:r>
              <a:rPr lang="ko-KR" altLang="en-US" sz="1600" dirty="0" err="1"/>
              <a:t>css</a:t>
            </a:r>
            <a:r>
              <a:rPr lang="ko-KR" altLang="en-US" sz="1600" dirty="0"/>
              <a:t>("</a:t>
            </a:r>
            <a:r>
              <a:rPr lang="ko-KR" altLang="en-US" sz="1600" dirty="0" err="1"/>
              <a:t>border</a:t>
            </a:r>
            <a:r>
              <a:rPr lang="ko-KR" altLang="en-US" sz="1600" dirty="0"/>
              <a:t>", "4px </a:t>
            </a:r>
            <a:r>
              <a:rPr lang="ko-KR" altLang="en-US" sz="1600" dirty="0" err="1"/>
              <a:t>solid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navy</a:t>
            </a:r>
            <a:r>
              <a:rPr lang="ko-KR" altLang="en-US" sz="1600" dirty="0"/>
              <a:t>");</a:t>
            </a:r>
          </a:p>
          <a:p>
            <a:r>
              <a:rPr lang="ko-KR" altLang="en-US" sz="1600" dirty="0"/>
              <a:t>            $("#</a:t>
            </a:r>
            <a:r>
              <a:rPr lang="ko-KR" altLang="en-US" sz="1600" dirty="0" err="1"/>
              <a:t>visual</a:t>
            </a:r>
            <a:r>
              <a:rPr lang="ko-KR" altLang="en-US" sz="1600" dirty="0"/>
              <a:t> ~ #</a:t>
            </a:r>
            <a:r>
              <a:rPr lang="ko-KR" altLang="en-US" sz="1600" dirty="0" err="1"/>
              <a:t>footer</a:t>
            </a:r>
            <a:r>
              <a:rPr lang="ko-KR" altLang="en-US" sz="1600" dirty="0"/>
              <a:t>").</a:t>
            </a:r>
            <a:r>
              <a:rPr lang="ko-KR" altLang="en-US" sz="1600" dirty="0" err="1"/>
              <a:t>css</a:t>
            </a:r>
            <a:r>
              <a:rPr lang="ko-KR" altLang="en-US" sz="1600" dirty="0"/>
              <a:t>("</a:t>
            </a:r>
            <a:r>
              <a:rPr lang="ko-KR" altLang="en-US" sz="1600" dirty="0" err="1"/>
              <a:t>border</a:t>
            </a:r>
            <a:r>
              <a:rPr lang="ko-KR" altLang="en-US" sz="1600" dirty="0"/>
              <a:t>", "4px </a:t>
            </a:r>
            <a:r>
              <a:rPr lang="ko-KR" altLang="en-US" sz="1600" dirty="0" err="1"/>
              <a:t>solid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purple</a:t>
            </a:r>
            <a:r>
              <a:rPr lang="ko-KR" altLang="en-US" sz="1600" dirty="0"/>
              <a:t>");</a:t>
            </a:r>
          </a:p>
          <a:p>
            <a:r>
              <a:rPr lang="ko-KR" altLang="en-US" sz="1600" dirty="0"/>
              <a:t>            $("</a:t>
            </a:r>
            <a:r>
              <a:rPr lang="ko-KR" altLang="en-US" sz="1600" dirty="0" err="1"/>
              <a:t>div.util</a:t>
            </a:r>
            <a:r>
              <a:rPr lang="ko-KR" altLang="en-US" sz="1600" dirty="0"/>
              <a:t>").</a:t>
            </a:r>
            <a:r>
              <a:rPr lang="ko-KR" altLang="en-US" sz="1600" dirty="0" err="1"/>
              <a:t>css</a:t>
            </a:r>
            <a:r>
              <a:rPr lang="ko-KR" altLang="en-US" sz="1600" dirty="0"/>
              <a:t>("</a:t>
            </a:r>
            <a:r>
              <a:rPr lang="ko-KR" altLang="en-US" sz="1600" dirty="0" err="1"/>
              <a:t>border</a:t>
            </a:r>
            <a:r>
              <a:rPr lang="ko-KR" altLang="en-US" sz="1600" dirty="0"/>
              <a:t>", "4px </a:t>
            </a:r>
            <a:r>
              <a:rPr lang="ko-KR" altLang="en-US" sz="1600" dirty="0" err="1"/>
              <a:t>solid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pink</a:t>
            </a:r>
            <a:r>
              <a:rPr lang="ko-KR" altLang="en-US" sz="1600" dirty="0"/>
              <a:t>");</a:t>
            </a:r>
          </a:p>
          <a:p>
            <a:r>
              <a:rPr lang="ko-KR" altLang="en-US" sz="1600" dirty="0"/>
              <a:t>            $(".</a:t>
            </a:r>
            <a:r>
              <a:rPr lang="ko-KR" altLang="en-US" sz="1600" dirty="0" err="1"/>
              <a:t>left</a:t>
            </a:r>
            <a:r>
              <a:rPr lang="ko-KR" altLang="en-US" sz="1600" dirty="0"/>
              <a:t>,.</a:t>
            </a:r>
            <a:r>
              <a:rPr lang="ko-KR" altLang="en-US" sz="1600" dirty="0" err="1"/>
              <a:t>right</a:t>
            </a:r>
            <a:r>
              <a:rPr lang="ko-KR" altLang="en-US" sz="1600" dirty="0"/>
              <a:t>,#</a:t>
            </a:r>
            <a:r>
              <a:rPr lang="ko-KR" altLang="en-US" sz="1600" dirty="0" err="1"/>
              <a:t>banner</a:t>
            </a:r>
            <a:r>
              <a:rPr lang="ko-KR" altLang="en-US" sz="1600" dirty="0"/>
              <a:t>").</a:t>
            </a:r>
            <a:r>
              <a:rPr lang="ko-KR" altLang="en-US" sz="1600" dirty="0" err="1"/>
              <a:t>css</a:t>
            </a:r>
            <a:r>
              <a:rPr lang="ko-KR" altLang="en-US" sz="1600" dirty="0"/>
              <a:t>("</a:t>
            </a:r>
            <a:r>
              <a:rPr lang="ko-KR" altLang="en-US" sz="1600" dirty="0" err="1"/>
              <a:t>border</a:t>
            </a:r>
            <a:r>
              <a:rPr lang="ko-KR" altLang="en-US" sz="1600" dirty="0"/>
              <a:t>", "4px </a:t>
            </a:r>
            <a:r>
              <a:rPr lang="ko-KR" altLang="en-US" sz="1600" dirty="0" err="1"/>
              <a:t>solid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gray</a:t>
            </a:r>
            <a:r>
              <a:rPr lang="ko-KR" altLang="en-US" sz="1600" dirty="0"/>
              <a:t>");</a:t>
            </a:r>
          </a:p>
          <a:p>
            <a:r>
              <a:rPr lang="ko-KR" altLang="en-US" sz="1600" dirty="0"/>
              <a:t>        });</a:t>
            </a:r>
          </a:p>
          <a:p>
            <a:r>
              <a:rPr lang="ko-KR" altLang="en-US" sz="1600" dirty="0"/>
              <a:t>    &lt;/</a:t>
            </a:r>
            <a:r>
              <a:rPr lang="ko-KR" altLang="en-US" sz="1600" dirty="0" err="1"/>
              <a:t>script</a:t>
            </a:r>
            <a:r>
              <a:rPr lang="ko-KR" altLang="en-US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64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8496943" cy="5256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5) jQuery </a:t>
            </a:r>
            <a:r>
              <a:rPr lang="ko-KR" altLang="en-US" sz="1800" b="1" dirty="0" err="1" smtClean="0">
                <a:latin typeface="+mn-ea"/>
              </a:rPr>
              <a:t>선택자</a:t>
            </a:r>
            <a:r>
              <a:rPr lang="en-US" altLang="ko-KR" sz="1800" b="1" dirty="0" smtClean="0">
                <a:latin typeface="+mn-ea"/>
              </a:rPr>
              <a:t>  </a:t>
            </a:r>
            <a:r>
              <a:rPr lang="en-US" altLang="ko-KR" sz="1600" dirty="0" smtClean="0">
                <a:latin typeface="+mn-ea"/>
              </a:rPr>
              <a:t> (1) </a:t>
            </a:r>
            <a:r>
              <a:rPr lang="ko-KR" altLang="en-US" sz="1600" dirty="0" smtClean="0">
                <a:latin typeface="+mn-ea"/>
              </a:rPr>
              <a:t>기본 </a:t>
            </a:r>
            <a:r>
              <a:rPr lang="ko-KR" altLang="en-US" sz="1600" dirty="0" err="1" smtClean="0">
                <a:latin typeface="+mn-ea"/>
              </a:rPr>
              <a:t>선택자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                                                                                       </a:t>
            </a:r>
          </a:p>
          <a:p>
            <a:pPr marL="0" indent="0">
              <a:buNone/>
            </a:pPr>
            <a:endParaRPr lang="en-US" altLang="ko-KR" sz="1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                                                       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75" y="1628800"/>
            <a:ext cx="7808237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4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8496943" cy="56166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5) jQuery </a:t>
            </a:r>
            <a:r>
              <a:rPr lang="ko-KR" altLang="en-US" sz="1800" b="1" dirty="0" err="1" smtClean="0">
                <a:latin typeface="+mn-ea"/>
              </a:rPr>
              <a:t>선택자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(2) </a:t>
            </a:r>
            <a:r>
              <a:rPr lang="ko-KR" altLang="en-US" sz="1600" dirty="0" smtClean="0">
                <a:latin typeface="+mn-ea"/>
              </a:rPr>
              <a:t>속성 </a:t>
            </a:r>
            <a:r>
              <a:rPr lang="ko-KR" altLang="en-US" sz="1600" dirty="0" err="1" smtClean="0">
                <a:latin typeface="+mn-ea"/>
              </a:rPr>
              <a:t>선택자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                                                                                       </a:t>
            </a:r>
          </a:p>
          <a:p>
            <a:pPr marL="0" indent="0">
              <a:buNone/>
            </a:pPr>
            <a:endParaRPr lang="en-US" altLang="ko-KR" sz="1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                                                       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298165"/>
              </p:ext>
            </p:extLst>
          </p:nvPr>
        </p:nvGraphicFramePr>
        <p:xfrm>
          <a:off x="514122" y="2342088"/>
          <a:ext cx="8352927" cy="371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199">
                  <a:extLst>
                    <a:ext uri="{9D8B030D-6E8A-4147-A177-3AD203B41FA5}">
                      <a16:colId xmlns:a16="http://schemas.microsoft.com/office/drawing/2014/main" val="289712954"/>
                    </a:ext>
                  </a:extLst>
                </a:gridCol>
                <a:gridCol w="2043626">
                  <a:extLst>
                    <a:ext uri="{9D8B030D-6E8A-4147-A177-3AD203B41FA5}">
                      <a16:colId xmlns:a16="http://schemas.microsoft.com/office/drawing/2014/main" val="1992486258"/>
                    </a:ext>
                  </a:extLst>
                </a:gridCol>
                <a:gridCol w="4509102">
                  <a:extLst>
                    <a:ext uri="{9D8B030D-6E8A-4147-A177-3AD203B41FA5}">
                      <a16:colId xmlns:a16="http://schemas.microsoft.com/office/drawing/2014/main" val="975654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선택자</a:t>
                      </a:r>
                      <a:r>
                        <a:rPr lang="ko-KR" altLang="en-US" sz="1400" dirty="0" smtClean="0"/>
                        <a:t> 종류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설 명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6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요소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dirty="0" smtClean="0"/>
                        <a:t>속성</a:t>
                      </a:r>
                      <a:r>
                        <a:rPr lang="en-US" altLang="ko-KR" sz="1400" dirty="0" smtClean="0"/>
                        <a:t>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$(“span[class]”)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span</a:t>
                      </a:r>
                      <a:r>
                        <a:rPr lang="ko-KR" altLang="en-US" sz="1400" dirty="0" smtClean="0"/>
                        <a:t>요소 중 </a:t>
                      </a:r>
                      <a:r>
                        <a:rPr lang="en-US" altLang="ko-KR" sz="1400" dirty="0" smtClean="0"/>
                        <a:t>class</a:t>
                      </a:r>
                      <a:r>
                        <a:rPr lang="ko-KR" altLang="en-US" sz="1400" dirty="0" smtClean="0"/>
                        <a:t>속성을 가진 요소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3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요소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dirty="0" smtClean="0"/>
                        <a:t>속성</a:t>
                      </a:r>
                      <a:r>
                        <a:rPr lang="en-US" altLang="ko-KR" sz="1400" dirty="0" smtClean="0"/>
                        <a:t>=‘</a:t>
                      </a:r>
                      <a:r>
                        <a:rPr lang="ko-KR" altLang="en-US" sz="1400" dirty="0" smtClean="0"/>
                        <a:t>값</a:t>
                      </a:r>
                      <a:r>
                        <a:rPr lang="en-US" altLang="ko-KR" sz="1400" dirty="0" smtClean="0"/>
                        <a:t>’]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$(“span[class=‘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’]”)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span</a:t>
                      </a:r>
                      <a:r>
                        <a:rPr lang="ko-KR" altLang="en-US" sz="1400" dirty="0" smtClean="0"/>
                        <a:t>요소 중 </a:t>
                      </a:r>
                      <a:r>
                        <a:rPr lang="en-US" altLang="ko-KR" sz="1400" dirty="0" smtClean="0"/>
                        <a:t>class</a:t>
                      </a:r>
                      <a:r>
                        <a:rPr lang="ko-KR" altLang="en-US" sz="1400" dirty="0" smtClean="0"/>
                        <a:t>가 </a:t>
                      </a:r>
                      <a:r>
                        <a:rPr lang="en-US" altLang="ko-KR" sz="1400" dirty="0" smtClean="0"/>
                        <a:t>‘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</a:t>
                      </a:r>
                      <a:r>
                        <a:rPr lang="ko-KR" altLang="en-US" sz="1400" dirty="0" smtClean="0"/>
                        <a:t>인 요소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8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요소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dirty="0" smtClean="0"/>
                        <a:t>속성</a:t>
                      </a:r>
                      <a:r>
                        <a:rPr lang="en-US" altLang="ko-KR" sz="1400" dirty="0" smtClean="0"/>
                        <a:t>!=‘</a:t>
                      </a:r>
                      <a:r>
                        <a:rPr lang="ko-KR" altLang="en-US" sz="1400" dirty="0" smtClean="0"/>
                        <a:t>값</a:t>
                      </a:r>
                      <a:r>
                        <a:rPr lang="en-US" altLang="ko-KR" sz="1400" dirty="0" smtClean="0"/>
                        <a:t>’]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$(“span[class!=‘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’]”)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span</a:t>
                      </a:r>
                      <a:r>
                        <a:rPr lang="ko-KR" altLang="en-US" sz="1400" dirty="0" smtClean="0"/>
                        <a:t>요소 중 </a:t>
                      </a:r>
                      <a:r>
                        <a:rPr lang="en-US" altLang="ko-KR" sz="1400" dirty="0" smtClean="0"/>
                        <a:t>class</a:t>
                      </a:r>
                      <a:r>
                        <a:rPr lang="ko-KR" altLang="en-US" sz="1400" dirty="0" smtClean="0"/>
                        <a:t>가 </a:t>
                      </a:r>
                      <a:r>
                        <a:rPr lang="en-US" altLang="ko-KR" sz="1400" dirty="0" smtClean="0"/>
                        <a:t>‘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</a:t>
                      </a:r>
                      <a:r>
                        <a:rPr lang="ko-KR" altLang="en-US" sz="1400" dirty="0" smtClean="0"/>
                        <a:t>가 아닌 요소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5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요소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dirty="0" smtClean="0"/>
                        <a:t>속성</a:t>
                      </a:r>
                      <a:r>
                        <a:rPr lang="en-US" altLang="ko-KR" sz="1400" dirty="0" smtClean="0"/>
                        <a:t>~=‘</a:t>
                      </a:r>
                      <a:r>
                        <a:rPr lang="ko-KR" altLang="en-US" sz="1400" dirty="0" smtClean="0"/>
                        <a:t>값</a:t>
                      </a:r>
                      <a:r>
                        <a:rPr lang="en-US" altLang="ko-KR" sz="1400" dirty="0" smtClean="0"/>
                        <a:t>’]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$(“span[class~’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’]”)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span </a:t>
                      </a:r>
                      <a:r>
                        <a:rPr lang="ko-KR" altLang="en-US" sz="1400" dirty="0" smtClean="0"/>
                        <a:t>요소 중 </a:t>
                      </a:r>
                      <a:r>
                        <a:rPr lang="en-US" altLang="ko-KR" sz="1400" dirty="0" smtClean="0"/>
                        <a:t>class</a:t>
                      </a:r>
                      <a:r>
                        <a:rPr lang="ko-KR" altLang="en-US" sz="1400" dirty="0" smtClean="0"/>
                        <a:t>가 </a:t>
                      </a:r>
                      <a:r>
                        <a:rPr lang="en-US" altLang="ko-KR" sz="1400" dirty="0" smtClean="0"/>
                        <a:t>‘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 </a:t>
                      </a:r>
                      <a:r>
                        <a:rPr lang="ko-KR" altLang="en-US" sz="1400" dirty="0" smtClean="0"/>
                        <a:t>포함하는 요소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‘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 </a:t>
                      </a:r>
                      <a:r>
                        <a:rPr lang="ko-KR" altLang="en-US" sz="1400" dirty="0" smtClean="0"/>
                        <a:t>앞뒤 문자 없어야 함  </a:t>
                      </a:r>
                      <a:r>
                        <a:rPr lang="en-US" altLang="ko-KR" sz="1400" dirty="0" smtClean="0"/>
                        <a:t>‘</a:t>
                      </a:r>
                      <a:r>
                        <a:rPr lang="en-US" altLang="ko-KR" sz="1400" dirty="0" err="1" smtClean="0"/>
                        <a:t>bg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  </a:t>
                      </a:r>
                      <a:r>
                        <a:rPr lang="ko-KR" altLang="en-US" sz="1400" dirty="0" smtClean="0"/>
                        <a:t>는 속하고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‘</a:t>
                      </a:r>
                      <a:r>
                        <a:rPr lang="en-US" altLang="ko-KR" sz="1400" dirty="0" err="1" smtClean="0"/>
                        <a:t>bg_abc</a:t>
                      </a:r>
                      <a:r>
                        <a:rPr lang="en-US" altLang="ko-KR" sz="1400" dirty="0" smtClean="0"/>
                        <a:t>’</a:t>
                      </a:r>
                      <a:r>
                        <a:rPr lang="ko-KR" altLang="en-US" sz="1400" dirty="0" smtClean="0"/>
                        <a:t>는 속하지 않음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3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요소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dirty="0" smtClean="0"/>
                        <a:t>속성</a:t>
                      </a:r>
                      <a:r>
                        <a:rPr lang="en-US" altLang="ko-KR" sz="1400" dirty="0" smtClean="0"/>
                        <a:t>|=‘</a:t>
                      </a:r>
                      <a:r>
                        <a:rPr lang="ko-KR" altLang="en-US" sz="1400" dirty="0" smtClean="0"/>
                        <a:t>값</a:t>
                      </a:r>
                      <a:r>
                        <a:rPr lang="en-US" altLang="ko-KR" sz="1400" dirty="0" smtClean="0"/>
                        <a:t>’]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$(“span[class|=‘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’]”)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span </a:t>
                      </a:r>
                      <a:r>
                        <a:rPr lang="ko-KR" altLang="en-US" sz="1400" dirty="0" smtClean="0"/>
                        <a:t>요소 중 </a:t>
                      </a:r>
                      <a:r>
                        <a:rPr lang="en-US" altLang="ko-KR" sz="1400" dirty="0" smtClean="0"/>
                        <a:t>class</a:t>
                      </a:r>
                      <a:r>
                        <a:rPr lang="ko-KR" altLang="en-US" sz="1400" dirty="0" smtClean="0"/>
                        <a:t>가 </a:t>
                      </a:r>
                      <a:r>
                        <a:rPr lang="en-US" altLang="ko-KR" sz="1400" dirty="0" smtClean="0"/>
                        <a:t>‘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나 </a:t>
                      </a:r>
                      <a:r>
                        <a:rPr lang="en-US" altLang="ko-KR" sz="1400" baseline="0" dirty="0" smtClean="0"/>
                        <a:t>‘</a:t>
                      </a:r>
                      <a:r>
                        <a:rPr lang="en-US" altLang="ko-KR" sz="1400" baseline="0" dirty="0" err="1" smtClean="0"/>
                        <a:t>abc</a:t>
                      </a:r>
                      <a:r>
                        <a:rPr lang="en-US" altLang="ko-KR" sz="1400" baseline="0" dirty="0" smtClean="0"/>
                        <a:t>-’ </a:t>
                      </a:r>
                      <a:r>
                        <a:rPr lang="ko-KR" altLang="en-US" sz="1400" baseline="0" dirty="0" smtClean="0"/>
                        <a:t>로 시작하는 요소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요소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dirty="0" smtClean="0"/>
                        <a:t>속성</a:t>
                      </a:r>
                      <a:r>
                        <a:rPr lang="en-US" altLang="ko-KR" sz="1400" dirty="0" smtClean="0"/>
                        <a:t>*=‘</a:t>
                      </a:r>
                      <a:r>
                        <a:rPr lang="ko-KR" altLang="en-US" sz="1400" dirty="0" smtClean="0"/>
                        <a:t>값</a:t>
                      </a:r>
                      <a:r>
                        <a:rPr lang="en-US" altLang="ko-KR" sz="1400" dirty="0" smtClean="0"/>
                        <a:t>’]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$(“span[class*=‘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’]”)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span </a:t>
                      </a:r>
                      <a:r>
                        <a:rPr lang="ko-KR" altLang="en-US" sz="1400" dirty="0" smtClean="0"/>
                        <a:t>요소 중 </a:t>
                      </a:r>
                      <a:r>
                        <a:rPr lang="en-US" altLang="ko-KR" sz="1400" dirty="0" smtClean="0"/>
                        <a:t>class</a:t>
                      </a:r>
                      <a:r>
                        <a:rPr lang="ko-KR" altLang="en-US" sz="1400" dirty="0" smtClean="0"/>
                        <a:t>가 </a:t>
                      </a:r>
                      <a:r>
                        <a:rPr lang="en-US" altLang="ko-KR" sz="1400" dirty="0" smtClean="0"/>
                        <a:t>‘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</a:t>
                      </a:r>
                      <a:r>
                        <a:rPr lang="ko-KR" altLang="en-US" sz="1400" dirty="0" smtClean="0"/>
                        <a:t>를 포함하는 요소 모두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‘</a:t>
                      </a:r>
                      <a:r>
                        <a:rPr lang="en-US" altLang="ko-KR" sz="1400" dirty="0" err="1" smtClean="0"/>
                        <a:t>bg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’, ‘</a:t>
                      </a:r>
                      <a:r>
                        <a:rPr lang="en-US" altLang="ko-KR" sz="1400" dirty="0" err="1" smtClean="0"/>
                        <a:t>bg_abc</a:t>
                      </a:r>
                      <a:r>
                        <a:rPr lang="en-US" altLang="ko-KR" sz="1400" dirty="0" smtClean="0"/>
                        <a:t>’ </a:t>
                      </a:r>
                      <a:r>
                        <a:rPr lang="ko-KR" altLang="en-US" sz="1400" dirty="0" smtClean="0"/>
                        <a:t>모두 포함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90374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요소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dirty="0" smtClean="0"/>
                        <a:t>속성</a:t>
                      </a:r>
                      <a:r>
                        <a:rPr lang="en-US" altLang="ko-KR" sz="1400" dirty="0" smtClean="0"/>
                        <a:t>^=‘</a:t>
                      </a:r>
                      <a:r>
                        <a:rPr lang="ko-KR" altLang="en-US" sz="1400" dirty="0" smtClean="0"/>
                        <a:t>값</a:t>
                      </a:r>
                      <a:r>
                        <a:rPr lang="en-US" altLang="ko-KR" sz="1400" dirty="0" smtClean="0"/>
                        <a:t>’]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$(“span[class^=‘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’]”)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span </a:t>
                      </a:r>
                      <a:r>
                        <a:rPr lang="ko-KR" altLang="en-US" sz="1400" dirty="0" smtClean="0"/>
                        <a:t>요소 중 </a:t>
                      </a:r>
                      <a:r>
                        <a:rPr lang="en-US" altLang="ko-KR" sz="1400" dirty="0" smtClean="0"/>
                        <a:t>‘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</a:t>
                      </a:r>
                      <a:r>
                        <a:rPr lang="ko-KR" altLang="en-US" sz="1400" dirty="0" smtClean="0"/>
                        <a:t>로 시작하는 요소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4177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요소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dirty="0" smtClean="0"/>
                        <a:t>속성</a:t>
                      </a:r>
                      <a:r>
                        <a:rPr lang="en-US" altLang="ko-KR" sz="1400" dirty="0" smtClean="0"/>
                        <a:t>$=‘</a:t>
                      </a:r>
                      <a:r>
                        <a:rPr lang="ko-KR" altLang="en-US" sz="1400" dirty="0" smtClean="0"/>
                        <a:t>값</a:t>
                      </a:r>
                      <a:r>
                        <a:rPr lang="en-US" altLang="ko-KR" sz="1400" dirty="0" smtClean="0"/>
                        <a:t>’]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$(“span[class$=‘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’]”)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span </a:t>
                      </a:r>
                      <a:r>
                        <a:rPr lang="ko-KR" altLang="en-US" sz="1400" dirty="0" smtClean="0"/>
                        <a:t>요소 중 </a:t>
                      </a:r>
                      <a:r>
                        <a:rPr lang="en-US" altLang="ko-KR" sz="1400" dirty="0" smtClean="0"/>
                        <a:t>class</a:t>
                      </a:r>
                      <a:r>
                        <a:rPr lang="ko-KR" altLang="en-US" sz="1400" dirty="0" smtClean="0"/>
                        <a:t>가 </a:t>
                      </a:r>
                      <a:r>
                        <a:rPr lang="en-US" altLang="ko-KR" sz="1400" dirty="0" smtClean="0"/>
                        <a:t>‘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</a:t>
                      </a:r>
                      <a:r>
                        <a:rPr lang="ko-KR" altLang="en-US" sz="1400" dirty="0" smtClean="0"/>
                        <a:t>로 끝나는 요소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719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2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7545" y="980728"/>
            <a:ext cx="8496943" cy="43204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+mn-ea"/>
              </a:rPr>
              <a:t>하이브리드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 앱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1) </a:t>
            </a:r>
            <a:r>
              <a:rPr lang="ko-KR" altLang="en-US" sz="1800" b="1" dirty="0" err="1" smtClean="0">
                <a:latin typeface="+mn-ea"/>
              </a:rPr>
              <a:t>하이브리드</a:t>
            </a:r>
            <a:r>
              <a:rPr lang="ko-KR" altLang="en-US" sz="1800" b="1" dirty="0" smtClean="0">
                <a:latin typeface="+mn-ea"/>
              </a:rPr>
              <a:t> 앱의 개념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err="1" smtClean="0">
                <a:latin typeface="+mn-ea"/>
              </a:rPr>
              <a:t>하이브리드</a:t>
            </a:r>
            <a:r>
              <a:rPr lang="ko-KR" altLang="en-US" sz="1600" dirty="0" smtClean="0">
                <a:latin typeface="+mn-ea"/>
              </a:rPr>
              <a:t> 앱의 장점 </a:t>
            </a:r>
            <a:r>
              <a:rPr lang="en-US" altLang="ko-KR" sz="1600" dirty="0">
                <a:latin typeface="+mn-ea"/>
              </a:rPr>
              <a:t>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</a:t>
            </a:r>
            <a:r>
              <a:rPr lang="ko-KR" altLang="en-US" sz="1600" dirty="0" err="1" smtClean="0">
                <a:latin typeface="+mn-ea"/>
              </a:rPr>
              <a:t>네이티브</a:t>
            </a:r>
            <a:r>
              <a:rPr lang="ko-KR" altLang="en-US" sz="1600" dirty="0" smtClean="0">
                <a:latin typeface="+mn-ea"/>
              </a:rPr>
              <a:t> 앱에 비해 유지보수 용이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다양한 플랫폼에 대응 가능함</a:t>
            </a:r>
            <a:r>
              <a:rPr lang="en-US" altLang="ko-KR" sz="1600" dirty="0" smtClean="0">
                <a:latin typeface="+mn-ea"/>
              </a:rPr>
              <a:t>, 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</a:t>
            </a:r>
            <a:r>
              <a:rPr lang="ko-KR" altLang="en-US" sz="1600" dirty="0" smtClean="0">
                <a:latin typeface="+mn-ea"/>
              </a:rPr>
              <a:t>웹 기술이지만 앱스토어나 구글 플레이에서 판매 가능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err="1" smtClean="0">
                <a:latin typeface="+mn-ea"/>
              </a:rPr>
              <a:t>하이브리드</a:t>
            </a:r>
            <a:r>
              <a:rPr lang="ko-KR" altLang="en-US" sz="1600" dirty="0" smtClean="0">
                <a:latin typeface="+mn-ea"/>
              </a:rPr>
              <a:t> 앱의 특성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b="1" dirty="0" smtClean="0">
                <a:latin typeface="+mn-ea"/>
              </a:rPr>
              <a:t>주요 화면 부분은 웹 앱의 특성을 살려 구현</a:t>
            </a:r>
            <a:endParaRPr lang="en-US" altLang="ko-KR" sz="16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어플리케이션 주요 내용 서버에 존재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자유롭게 수정 가능</a:t>
            </a:r>
            <a:r>
              <a:rPr lang="en-US" altLang="ko-KR" sz="1600" dirty="0" smtClean="0">
                <a:latin typeface="+mn-ea"/>
              </a:rPr>
              <a:t>, 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단말기 특정 센서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사진기</a:t>
            </a:r>
            <a:r>
              <a:rPr lang="en-US" altLang="ko-KR" sz="1600" dirty="0" smtClean="0">
                <a:latin typeface="+mn-ea"/>
              </a:rPr>
              <a:t>, GPS)</a:t>
            </a:r>
            <a:r>
              <a:rPr lang="ko-KR" altLang="en-US" sz="1600" dirty="0" smtClean="0">
                <a:latin typeface="+mn-ea"/>
              </a:rPr>
              <a:t>를 사용 가능</a:t>
            </a:r>
            <a:r>
              <a:rPr lang="en-US" altLang="ko-KR" sz="1600" dirty="0" smtClean="0">
                <a:latin typeface="+mn-ea"/>
              </a:rPr>
              <a:t>,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b="1" dirty="0" smtClean="0">
                <a:latin typeface="+mn-ea"/>
              </a:rPr>
              <a:t>사용자 별도 </a:t>
            </a:r>
            <a:r>
              <a:rPr lang="en-US" altLang="ko-KR" sz="1600" b="1" dirty="0" smtClean="0">
                <a:latin typeface="+mn-ea"/>
              </a:rPr>
              <a:t>URL </a:t>
            </a:r>
            <a:r>
              <a:rPr lang="ko-KR" altLang="en-US" sz="1600" b="1" dirty="0" smtClean="0">
                <a:latin typeface="+mn-ea"/>
              </a:rPr>
              <a:t>입력 없이 앱을 사용할 수 있음</a:t>
            </a:r>
            <a:endParaRPr lang="en-US" altLang="ko-KR" sz="16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err="1" smtClean="0">
                <a:latin typeface="+mn-ea"/>
              </a:rPr>
              <a:t>하이브리드</a:t>
            </a:r>
            <a:r>
              <a:rPr lang="ko-KR" altLang="en-US" sz="1600" dirty="0" smtClean="0">
                <a:latin typeface="+mn-ea"/>
              </a:rPr>
              <a:t> 앱의 구성요소</a:t>
            </a:r>
            <a:endParaRPr lang="en-US" altLang="ko-KR" sz="16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797152"/>
            <a:ext cx="56007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8496943" cy="5256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5) jQuery </a:t>
            </a:r>
            <a:r>
              <a:rPr lang="ko-KR" altLang="en-US" sz="1800" b="1" dirty="0" err="1" smtClean="0">
                <a:latin typeface="+mn-ea"/>
              </a:rPr>
              <a:t>선택자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</a:t>
            </a:r>
            <a:r>
              <a:rPr lang="en-US" altLang="ko-KR" sz="1600" dirty="0" smtClean="0">
                <a:latin typeface="+mn-ea"/>
              </a:rPr>
              <a:t>(2) </a:t>
            </a:r>
            <a:r>
              <a:rPr lang="ko-KR" altLang="en-US" sz="1600" dirty="0" smtClean="0">
                <a:latin typeface="+mn-ea"/>
              </a:rPr>
              <a:t>속성 </a:t>
            </a:r>
            <a:r>
              <a:rPr lang="ko-KR" altLang="en-US" sz="1600" dirty="0" err="1" smtClean="0">
                <a:latin typeface="+mn-ea"/>
              </a:rPr>
              <a:t>선택자</a:t>
            </a:r>
            <a:r>
              <a:rPr lang="ko-KR" altLang="en-US" sz="1600" dirty="0" smtClean="0">
                <a:latin typeface="+mn-ea"/>
              </a:rPr>
              <a:t>  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</a:t>
            </a:r>
            <a:r>
              <a:rPr lang="ko-KR" altLang="en-US" sz="1600" dirty="0" smtClean="0">
                <a:latin typeface="+mn-ea"/>
              </a:rPr>
              <a:t>예제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                                                                                       </a:t>
            </a:r>
          </a:p>
          <a:p>
            <a:pPr marL="0" indent="0">
              <a:buNone/>
            </a:pPr>
            <a:endParaRPr lang="en-US" altLang="ko-KR" sz="1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                                                       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3608" y="2204864"/>
            <a:ext cx="7056784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l-PL" altLang="ko-KR" sz="1600" dirty="0" smtClean="0"/>
              <a:t>&lt;</a:t>
            </a:r>
            <a:r>
              <a:rPr lang="pl-PL" altLang="ko-KR" sz="1600" dirty="0"/>
              <a:t>style&gt;</a:t>
            </a:r>
          </a:p>
          <a:p>
            <a:r>
              <a:rPr lang="pl-PL" altLang="ko-KR" sz="1600" dirty="0"/>
              <a:t>        li {</a:t>
            </a:r>
          </a:p>
          <a:p>
            <a:r>
              <a:rPr lang="pl-PL" altLang="ko-KR" sz="1600" dirty="0"/>
              <a:t>            margin: 5px;</a:t>
            </a:r>
          </a:p>
          <a:p>
            <a:r>
              <a:rPr lang="pl-PL" altLang="ko-KR" sz="1600" dirty="0"/>
              <a:t>        }</a:t>
            </a:r>
          </a:p>
          <a:p>
            <a:r>
              <a:rPr lang="pl-PL" altLang="ko-KR" sz="1600" dirty="0"/>
              <a:t>    &lt;/</a:t>
            </a:r>
            <a:r>
              <a:rPr lang="pl-PL" altLang="ko-KR" sz="1600" dirty="0" smtClean="0"/>
              <a:t>style</a:t>
            </a:r>
            <a:r>
              <a:rPr lang="en-US" altLang="ko-KR" sz="1600" dirty="0" smtClean="0"/>
              <a:t>&gt;</a:t>
            </a:r>
          </a:p>
          <a:p>
            <a:r>
              <a:rPr lang="ko-KR" altLang="en-US" sz="1600" dirty="0" smtClean="0"/>
              <a:t>    </a:t>
            </a:r>
            <a:r>
              <a:rPr lang="ko-KR" altLang="en-US" sz="1600" dirty="0"/>
              <a:t>&lt;script src="</a:t>
            </a:r>
            <a:r>
              <a:rPr lang="ko-KR" altLang="en-US" sz="1600" dirty="0" smtClean="0"/>
              <a:t>jquery-3.4.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.min.js</a:t>
            </a:r>
            <a:r>
              <a:rPr lang="ko-KR" altLang="en-US" sz="1600" dirty="0"/>
              <a:t>"&gt;&lt;/script&gt;</a:t>
            </a:r>
          </a:p>
          <a:p>
            <a:r>
              <a:rPr lang="ko-KR" altLang="en-US" sz="1600" dirty="0"/>
              <a:t>    </a:t>
            </a:r>
            <a:r>
              <a:rPr lang="en-US" altLang="ko-KR" sz="1600" dirty="0"/>
              <a:t>&lt;script&gt;</a:t>
            </a:r>
          </a:p>
          <a:p>
            <a:r>
              <a:rPr lang="en-US" altLang="ko-KR" sz="1600" dirty="0"/>
              <a:t>        $(document).ready(function() {</a:t>
            </a:r>
          </a:p>
          <a:p>
            <a:r>
              <a:rPr lang="en-US" altLang="ko-KR" sz="1600" dirty="0"/>
              <a:t>            $(".list1 &gt; li[class='list_1']").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("border", "2px solid red");</a:t>
            </a:r>
          </a:p>
          <a:p>
            <a:r>
              <a:rPr lang="en-US" altLang="ko-KR" sz="1600" dirty="0"/>
              <a:t>            $(".list1 &gt; li[class!='list_1']").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("border", "2px solid orange");</a:t>
            </a:r>
          </a:p>
          <a:p>
            <a:r>
              <a:rPr lang="en-US" altLang="ko-KR" sz="1600" dirty="0"/>
              <a:t>            $(".list2 &gt; li[class~='list']").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("background", "yellow");</a:t>
            </a:r>
          </a:p>
          <a:p>
            <a:r>
              <a:rPr lang="en-US" altLang="ko-KR" sz="1600" dirty="0"/>
              <a:t>            $(".list2 &gt; li[class*='list']").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("border", "2px solid green");</a:t>
            </a:r>
          </a:p>
          <a:p>
            <a:r>
              <a:rPr lang="en-US" altLang="ko-KR" sz="1600" dirty="0"/>
              <a:t>            $(".list3 &gt; li[class|='list']").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("border", "2px solid blue");</a:t>
            </a:r>
          </a:p>
          <a:p>
            <a:r>
              <a:rPr lang="en-US" altLang="ko-KR" sz="1600" dirty="0"/>
              <a:t>            $(".list4 &gt; li[class^='list']").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("border", "2px solid navy");</a:t>
            </a:r>
          </a:p>
          <a:p>
            <a:r>
              <a:rPr lang="en-US" altLang="ko-KR" sz="1600" dirty="0"/>
              <a:t>            $(".list4 &gt; li[class$='</a:t>
            </a:r>
            <a:r>
              <a:rPr lang="en-US" altLang="ko-KR" sz="1600" dirty="0" err="1"/>
              <a:t>bg</a:t>
            </a:r>
            <a:r>
              <a:rPr lang="en-US" altLang="ko-KR" sz="1600" dirty="0"/>
              <a:t>']").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("background", "purple");</a:t>
            </a:r>
          </a:p>
          <a:p>
            <a:r>
              <a:rPr lang="en-US" altLang="ko-KR" sz="1600" dirty="0"/>
              <a:t>        });</a:t>
            </a:r>
          </a:p>
          <a:p>
            <a:r>
              <a:rPr lang="en-US" altLang="ko-KR" sz="1600" dirty="0"/>
              <a:t>    &lt;/script&gt;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9928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8496943" cy="5256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5) jQuery </a:t>
            </a:r>
            <a:r>
              <a:rPr lang="ko-KR" altLang="en-US" sz="1800" b="1" dirty="0" err="1" smtClean="0">
                <a:latin typeface="+mn-ea"/>
              </a:rPr>
              <a:t>선택자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  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smtClean="0">
                <a:latin typeface="+mn-ea"/>
              </a:rPr>
              <a:t>2) </a:t>
            </a:r>
            <a:r>
              <a:rPr lang="ko-KR" altLang="en-US" sz="1600" dirty="0" smtClean="0">
                <a:latin typeface="+mn-ea"/>
              </a:rPr>
              <a:t>속성 </a:t>
            </a:r>
            <a:r>
              <a:rPr lang="ko-KR" altLang="en-US" sz="1600" dirty="0" err="1" smtClean="0">
                <a:latin typeface="+mn-ea"/>
              </a:rPr>
              <a:t>선택자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                                                                                       </a:t>
            </a:r>
          </a:p>
          <a:p>
            <a:pPr marL="0" indent="0">
              <a:buNone/>
            </a:pPr>
            <a:endParaRPr lang="en-US" altLang="ko-KR" sz="1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                                                       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2132856"/>
            <a:ext cx="7620000" cy="42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8496943" cy="5256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5) jQuery </a:t>
            </a:r>
            <a:r>
              <a:rPr lang="ko-KR" altLang="en-US" sz="1800" b="1" dirty="0" err="1" smtClean="0">
                <a:latin typeface="+mn-ea"/>
              </a:rPr>
              <a:t>선택자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</a:t>
            </a:r>
            <a:r>
              <a:rPr lang="en-US" altLang="ko-KR" sz="1600" dirty="0" smtClean="0">
                <a:latin typeface="+mn-ea"/>
              </a:rPr>
              <a:t>(3) </a:t>
            </a:r>
            <a:r>
              <a:rPr lang="ko-KR" altLang="en-US" sz="1600" dirty="0" smtClean="0">
                <a:latin typeface="+mn-ea"/>
              </a:rPr>
              <a:t>필터 </a:t>
            </a:r>
            <a:r>
              <a:rPr lang="ko-KR" altLang="en-US" sz="1600" dirty="0" err="1" smtClean="0">
                <a:latin typeface="+mn-ea"/>
              </a:rPr>
              <a:t>선택자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                                                                                       </a:t>
            </a:r>
          </a:p>
          <a:p>
            <a:pPr marL="0" indent="0">
              <a:buNone/>
            </a:pPr>
            <a:endParaRPr lang="en-US" altLang="ko-KR" sz="1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                                                       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8251"/>
              </p:ext>
            </p:extLst>
          </p:nvPr>
        </p:nvGraphicFramePr>
        <p:xfrm>
          <a:off x="899592" y="2188200"/>
          <a:ext cx="6552728" cy="3833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167">
                  <a:extLst>
                    <a:ext uri="{9D8B030D-6E8A-4147-A177-3AD203B41FA5}">
                      <a16:colId xmlns:a16="http://schemas.microsoft.com/office/drawing/2014/main" val="1678872451"/>
                    </a:ext>
                  </a:extLst>
                </a:gridCol>
                <a:gridCol w="1470657">
                  <a:extLst>
                    <a:ext uri="{9D8B030D-6E8A-4147-A177-3AD203B41FA5}">
                      <a16:colId xmlns:a16="http://schemas.microsoft.com/office/drawing/2014/main" val="3968591376"/>
                    </a:ext>
                  </a:extLst>
                </a:gridCol>
                <a:gridCol w="3830904">
                  <a:extLst>
                    <a:ext uri="{9D8B030D-6E8A-4147-A177-3AD203B41FA5}">
                      <a16:colId xmlns:a16="http://schemas.microsoft.com/office/drawing/2014/main" val="4138389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선택자</a:t>
                      </a:r>
                      <a:r>
                        <a:rPr lang="ko-KR" altLang="en-US" sz="1400" dirty="0" smtClean="0"/>
                        <a:t> 종류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16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:even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</a:t>
                      </a:r>
                      <a:r>
                        <a:rPr lang="en-US" altLang="ko-KR" sz="1400" dirty="0" err="1" smtClean="0"/>
                        <a:t>tr:even</a:t>
                      </a:r>
                      <a:r>
                        <a:rPr lang="en-US" altLang="ko-KR" sz="1400" dirty="0" smtClean="0"/>
                        <a:t>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tr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요소 중 짝수 행만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157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:odd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</a:t>
                      </a:r>
                      <a:r>
                        <a:rPr lang="en-US" altLang="ko-KR" sz="1400" dirty="0" err="1" smtClean="0"/>
                        <a:t>tr:odd</a:t>
                      </a:r>
                      <a:r>
                        <a:rPr lang="en-US" altLang="ko-KR" sz="1400" dirty="0" smtClean="0"/>
                        <a:t>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tr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요소 중 홀수 행만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6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:first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</a:t>
                      </a:r>
                      <a:r>
                        <a:rPr lang="en-US" altLang="ko-KR" sz="1400" dirty="0" err="1" smtClean="0"/>
                        <a:t>td:first</a:t>
                      </a:r>
                      <a:r>
                        <a:rPr lang="en-US" altLang="ko-KR" sz="1400" dirty="0" smtClean="0"/>
                        <a:t>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첫 번째 </a:t>
                      </a:r>
                      <a:r>
                        <a:rPr lang="en-US" altLang="ko-KR" sz="1400" dirty="0" err="1" smtClean="0"/>
                        <a:t>tb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요소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752058"/>
                  </a:ext>
                </a:extLst>
              </a:tr>
              <a:tr h="388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:last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</a:t>
                      </a:r>
                      <a:r>
                        <a:rPr lang="en-US" altLang="ko-KR" sz="1400" dirty="0" err="1" smtClean="0"/>
                        <a:t>td:last</a:t>
                      </a:r>
                      <a:r>
                        <a:rPr lang="en-US" altLang="ko-KR" sz="1400" dirty="0" smtClean="0"/>
                        <a:t>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마지막 </a:t>
                      </a:r>
                      <a:r>
                        <a:rPr lang="en-US" altLang="ko-KR" sz="1400" dirty="0" smtClean="0"/>
                        <a:t>td </a:t>
                      </a:r>
                      <a:r>
                        <a:rPr lang="ko-KR" altLang="en-US" sz="1400" dirty="0" smtClean="0"/>
                        <a:t>요소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3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:header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$(“.header”)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헤딩</a:t>
                      </a:r>
                      <a:r>
                        <a:rPr lang="en-US" altLang="ko-KR" sz="1400" dirty="0" smtClean="0"/>
                        <a:t>(h1~h6) </a:t>
                      </a:r>
                      <a:r>
                        <a:rPr lang="ko-KR" altLang="en-US" sz="1400" dirty="0" smtClean="0"/>
                        <a:t>요소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51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dirty="0" err="1" smtClean="0"/>
                        <a:t>eq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</a:t>
                      </a:r>
                      <a:r>
                        <a:rPr lang="en-US" altLang="ko-KR" sz="1400" dirty="0" err="1" smtClean="0"/>
                        <a:t>li.eq</a:t>
                      </a:r>
                      <a:r>
                        <a:rPr lang="en-US" altLang="ko-KR" sz="1400" dirty="0" smtClean="0"/>
                        <a:t>(0)”)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index</a:t>
                      </a:r>
                      <a:r>
                        <a:rPr lang="ko-KR" altLang="en-US" sz="1400" dirty="0" smtClean="0"/>
                        <a:t>가 </a:t>
                      </a:r>
                      <a:r>
                        <a:rPr lang="en-US" altLang="ko-KR" sz="1400" dirty="0" smtClean="0"/>
                        <a:t>0</a:t>
                      </a:r>
                      <a:r>
                        <a:rPr lang="ko-KR" altLang="en-US" sz="1400" dirty="0" smtClean="0"/>
                        <a:t>인 </a:t>
                      </a:r>
                      <a:r>
                        <a:rPr lang="en-US" altLang="ko-KR" sz="1400" dirty="0" smtClean="0"/>
                        <a:t>li </a:t>
                      </a:r>
                      <a:r>
                        <a:rPr lang="ko-KR" altLang="en-US" sz="1400" dirty="0" smtClean="0"/>
                        <a:t>요소 </a:t>
                      </a:r>
                      <a:r>
                        <a:rPr lang="en-US" altLang="ko-KR" sz="1400" dirty="0" smtClean="0"/>
                        <a:t>0</a:t>
                      </a:r>
                      <a:r>
                        <a:rPr lang="ko-KR" altLang="en-US" sz="1400" dirty="0" smtClean="0"/>
                        <a:t>번은 첫번째 요소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57634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dirty="0" err="1" smtClean="0"/>
                        <a:t>gt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</a:t>
                      </a:r>
                      <a:r>
                        <a:rPr lang="en-US" altLang="ko-KR" sz="1400" dirty="0" err="1" smtClean="0"/>
                        <a:t>li:lt</a:t>
                      </a:r>
                      <a:r>
                        <a:rPr lang="en-US" altLang="ko-KR" sz="1400" dirty="0" smtClean="0"/>
                        <a:t>(2)”)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index</a:t>
                      </a:r>
                      <a:r>
                        <a:rPr lang="ko-KR" altLang="en-US" sz="1400" dirty="0" smtClean="0"/>
                        <a:t>가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보다 작은 </a:t>
                      </a:r>
                      <a:r>
                        <a:rPr lang="en-US" altLang="ko-KR" sz="1400" dirty="0" smtClean="0"/>
                        <a:t>li </a:t>
                      </a:r>
                      <a:r>
                        <a:rPr lang="ko-KR" altLang="en-US" sz="1400" dirty="0" smtClean="0"/>
                        <a:t>요소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779660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:not()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</a:t>
                      </a:r>
                      <a:r>
                        <a:rPr lang="en-US" altLang="ko-KR" sz="1400" dirty="0" err="1" smtClean="0"/>
                        <a:t>li:not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bg</a:t>
                      </a:r>
                      <a:r>
                        <a:rPr lang="en-US" altLang="ko-KR" sz="1400" dirty="0" smtClean="0"/>
                        <a:t>)”)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li </a:t>
                      </a:r>
                      <a:r>
                        <a:rPr lang="ko-KR" altLang="en-US" sz="1400" dirty="0" smtClean="0"/>
                        <a:t>요소 중 </a:t>
                      </a:r>
                      <a:r>
                        <a:rPr lang="en-US" altLang="ko-KR" sz="1400" dirty="0" smtClean="0"/>
                        <a:t>class</a:t>
                      </a:r>
                      <a:r>
                        <a:rPr lang="ko-KR" altLang="en-US" sz="1400" dirty="0" smtClean="0"/>
                        <a:t>명이 </a:t>
                      </a:r>
                      <a:r>
                        <a:rPr lang="en-US" altLang="ko-KR" sz="1400" dirty="0" err="1" smtClean="0"/>
                        <a:t>bg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아닌 </a:t>
                      </a:r>
                      <a:r>
                        <a:rPr lang="en-US" altLang="ko-KR" sz="1400" dirty="0" smtClean="0"/>
                        <a:t>li</a:t>
                      </a:r>
                      <a:r>
                        <a:rPr lang="ko-KR" altLang="en-US" sz="1400" dirty="0" smtClean="0"/>
                        <a:t>요소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246782"/>
                  </a:ext>
                </a:extLst>
              </a:tr>
              <a:tr h="221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:root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$(“:root”)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html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851400"/>
                  </a:ext>
                </a:extLst>
              </a:tr>
              <a:tr h="221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:animated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$(“:animated”)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움직이는 요소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491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39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8496943" cy="5256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5) jQuery </a:t>
            </a:r>
            <a:r>
              <a:rPr lang="ko-KR" altLang="en-US" sz="1800" b="1" dirty="0" err="1" smtClean="0">
                <a:latin typeface="+mn-ea"/>
              </a:rPr>
              <a:t>선택자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</a:t>
            </a:r>
            <a:r>
              <a:rPr lang="en-US" altLang="ko-KR" sz="1600" dirty="0" smtClean="0">
                <a:latin typeface="+mn-ea"/>
              </a:rPr>
              <a:t>(3) </a:t>
            </a:r>
            <a:r>
              <a:rPr lang="ko-KR" altLang="en-US" sz="1600" dirty="0" smtClean="0">
                <a:latin typeface="+mn-ea"/>
              </a:rPr>
              <a:t>필터 </a:t>
            </a:r>
            <a:r>
              <a:rPr lang="ko-KR" altLang="en-US" sz="1600" dirty="0" err="1" smtClean="0">
                <a:latin typeface="+mn-ea"/>
              </a:rPr>
              <a:t>선택자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예제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                                                                                       </a:t>
            </a:r>
          </a:p>
          <a:p>
            <a:pPr marL="0" indent="0">
              <a:buNone/>
            </a:pPr>
            <a:endParaRPr lang="en-US" altLang="ko-KR" sz="1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                                                       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600" y="1868342"/>
            <a:ext cx="7056784" cy="47705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l-PL" altLang="ko-KR" sz="1600" dirty="0"/>
              <a:t> &lt;script src="jquery-3.4.1.min.js"&gt;&lt;/script&gt;</a:t>
            </a:r>
          </a:p>
          <a:p>
            <a:r>
              <a:rPr lang="pl-PL" altLang="ko-KR" sz="1600" dirty="0"/>
              <a:t>    &lt;script&gt;</a:t>
            </a:r>
          </a:p>
          <a:p>
            <a:r>
              <a:rPr lang="pl-PL" altLang="ko-KR" sz="1600" dirty="0"/>
              <a:t>        $(document).ready(function() {</a:t>
            </a:r>
          </a:p>
          <a:p>
            <a:r>
              <a:rPr lang="pl-PL" altLang="ko-KR" sz="1600" dirty="0"/>
              <a:t>            $("tr:even").css("background", "red");</a:t>
            </a:r>
          </a:p>
          <a:p>
            <a:r>
              <a:rPr lang="pl-PL" altLang="ko-KR" sz="1600" dirty="0"/>
              <a:t>            $("tr:odd").css("background", "orange");</a:t>
            </a:r>
          </a:p>
          <a:p>
            <a:r>
              <a:rPr lang="pl-PL" altLang="ko-KR" sz="1600" dirty="0"/>
              <a:t>            $("td:first").css("background", "yellow");</a:t>
            </a:r>
          </a:p>
          <a:p>
            <a:r>
              <a:rPr lang="pl-PL" altLang="ko-KR" sz="1600" dirty="0"/>
              <a:t>            $("td:last").css("background", "green");</a:t>
            </a:r>
          </a:p>
          <a:p>
            <a:r>
              <a:rPr lang="pl-PL" altLang="ko-KR" sz="1600" dirty="0"/>
              <a:t>            $(":header").css("background", "blue");</a:t>
            </a:r>
          </a:p>
          <a:p>
            <a:r>
              <a:rPr lang="pl-PL" altLang="ko-KR" sz="1600" dirty="0"/>
              <a:t>            $("li:eq(0)").css("background", "navy");</a:t>
            </a:r>
          </a:p>
          <a:p>
            <a:r>
              <a:rPr lang="pl-PL" altLang="ko-KR" sz="1600" dirty="0"/>
              <a:t>            $("li:gt(0)").css("background", "purple");</a:t>
            </a:r>
          </a:p>
          <a:p>
            <a:r>
              <a:rPr lang="pl-PL" altLang="ko-KR" sz="1600" dirty="0"/>
              <a:t>            $("li:lt(3)").css("border", "4px solid gray");</a:t>
            </a:r>
          </a:p>
          <a:p>
            <a:r>
              <a:rPr lang="pl-PL" altLang="ko-KR" sz="1600" dirty="0"/>
              <a:t>            $(":root").css("background", "lightgray");</a:t>
            </a:r>
          </a:p>
          <a:p>
            <a:r>
              <a:rPr lang="pl-PL" altLang="ko-KR" sz="1600" dirty="0"/>
              <a:t>            (function upDown() {</a:t>
            </a:r>
          </a:p>
          <a:p>
            <a:r>
              <a:rPr lang="pl-PL" altLang="ko-KR" sz="1600" dirty="0"/>
              <a:t>                $("h2").slideToggle(2000, upDown);</a:t>
            </a:r>
          </a:p>
          <a:p>
            <a:r>
              <a:rPr lang="pl-PL" altLang="ko-KR" sz="1600" dirty="0"/>
              <a:t>            })();</a:t>
            </a:r>
          </a:p>
          <a:p>
            <a:r>
              <a:rPr lang="pl-PL" altLang="ko-KR" sz="1600" dirty="0"/>
              <a:t>            $(":animated").css("border", "4px solid darkred");</a:t>
            </a:r>
          </a:p>
          <a:p>
            <a:r>
              <a:rPr lang="pl-PL" altLang="ko-KR" sz="1600" dirty="0"/>
              <a:t>        });</a:t>
            </a:r>
          </a:p>
          <a:p>
            <a:r>
              <a:rPr lang="pl-PL" altLang="ko-KR" sz="1600" dirty="0"/>
              <a:t>    &lt;/script&gt;</a:t>
            </a:r>
          </a:p>
          <a:p>
            <a:r>
              <a:rPr lang="pl-PL" altLang="ko-KR" sz="1600" dirty="0"/>
              <a:t>&lt;/head&gt;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39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8496943" cy="5256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5) jQuery </a:t>
            </a:r>
            <a:r>
              <a:rPr lang="ko-KR" altLang="en-US" sz="1800" b="1" dirty="0" err="1" smtClean="0">
                <a:latin typeface="+mn-ea"/>
              </a:rPr>
              <a:t>선택자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</a:t>
            </a:r>
            <a:r>
              <a:rPr lang="en-US" altLang="ko-KR" sz="1600" dirty="0" smtClean="0">
                <a:latin typeface="+mn-ea"/>
              </a:rPr>
              <a:t>(3) </a:t>
            </a:r>
            <a:r>
              <a:rPr lang="ko-KR" altLang="en-US" sz="1600" dirty="0" smtClean="0">
                <a:latin typeface="+mn-ea"/>
              </a:rPr>
              <a:t>필터 </a:t>
            </a:r>
            <a:r>
              <a:rPr lang="ko-KR" altLang="en-US" sz="1600" dirty="0" err="1" smtClean="0">
                <a:latin typeface="+mn-ea"/>
              </a:rPr>
              <a:t>선택자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예제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                                                                                       </a:t>
            </a:r>
          </a:p>
          <a:p>
            <a:pPr marL="0" indent="0">
              <a:buNone/>
            </a:pPr>
            <a:endParaRPr lang="en-US" altLang="ko-KR" sz="1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                                                       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52" y="2030313"/>
            <a:ext cx="78486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8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8496943" cy="5256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5) jQuery </a:t>
            </a:r>
            <a:r>
              <a:rPr lang="ko-KR" altLang="en-US" sz="1800" b="1" dirty="0" err="1" smtClean="0">
                <a:latin typeface="+mn-ea"/>
              </a:rPr>
              <a:t>선택자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</a:t>
            </a:r>
            <a:r>
              <a:rPr lang="en-US" altLang="ko-KR" sz="1600" dirty="0" smtClean="0">
                <a:latin typeface="+mn-ea"/>
              </a:rPr>
              <a:t>(4) </a:t>
            </a:r>
            <a:r>
              <a:rPr lang="ko-KR" altLang="en-US" sz="1600" dirty="0" smtClean="0">
                <a:latin typeface="+mn-ea"/>
              </a:rPr>
              <a:t>자식 </a:t>
            </a:r>
            <a:r>
              <a:rPr lang="ko-KR" altLang="en-US" sz="1600" dirty="0" err="1" smtClean="0">
                <a:latin typeface="+mn-ea"/>
              </a:rPr>
              <a:t>선택자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                                                                                       </a:t>
            </a:r>
          </a:p>
          <a:p>
            <a:pPr marL="0" indent="0">
              <a:buNone/>
            </a:pPr>
            <a:endParaRPr lang="en-US" altLang="ko-KR" sz="1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                                                       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37" y="2060848"/>
            <a:ext cx="7381875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1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8496943" cy="5256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6) jQuery </a:t>
            </a:r>
            <a:r>
              <a:rPr lang="ko-KR" altLang="en-US" sz="1800" b="1" dirty="0" smtClean="0">
                <a:latin typeface="+mn-ea"/>
              </a:rPr>
              <a:t>주요 </a:t>
            </a:r>
            <a:r>
              <a:rPr lang="ko-KR" altLang="en-US" sz="1800" b="1" dirty="0" err="1" smtClean="0">
                <a:latin typeface="+mn-ea"/>
              </a:rPr>
              <a:t>메서드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  </a:t>
            </a:r>
            <a:r>
              <a:rPr lang="en-US" altLang="ko-KR" sz="1600" dirty="0" smtClean="0">
                <a:latin typeface="+mn-ea"/>
              </a:rPr>
              <a:t>(1) </a:t>
            </a:r>
            <a:r>
              <a:rPr lang="ko-KR" altLang="en-US" sz="1600" dirty="0" smtClean="0">
                <a:latin typeface="+mn-ea"/>
              </a:rPr>
              <a:t>요소 관련 </a:t>
            </a:r>
            <a:r>
              <a:rPr lang="ko-KR" altLang="en-US" sz="1600" dirty="0" err="1" smtClean="0">
                <a:latin typeface="+mn-ea"/>
              </a:rPr>
              <a:t>메서드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- text() </a:t>
            </a:r>
            <a:r>
              <a:rPr lang="ko-KR" altLang="en-US" sz="1600" dirty="0" err="1" smtClean="0">
                <a:latin typeface="+mn-ea"/>
              </a:rPr>
              <a:t>메서드</a:t>
            </a:r>
            <a:r>
              <a:rPr lang="en-US" altLang="ko-KR" sz="1600" dirty="0" smtClean="0">
                <a:latin typeface="+mn-ea"/>
              </a:rPr>
              <a:t>  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</a:t>
            </a:r>
            <a:r>
              <a:rPr lang="ko-KR" altLang="en-US" sz="1600" dirty="0" smtClean="0">
                <a:latin typeface="+mn-ea"/>
              </a:rPr>
              <a:t>취득 </a:t>
            </a:r>
            <a:r>
              <a:rPr lang="en-US" altLang="ko-KR" sz="1600" dirty="0" smtClean="0">
                <a:latin typeface="+mn-ea"/>
              </a:rPr>
              <a:t>: $(“div”).text();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</a:t>
            </a:r>
            <a:r>
              <a:rPr lang="ko-KR" altLang="en-US" sz="1600" dirty="0" smtClean="0">
                <a:latin typeface="+mn-ea"/>
              </a:rPr>
              <a:t>생성 </a:t>
            </a:r>
            <a:r>
              <a:rPr lang="en-US" altLang="ko-KR" sz="1600" dirty="0" smtClean="0">
                <a:latin typeface="+mn-ea"/>
              </a:rPr>
              <a:t>: $(“div”).text(“text </a:t>
            </a:r>
            <a:r>
              <a:rPr lang="ko-KR" altLang="en-US" sz="1600" dirty="0" smtClean="0">
                <a:latin typeface="+mn-ea"/>
              </a:rPr>
              <a:t>생성</a:t>
            </a:r>
            <a:r>
              <a:rPr lang="en-US" altLang="ko-KR" sz="1600" dirty="0" smtClean="0">
                <a:latin typeface="+mn-ea"/>
              </a:rPr>
              <a:t>”);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</a:t>
            </a:r>
            <a:r>
              <a:rPr lang="ko-KR" altLang="en-US" sz="1600" dirty="0" err="1" smtClean="0">
                <a:latin typeface="+mn-ea"/>
              </a:rPr>
              <a:t>콜백</a:t>
            </a:r>
            <a:r>
              <a:rPr lang="en-US" altLang="ko-KR" sz="1600" dirty="0" smtClean="0">
                <a:latin typeface="+mn-ea"/>
              </a:rPr>
              <a:t>:$(“div”).text(function(</a:t>
            </a:r>
            <a:r>
              <a:rPr lang="en-US" altLang="ko-KR" sz="1600" dirty="0" err="1" smtClean="0">
                <a:latin typeface="+mn-ea"/>
              </a:rPr>
              <a:t>incex</a:t>
            </a:r>
            <a:r>
              <a:rPr lang="en-US" altLang="ko-KR" sz="1600" dirty="0" smtClean="0">
                <a:latin typeface="+mn-ea"/>
              </a:rPr>
              <a:t>, t){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  return </a:t>
            </a:r>
            <a:r>
              <a:rPr lang="ko-KR" altLang="en-US" sz="1600" dirty="0" smtClean="0">
                <a:latin typeface="+mn-ea"/>
              </a:rPr>
              <a:t>텍스트</a:t>
            </a:r>
            <a:r>
              <a:rPr lang="en-US" altLang="ko-KR" sz="1600" dirty="0" smtClean="0">
                <a:latin typeface="+mn-ea"/>
              </a:rPr>
              <a:t>});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                                                                                     </a:t>
            </a:r>
          </a:p>
          <a:p>
            <a:pPr marL="0" indent="0">
              <a:buNone/>
            </a:pPr>
            <a:endParaRPr lang="en-US" altLang="ko-KR" sz="1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                                                       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86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7545" y="980728"/>
            <a:ext cx="8496943" cy="43204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+mn-ea"/>
              </a:rPr>
              <a:t>하이브리드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 앱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2) </a:t>
            </a:r>
            <a:r>
              <a:rPr lang="ko-KR" altLang="en-US" sz="1800" b="1" dirty="0" smtClean="0">
                <a:latin typeface="+mn-ea"/>
              </a:rPr>
              <a:t>웹 앱</a:t>
            </a:r>
            <a:r>
              <a:rPr lang="en-US" altLang="ko-KR" sz="1800" b="1" dirty="0" smtClean="0">
                <a:latin typeface="+mn-ea"/>
              </a:rPr>
              <a:t>, </a:t>
            </a:r>
            <a:r>
              <a:rPr lang="ko-KR" altLang="en-US" sz="1800" b="1" dirty="0" err="1" smtClean="0">
                <a:latin typeface="+mn-ea"/>
              </a:rPr>
              <a:t>네이티브</a:t>
            </a:r>
            <a:r>
              <a:rPr lang="ko-KR" altLang="en-US" sz="1800" b="1" dirty="0" smtClean="0">
                <a:latin typeface="+mn-ea"/>
              </a:rPr>
              <a:t> 앱</a:t>
            </a:r>
            <a:r>
              <a:rPr lang="en-US" altLang="ko-KR" sz="1800" b="1" dirty="0" smtClean="0">
                <a:latin typeface="+mn-ea"/>
              </a:rPr>
              <a:t>, </a:t>
            </a:r>
            <a:r>
              <a:rPr lang="ko-KR" altLang="en-US" sz="1800" b="1" dirty="0" smtClean="0">
                <a:latin typeface="+mn-ea"/>
              </a:rPr>
              <a:t>모바일 앱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- </a:t>
            </a:r>
            <a:r>
              <a:rPr lang="ko-KR" altLang="en-US" sz="1600" b="1" dirty="0" smtClean="0">
                <a:latin typeface="+mn-ea"/>
              </a:rPr>
              <a:t>웹 앱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웹사이트 제작할 때 사용되는 앱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- </a:t>
            </a:r>
            <a:r>
              <a:rPr lang="ko-KR" altLang="en-US" sz="1600" b="1" dirty="0" err="1" smtClean="0">
                <a:latin typeface="+mn-ea"/>
              </a:rPr>
              <a:t>네이티브</a:t>
            </a:r>
            <a:r>
              <a:rPr lang="ko-KR" altLang="en-US" sz="1600" b="1" dirty="0" smtClean="0">
                <a:latin typeface="+mn-ea"/>
              </a:rPr>
              <a:t> 앱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현재 사용자들이 말하는 앱의 대부분 해당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- </a:t>
            </a:r>
            <a:r>
              <a:rPr lang="ko-KR" altLang="en-US" sz="1600" b="1" dirty="0" smtClean="0">
                <a:latin typeface="+mn-ea"/>
              </a:rPr>
              <a:t>모바일 웹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b="1" dirty="0" smtClean="0">
                <a:latin typeface="+mn-ea"/>
              </a:rPr>
              <a:t>모바일 브라우저에서 볼 수 있는 대부분의 앱</a:t>
            </a:r>
            <a:endParaRPr lang="en-US" altLang="ko-KR" sz="16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</a:t>
            </a:r>
            <a:r>
              <a:rPr lang="ko-KR" altLang="en-US" sz="1600" dirty="0" smtClean="0">
                <a:latin typeface="+mn-ea"/>
              </a:rPr>
              <a:t>스마트 폰에 내장된 웹 </a:t>
            </a:r>
            <a:r>
              <a:rPr lang="ko-KR" altLang="en-US" sz="1600" dirty="0" err="1" smtClean="0">
                <a:latin typeface="+mn-ea"/>
              </a:rPr>
              <a:t>브라우져를</a:t>
            </a:r>
            <a:r>
              <a:rPr lang="ko-KR" altLang="en-US" sz="1600" dirty="0" smtClean="0">
                <a:latin typeface="+mn-ea"/>
              </a:rPr>
              <a:t> 통해 접속하는 형태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</a:t>
            </a:r>
            <a:r>
              <a:rPr lang="ko-KR" altLang="en-US" sz="1600" dirty="0" smtClean="0">
                <a:latin typeface="+mn-ea"/>
              </a:rPr>
              <a:t>일반적인 웹 기술로 개발 </a:t>
            </a:r>
            <a:r>
              <a:rPr lang="en-US" altLang="ko-KR" sz="1600" dirty="0" smtClean="0">
                <a:latin typeface="+mn-ea"/>
              </a:rPr>
              <a:t>: HTML, CSS, JavaScript, JSP, PHP, ASP, .NET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</a:t>
            </a:r>
            <a:r>
              <a:rPr lang="ko-KR" altLang="en-US" sz="1600" dirty="0" smtClean="0">
                <a:latin typeface="+mn-ea"/>
              </a:rPr>
              <a:t>단말기 화면을 염두 해 두고 제작</a:t>
            </a:r>
            <a:r>
              <a:rPr lang="en-US" altLang="ko-KR" sz="1600" dirty="0" smtClean="0">
                <a:latin typeface="+mn-ea"/>
              </a:rPr>
              <a:t>,  </a:t>
            </a:r>
            <a:r>
              <a:rPr lang="ko-KR" altLang="en-US" sz="1600" dirty="0" smtClean="0">
                <a:latin typeface="+mn-ea"/>
              </a:rPr>
              <a:t>앱에 비해 속도 느림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789040"/>
            <a:ext cx="698477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1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7545" y="980728"/>
            <a:ext cx="8496943" cy="43204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+mn-ea"/>
              </a:rPr>
              <a:t>하이브리드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 앱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2) </a:t>
            </a:r>
            <a:r>
              <a:rPr lang="ko-KR" altLang="en-US" sz="1800" b="1" dirty="0" smtClean="0">
                <a:latin typeface="+mn-ea"/>
              </a:rPr>
              <a:t>웹 앱</a:t>
            </a:r>
            <a:r>
              <a:rPr lang="en-US" altLang="ko-KR" sz="1800" b="1" dirty="0" smtClean="0">
                <a:latin typeface="+mn-ea"/>
              </a:rPr>
              <a:t>, </a:t>
            </a:r>
            <a:r>
              <a:rPr lang="ko-KR" altLang="en-US" sz="1800" b="1" dirty="0" err="1" smtClean="0">
                <a:latin typeface="+mn-ea"/>
              </a:rPr>
              <a:t>네이티브</a:t>
            </a:r>
            <a:r>
              <a:rPr lang="ko-KR" altLang="en-US" sz="1800" b="1" dirty="0" smtClean="0">
                <a:latin typeface="+mn-ea"/>
              </a:rPr>
              <a:t> 앱</a:t>
            </a:r>
            <a:r>
              <a:rPr lang="en-US" altLang="ko-KR" sz="1800" b="1" dirty="0" smtClean="0">
                <a:latin typeface="+mn-ea"/>
              </a:rPr>
              <a:t>, </a:t>
            </a:r>
            <a:r>
              <a:rPr lang="ko-KR" altLang="en-US" sz="1800" b="1" dirty="0" smtClean="0">
                <a:latin typeface="+mn-ea"/>
              </a:rPr>
              <a:t>모바일 앱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88840"/>
            <a:ext cx="7848872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7545" y="980728"/>
            <a:ext cx="8496943" cy="56166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+mn-ea"/>
              </a:rPr>
              <a:t>하이브리드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 앱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3) </a:t>
            </a:r>
            <a:r>
              <a:rPr lang="ko-KR" altLang="en-US" sz="1800" b="1" dirty="0" err="1" smtClean="0">
                <a:latin typeface="+mn-ea"/>
              </a:rPr>
              <a:t>하이브리드</a:t>
            </a:r>
            <a:r>
              <a:rPr lang="ko-KR" altLang="en-US" sz="1800" b="1" dirty="0" smtClean="0">
                <a:latin typeface="+mn-ea"/>
              </a:rPr>
              <a:t> 프레임워크 </a:t>
            </a:r>
            <a:r>
              <a:rPr lang="en-US" altLang="ko-KR" sz="1600" dirty="0" smtClean="0">
                <a:latin typeface="+mn-ea"/>
              </a:rPr>
              <a:t>    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tx2"/>
                </a:solidFill>
                <a:latin typeface="+mn-ea"/>
              </a:rPr>
              <a:t>   - </a:t>
            </a:r>
            <a:r>
              <a:rPr lang="ko-KR" altLang="en-US" sz="1600" b="1" dirty="0" smtClean="0">
                <a:solidFill>
                  <a:schemeClr val="tx2"/>
                </a:solidFill>
                <a:latin typeface="+mn-ea"/>
              </a:rPr>
              <a:t>개발 프레임워크</a:t>
            </a:r>
            <a:endParaRPr lang="en-US" altLang="ko-KR" sz="1600" b="1" dirty="0" smtClean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(1) React Native </a:t>
            </a:r>
            <a:r>
              <a:rPr lang="en-US" altLang="ko-KR" sz="1600" b="1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페이스북에서 개발한 오픈소스 프레임워크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안드로이드</a:t>
            </a:r>
            <a:r>
              <a:rPr lang="en-US" altLang="ko-KR" sz="1400" dirty="0">
                <a:latin typeface="+mn-ea"/>
              </a:rPr>
              <a:t>/</a:t>
            </a:r>
            <a:r>
              <a:rPr lang="en-US" altLang="ko-KR" sz="1400" dirty="0" err="1" smtClean="0">
                <a:latin typeface="+mn-ea"/>
              </a:rPr>
              <a:t>ios</a:t>
            </a:r>
            <a:r>
              <a:rPr lang="en-US" altLang="ko-KR" sz="1400" dirty="0" smtClean="0">
                <a:latin typeface="+mn-ea"/>
              </a:rPr>
              <a:t>  </a:t>
            </a:r>
            <a:r>
              <a:rPr lang="ko-KR" altLang="en-US" sz="1400" dirty="0" err="1" smtClean="0">
                <a:latin typeface="+mn-ea"/>
              </a:rPr>
              <a:t>모두앱</a:t>
            </a:r>
            <a:r>
              <a:rPr lang="ko-KR" altLang="en-US" sz="1400" dirty="0" smtClean="0">
                <a:latin typeface="+mn-ea"/>
              </a:rPr>
              <a:t> 개발 진행</a:t>
            </a:r>
            <a:endParaRPr lang="en-US" altLang="ko-KR" sz="14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(2) IONIC : </a:t>
            </a:r>
            <a:r>
              <a:rPr lang="ko-KR" altLang="en-US" sz="1400" dirty="0" smtClean="0">
                <a:latin typeface="+mn-ea"/>
              </a:rPr>
              <a:t>구글 플레이스토어 및 </a:t>
            </a:r>
            <a:r>
              <a:rPr lang="en-US" altLang="ko-KR" sz="1400" dirty="0" err="1" smtClean="0">
                <a:latin typeface="+mn-ea"/>
              </a:rPr>
              <a:t>ios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앱스토어에 동시 배포 가능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네이티브</a:t>
            </a:r>
            <a:r>
              <a:rPr lang="ko-KR" altLang="en-US" sz="1400" dirty="0" smtClean="0">
                <a:latin typeface="+mn-ea"/>
              </a:rPr>
              <a:t> 앱 개발 모든 </a:t>
            </a:r>
            <a:r>
              <a:rPr lang="en-US" altLang="ko-KR" sz="1400" dirty="0" smtClean="0">
                <a:latin typeface="+mn-ea"/>
              </a:rPr>
              <a:t>SDK</a:t>
            </a:r>
            <a:r>
              <a:rPr lang="ko-KR" altLang="en-US" sz="1400" dirty="0" smtClean="0">
                <a:latin typeface="+mn-ea"/>
              </a:rPr>
              <a:t>제공</a:t>
            </a:r>
            <a:endParaRPr lang="en-US" altLang="ko-KR" sz="1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(3) Framwork7 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</a:t>
            </a:r>
            <a:r>
              <a:rPr lang="en-US" altLang="ko-KR" sz="1600" b="1" dirty="0" smtClean="0">
                <a:latin typeface="+mn-ea"/>
              </a:rPr>
              <a:t>(4) </a:t>
            </a:r>
            <a:r>
              <a:rPr lang="en-US" altLang="ko-KR" sz="1600" b="1" dirty="0" err="1" smtClean="0">
                <a:latin typeface="+mn-ea"/>
              </a:rPr>
              <a:t>PhoneGap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모바일 크로스 플랫폼 지원 오픈소스 모바일 개발 프레임워크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다양한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네이티브</a:t>
            </a:r>
            <a:r>
              <a:rPr lang="ko-KR" altLang="en-US" sz="1600" dirty="0" smtClean="0">
                <a:latin typeface="+mn-ea"/>
              </a:rPr>
              <a:t> 기능 활용 가능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모바일 중심 오픈 소스로 많이 사용하는 프레임워크</a:t>
            </a:r>
            <a:r>
              <a:rPr lang="en-US" altLang="ko-KR" sz="1600" dirty="0" smtClean="0">
                <a:latin typeface="+mn-ea"/>
              </a:rPr>
              <a:t>,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</a:t>
            </a:r>
            <a:r>
              <a:rPr lang="ko-KR" altLang="en-US" sz="1600" dirty="0" err="1" smtClean="0">
                <a:latin typeface="+mn-ea"/>
              </a:rPr>
              <a:t>폰갭</a:t>
            </a:r>
            <a:r>
              <a:rPr lang="ko-KR" altLang="en-US" sz="1600" dirty="0" smtClean="0">
                <a:latin typeface="+mn-ea"/>
              </a:rPr>
              <a:t> 빌드 페이지에 코드 올리면 </a:t>
            </a:r>
            <a:r>
              <a:rPr lang="ko-KR" altLang="en-US" sz="1600" dirty="0" err="1" smtClean="0">
                <a:latin typeface="+mn-ea"/>
              </a:rPr>
              <a:t>폰갭</a:t>
            </a:r>
            <a:r>
              <a:rPr lang="ko-KR" altLang="en-US" sz="1600" dirty="0" smtClean="0">
                <a:latin typeface="+mn-ea"/>
              </a:rPr>
              <a:t> 빌드에서 컴파일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err="1" smtClean="0">
                <a:latin typeface="+mn-ea"/>
              </a:rPr>
              <a:t>패키징을</a:t>
            </a:r>
            <a:r>
              <a:rPr lang="ko-KR" altLang="en-US" sz="1600" dirty="0" smtClean="0">
                <a:latin typeface="+mn-ea"/>
              </a:rPr>
              <a:t> 해줌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b="1" dirty="0" smtClean="0">
                <a:latin typeface="+mn-ea"/>
              </a:rPr>
              <a:t>   </a:t>
            </a:r>
            <a:r>
              <a:rPr lang="en-US" altLang="ko-KR" sz="1600" b="1" dirty="0" smtClean="0">
                <a:solidFill>
                  <a:schemeClr val="tx2"/>
                </a:solidFill>
                <a:latin typeface="+mn-ea"/>
              </a:rPr>
              <a:t>- UI </a:t>
            </a:r>
            <a:r>
              <a:rPr lang="ko-KR" altLang="en-US" sz="1600" b="1" dirty="0" smtClean="0">
                <a:solidFill>
                  <a:schemeClr val="tx2"/>
                </a:solidFill>
                <a:latin typeface="+mn-ea"/>
              </a:rPr>
              <a:t>프레임워크 </a:t>
            </a:r>
            <a:endParaRPr lang="en-US" altLang="ko-KR" sz="1600" b="1" dirty="0" smtClean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</a:t>
            </a:r>
            <a:r>
              <a:rPr lang="en-US" altLang="ko-KR" sz="1600" b="1" dirty="0" smtClean="0">
                <a:latin typeface="+mn-ea"/>
              </a:rPr>
              <a:t>(1) jQuery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자바스크립트의 생산성을 향상 시켜주는 자바스크립트 라이브러리</a:t>
            </a:r>
            <a:endParaRPr lang="en-US" altLang="ko-KR" sz="1600" b="1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     </a:t>
            </a:r>
            <a:r>
              <a:rPr lang="ko-KR" altLang="en-US" sz="1600" dirty="0" smtClean="0">
                <a:latin typeface="+mn-ea"/>
              </a:rPr>
              <a:t>순수한 자바스크립트로 코딩하는 것보다 </a:t>
            </a:r>
            <a:r>
              <a:rPr lang="en-US" altLang="ko-KR" sz="1600" dirty="0" smtClean="0">
                <a:latin typeface="+mn-ea"/>
              </a:rPr>
              <a:t>10</a:t>
            </a:r>
            <a:r>
              <a:rPr lang="ko-KR" altLang="en-US" sz="1600" dirty="0" smtClean="0">
                <a:latin typeface="+mn-ea"/>
              </a:rPr>
              <a:t>배 이상 생산성 </a:t>
            </a:r>
            <a:r>
              <a:rPr lang="ko-KR" altLang="en-US" sz="1600" dirty="0" err="1" smtClean="0">
                <a:latin typeface="+mn-ea"/>
              </a:rPr>
              <a:t>높일수</a:t>
            </a:r>
            <a:r>
              <a:rPr lang="ko-KR" altLang="en-US" sz="1600" dirty="0" smtClean="0">
                <a:latin typeface="+mn-ea"/>
              </a:rPr>
              <a:t> 있음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     </a:t>
            </a:r>
            <a:r>
              <a:rPr lang="ko-KR" altLang="en-US" sz="1600" dirty="0" smtClean="0">
                <a:latin typeface="+mn-ea"/>
              </a:rPr>
              <a:t>컴포넌트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레이아웃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테마 등 모바일 웹 </a:t>
            </a:r>
            <a:r>
              <a:rPr lang="en-US" altLang="ko-KR" sz="1600" dirty="0" smtClean="0">
                <a:latin typeface="+mn-ea"/>
              </a:rPr>
              <a:t>APP </a:t>
            </a:r>
            <a:r>
              <a:rPr lang="ko-KR" altLang="en-US" sz="1600" dirty="0" smtClean="0">
                <a:latin typeface="+mn-ea"/>
              </a:rPr>
              <a:t>제작과정을 쉽게 도와줌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     </a:t>
            </a:r>
            <a:r>
              <a:rPr lang="ko-KR" altLang="en-US" sz="1600" dirty="0" smtClean="0">
                <a:latin typeface="+mn-ea"/>
              </a:rPr>
              <a:t>거의 모든 </a:t>
            </a:r>
            <a:r>
              <a:rPr lang="ko-KR" altLang="en-US" sz="1600" dirty="0" err="1" smtClean="0">
                <a:latin typeface="+mn-ea"/>
              </a:rPr>
              <a:t>브라우져에</a:t>
            </a:r>
            <a:r>
              <a:rPr lang="ko-KR" altLang="en-US" sz="1600" dirty="0" smtClean="0">
                <a:latin typeface="+mn-ea"/>
              </a:rPr>
              <a:t> 사용 가능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63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7545" y="980728"/>
            <a:ext cx="8496943" cy="56166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+mn-ea"/>
              </a:rPr>
              <a:t>하이브리드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 앱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3) </a:t>
            </a:r>
            <a:r>
              <a:rPr lang="ko-KR" altLang="en-US" sz="1800" b="1" dirty="0" err="1" smtClean="0">
                <a:latin typeface="+mn-ea"/>
              </a:rPr>
              <a:t>하이브리드</a:t>
            </a:r>
            <a:r>
              <a:rPr lang="ko-KR" altLang="en-US" sz="1800" b="1" dirty="0" smtClean="0">
                <a:latin typeface="+mn-ea"/>
              </a:rPr>
              <a:t> 프레임워크 </a:t>
            </a:r>
            <a:r>
              <a:rPr lang="en-US" altLang="ko-KR" sz="1600" dirty="0" smtClean="0">
                <a:latin typeface="+mn-ea"/>
              </a:rPr>
              <a:t>    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rgbClr val="7030A0"/>
                </a:solidFill>
                <a:latin typeface="+mn-ea"/>
              </a:rPr>
              <a:t>- UI </a:t>
            </a:r>
            <a:r>
              <a:rPr lang="ko-KR" altLang="en-US" sz="1600" b="1" dirty="0" smtClean="0">
                <a:solidFill>
                  <a:srgbClr val="7030A0"/>
                </a:solidFill>
                <a:latin typeface="+mn-ea"/>
              </a:rPr>
              <a:t>프레임워크 </a:t>
            </a:r>
            <a:endParaRPr lang="en-US" altLang="ko-KR" sz="1600" b="1" dirty="0" smtClean="0">
              <a:solidFill>
                <a:srgbClr val="7030A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(2)Sencha Touch :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모바일 웹 어플리케이션 개발을 위한 자바 스크립트 프레임워크</a:t>
            </a:r>
            <a:endParaRPr lang="en-US" altLang="ko-KR" sz="1600" b="1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                    </a:t>
            </a:r>
            <a:r>
              <a:rPr lang="en-US" altLang="ko-KR" sz="1600" dirty="0" err="1" smtClean="0">
                <a:latin typeface="+mn-ea"/>
              </a:rPr>
              <a:t>jQueryMobile</a:t>
            </a:r>
            <a:r>
              <a:rPr lang="ko-KR" altLang="en-US" sz="1600" dirty="0" smtClean="0">
                <a:latin typeface="+mn-ea"/>
              </a:rPr>
              <a:t>보다 강력한 기능 제공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더 앱 스러운 기능 구현 가능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      Mobile</a:t>
            </a:r>
            <a:r>
              <a:rPr lang="ko-KR" altLang="en-US" sz="1600" dirty="0" smtClean="0">
                <a:latin typeface="+mn-ea"/>
              </a:rPr>
              <a:t>에 최적화된 기능 탑재</a:t>
            </a:r>
            <a:r>
              <a:rPr lang="en-US" altLang="ko-KR" sz="1600" dirty="0" smtClean="0">
                <a:latin typeface="+mn-ea"/>
              </a:rPr>
              <a:t>, HTML, CSS, </a:t>
            </a:r>
            <a:r>
              <a:rPr lang="en-US" altLang="ko-KR" sz="1600" dirty="0" err="1" smtClean="0">
                <a:latin typeface="+mn-ea"/>
              </a:rPr>
              <a:t>Javascript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순수 웹 기반 기술로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      </a:t>
            </a:r>
            <a:r>
              <a:rPr lang="ko-KR" altLang="en-US" sz="1600" dirty="0" err="1" smtClean="0">
                <a:latin typeface="+mn-ea"/>
              </a:rPr>
              <a:t>네이티브</a:t>
            </a:r>
            <a:r>
              <a:rPr lang="ko-KR" altLang="en-US" sz="1600" dirty="0" smtClean="0">
                <a:latin typeface="+mn-ea"/>
              </a:rPr>
              <a:t> 스타일을 표현</a:t>
            </a:r>
            <a:r>
              <a:rPr lang="en-US" altLang="ko-KR" sz="1600" dirty="0" smtClean="0">
                <a:latin typeface="+mn-ea"/>
              </a:rPr>
              <a:t>.  jQuery</a:t>
            </a:r>
            <a:r>
              <a:rPr lang="ko-KR" altLang="en-US" sz="1600" dirty="0" smtClean="0">
                <a:latin typeface="+mn-ea"/>
              </a:rPr>
              <a:t>는 </a:t>
            </a:r>
            <a:r>
              <a:rPr lang="en-US" altLang="ko-KR" sz="1600" dirty="0" smtClean="0">
                <a:latin typeface="+mn-ea"/>
              </a:rPr>
              <a:t>HTML </a:t>
            </a:r>
            <a:r>
              <a:rPr lang="ko-KR" altLang="en-US" sz="1600" dirty="0" err="1" smtClean="0">
                <a:latin typeface="+mn-ea"/>
              </a:rPr>
              <a:t>요소기반</a:t>
            </a:r>
            <a:r>
              <a:rPr lang="ko-KR" altLang="en-US" sz="1600" dirty="0" smtClean="0">
                <a:latin typeface="+mn-ea"/>
              </a:rPr>
              <a:t> 동작</a:t>
            </a:r>
            <a:r>
              <a:rPr lang="en-US" altLang="ko-KR" sz="1600" dirty="0" smtClean="0">
                <a:latin typeface="+mn-ea"/>
              </a:rPr>
              <a:t>,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      </a:t>
            </a:r>
            <a:r>
              <a:rPr lang="en-US" altLang="ko-KR" sz="1600" dirty="0" err="1" smtClean="0">
                <a:latin typeface="+mn-ea"/>
              </a:rPr>
              <a:t>Sencha</a:t>
            </a:r>
            <a:r>
              <a:rPr lang="en-US" altLang="ko-KR" sz="1600" dirty="0" smtClean="0">
                <a:latin typeface="+mn-ea"/>
              </a:rPr>
              <a:t> Touch</a:t>
            </a:r>
            <a:r>
              <a:rPr lang="ko-KR" altLang="en-US" sz="1600" dirty="0" smtClean="0">
                <a:latin typeface="+mn-ea"/>
              </a:rPr>
              <a:t>는 대부분 </a:t>
            </a:r>
            <a:r>
              <a:rPr lang="en-US" altLang="ko-KR" sz="1600" dirty="0" smtClean="0">
                <a:latin typeface="+mn-ea"/>
              </a:rPr>
              <a:t>script</a:t>
            </a:r>
            <a:r>
              <a:rPr lang="ko-KR" altLang="en-US" sz="1600" dirty="0" smtClean="0">
                <a:latin typeface="+mn-ea"/>
              </a:rPr>
              <a:t>영역에서 개발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7545" y="1052736"/>
            <a:ext cx="8496943" cy="561662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2. jQuery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기초</a:t>
            </a:r>
            <a:endParaRPr lang="en-US" altLang="ko-KR" sz="1800" b="1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                           </a:t>
            </a:r>
            <a:r>
              <a:rPr lang="ko-KR" altLang="en-US" sz="1800" b="1" dirty="0" smtClean="0">
                <a:latin typeface="+mn-ea"/>
              </a:rPr>
              <a:t>학습목표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en-US" altLang="ko-KR" sz="1400" dirty="0" smtClean="0">
                <a:latin typeface="+mn-ea"/>
              </a:rPr>
              <a:t> jQuery</a:t>
            </a:r>
            <a:r>
              <a:rPr lang="ko-KR" altLang="en-US" sz="1400" dirty="0" smtClean="0">
                <a:latin typeface="+mn-ea"/>
              </a:rPr>
              <a:t>의 기초</a:t>
            </a:r>
            <a:r>
              <a:rPr lang="en-US" altLang="ko-KR" sz="1400" dirty="0" smtClean="0">
                <a:latin typeface="+mn-ea"/>
              </a:rPr>
              <a:t>, jQuery </a:t>
            </a:r>
            <a:r>
              <a:rPr lang="ko-KR" altLang="en-US" sz="1400" dirty="0" smtClean="0">
                <a:latin typeface="+mn-ea"/>
              </a:rPr>
              <a:t>기본 문법에 대해 설명할 수 있다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pPr marL="0" indent="0">
              <a:buNone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                                               jQuery</a:t>
            </a:r>
            <a:r>
              <a:rPr lang="ko-KR" altLang="en-US" sz="1400" dirty="0" smtClean="0">
                <a:latin typeface="+mn-ea"/>
              </a:rPr>
              <a:t>와 </a:t>
            </a:r>
            <a:r>
              <a:rPr lang="en-US" altLang="ko-KR" sz="1400" dirty="0" smtClean="0">
                <a:latin typeface="+mn-ea"/>
              </a:rPr>
              <a:t>Dom </a:t>
            </a:r>
            <a:r>
              <a:rPr lang="ko-KR" altLang="en-US" sz="1400" dirty="0" smtClean="0">
                <a:latin typeface="+mn-ea"/>
              </a:rPr>
              <a:t>개념을 설명할 수 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1) jQuery</a:t>
            </a:r>
            <a:r>
              <a:rPr lang="ko-KR" altLang="en-US" sz="1800" b="1" dirty="0" smtClean="0">
                <a:latin typeface="+mn-ea"/>
              </a:rPr>
              <a:t>의 기초 및 기본 문법 </a:t>
            </a:r>
            <a:r>
              <a:rPr lang="en-US" altLang="ko-KR" sz="1600" dirty="0" smtClean="0">
                <a:latin typeface="+mn-ea"/>
              </a:rPr>
              <a:t>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    (1) jQuery </a:t>
            </a:r>
            <a:r>
              <a:rPr lang="ko-KR" altLang="en-US" sz="1600" dirty="0" smtClean="0">
                <a:latin typeface="+mn-ea"/>
              </a:rPr>
              <a:t>개념 </a:t>
            </a:r>
            <a:endParaRPr lang="en-US" altLang="ko-KR" sz="16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       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- </a:t>
            </a:r>
            <a:r>
              <a:rPr lang="en-US" altLang="ko-KR" sz="1600" b="1" u="sng" dirty="0" smtClean="0">
                <a:solidFill>
                  <a:srgbClr val="FF0000"/>
                </a:solidFill>
                <a:latin typeface="+mn-ea"/>
              </a:rPr>
              <a:t>jQuery : 2006</a:t>
            </a:r>
            <a:r>
              <a:rPr lang="ko-KR" altLang="en-US" sz="1600" b="1" u="sng" dirty="0" smtClean="0">
                <a:solidFill>
                  <a:srgbClr val="FF0000"/>
                </a:solidFill>
                <a:latin typeface="+mn-ea"/>
              </a:rPr>
              <a:t>년 </a:t>
            </a:r>
            <a:r>
              <a:rPr lang="en-US" altLang="ko-KR" sz="1600" b="1" u="sng" dirty="0" smtClean="0">
                <a:solidFill>
                  <a:srgbClr val="FF0000"/>
                </a:solidFill>
                <a:latin typeface="+mn-ea"/>
              </a:rPr>
              <a:t>“john </a:t>
            </a:r>
            <a:r>
              <a:rPr lang="en-US" altLang="ko-KR" sz="1600" b="1" u="sng" dirty="0" err="1" smtClean="0">
                <a:solidFill>
                  <a:srgbClr val="FF0000"/>
                </a:solidFill>
                <a:latin typeface="+mn-ea"/>
              </a:rPr>
              <a:t>Resic</a:t>
            </a:r>
            <a:r>
              <a:rPr lang="en-US" altLang="ko-KR" sz="1600" b="1" u="sng" dirty="0" smtClean="0">
                <a:solidFill>
                  <a:srgbClr val="FF0000"/>
                </a:solidFill>
                <a:latin typeface="+mn-ea"/>
              </a:rPr>
              <a:t>” </a:t>
            </a:r>
            <a:r>
              <a:rPr lang="ko-KR" altLang="en-US" sz="1600" b="1" u="sng" dirty="0" smtClean="0">
                <a:solidFill>
                  <a:srgbClr val="FF0000"/>
                </a:solidFill>
                <a:latin typeface="+mn-ea"/>
              </a:rPr>
              <a:t>에 의해 디자인 된 자바스크립트 라이브러리</a:t>
            </a:r>
            <a:endParaRPr lang="en-US" altLang="ko-KR" sz="1600" b="1" u="sng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- jQuery </a:t>
            </a:r>
            <a:r>
              <a:rPr lang="ko-KR" altLang="en-US" sz="1600" dirty="0" smtClean="0">
                <a:latin typeface="+mn-ea"/>
              </a:rPr>
              <a:t>특징 </a:t>
            </a:r>
            <a:endParaRPr lang="en-US" altLang="ko-KR" sz="16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>
                <a:solidFill>
                  <a:srgbClr val="7030A0"/>
                </a:solidFill>
                <a:latin typeface="+mn-ea"/>
              </a:rPr>
              <a:t>           </a:t>
            </a:r>
            <a:r>
              <a:rPr lang="ko-KR" altLang="en-US" sz="1600" b="1" dirty="0" smtClean="0">
                <a:solidFill>
                  <a:srgbClr val="7030A0"/>
                </a:solidFill>
                <a:latin typeface="+mn-ea"/>
              </a:rPr>
              <a:t>단순화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불필요한 코드 줄이고 간결한 형식 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가독성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개발 효율성 높임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</a:t>
            </a:r>
            <a:r>
              <a:rPr lang="ko-KR" altLang="en-US" sz="1600" b="1" dirty="0" smtClean="0">
                <a:solidFill>
                  <a:srgbClr val="7030A0"/>
                </a:solidFill>
                <a:latin typeface="+mn-ea"/>
              </a:rPr>
              <a:t>크로스 </a:t>
            </a:r>
            <a:r>
              <a:rPr lang="ko-KR" altLang="en-US" sz="1600" b="1" dirty="0" err="1" smtClean="0">
                <a:solidFill>
                  <a:srgbClr val="7030A0"/>
                </a:solidFill>
                <a:latin typeface="+mn-ea"/>
              </a:rPr>
              <a:t>브라우징</a:t>
            </a:r>
            <a:r>
              <a:rPr lang="ko-KR" altLang="en-US" sz="1600" b="1" dirty="0" smtClean="0">
                <a:solidFill>
                  <a:srgbClr val="7030A0"/>
                </a:solidFill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웹 표준에 기반을 두어 개발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다양한 브라우저에서 동작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</a:t>
            </a:r>
            <a:r>
              <a:rPr lang="ko-KR" altLang="en-US" sz="1600" b="1" dirty="0" smtClean="0">
                <a:solidFill>
                  <a:srgbClr val="7030A0"/>
                </a:solidFill>
                <a:latin typeface="+mn-ea"/>
              </a:rPr>
              <a:t>효율적인 </a:t>
            </a:r>
            <a:r>
              <a:rPr lang="en-US" altLang="ko-KR" sz="1600" b="1" dirty="0" smtClean="0">
                <a:solidFill>
                  <a:srgbClr val="7030A0"/>
                </a:solidFill>
                <a:latin typeface="+mn-ea"/>
              </a:rPr>
              <a:t>Selector </a:t>
            </a:r>
            <a:r>
              <a:rPr lang="en-US" altLang="ko-KR" sz="1600" dirty="0" smtClean="0">
                <a:solidFill>
                  <a:srgbClr val="7030A0"/>
                </a:solidFill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다양한 </a:t>
            </a:r>
            <a:r>
              <a:rPr lang="en-US" altLang="ko-KR" sz="1600" dirty="0" smtClean="0">
                <a:latin typeface="+mn-ea"/>
              </a:rPr>
              <a:t>selector</a:t>
            </a:r>
            <a:r>
              <a:rPr lang="ko-KR" altLang="en-US" sz="1600" dirty="0" smtClean="0">
                <a:latin typeface="+mn-ea"/>
              </a:rPr>
              <a:t>를 이용하여 원하는 요소 선</a:t>
            </a:r>
            <a:r>
              <a:rPr lang="en-US" altLang="ko-KR" sz="1600" dirty="0" smtClean="0">
                <a:latin typeface="+mn-ea"/>
              </a:rPr>
              <a:t>(:empty, :odd, :even)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en-US" altLang="ko-KR" sz="1600" b="1" dirty="0" smtClean="0">
                <a:latin typeface="+mn-ea"/>
              </a:rPr>
              <a:t>(2) jQuery</a:t>
            </a:r>
            <a:r>
              <a:rPr lang="ko-KR" altLang="en-US" sz="1600" b="1" dirty="0" smtClean="0">
                <a:latin typeface="+mn-ea"/>
              </a:rPr>
              <a:t>의 기본 문법</a:t>
            </a:r>
            <a:endParaRPr lang="en-US" altLang="ko-KR" sz="16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- </a:t>
            </a:r>
            <a:r>
              <a:rPr lang="en-US" altLang="ko-KR" sz="1600" b="1" dirty="0" smtClean="0">
                <a:latin typeface="+mn-ea"/>
              </a:rPr>
              <a:t>jQuery</a:t>
            </a:r>
            <a:r>
              <a:rPr lang="ko-KR" altLang="en-US" sz="1600" b="1" dirty="0" smtClean="0">
                <a:latin typeface="+mn-ea"/>
              </a:rPr>
              <a:t>함수 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  $()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- </a:t>
            </a:r>
            <a:r>
              <a:rPr lang="ko-KR" altLang="en-US" sz="1600" dirty="0" smtClean="0">
                <a:latin typeface="+mn-ea"/>
              </a:rPr>
              <a:t>기본 </a:t>
            </a:r>
            <a:r>
              <a:rPr lang="ko-KR" altLang="en-US" sz="1600" dirty="0" err="1" smtClean="0">
                <a:latin typeface="+mn-ea"/>
              </a:rPr>
              <a:t>선택자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 </a:t>
            </a: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4933181"/>
            <a:ext cx="4284476" cy="192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9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1052736"/>
            <a:ext cx="8496943" cy="561662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2. jQuery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기초</a:t>
            </a:r>
            <a:endParaRPr lang="en-US" altLang="ko-KR" sz="1800" b="1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1) jQuery</a:t>
            </a:r>
            <a:r>
              <a:rPr lang="ko-KR" altLang="en-US" sz="1800" b="1" dirty="0" smtClean="0">
                <a:latin typeface="+mn-ea"/>
              </a:rPr>
              <a:t>의 기초 및 기본 문법 </a:t>
            </a:r>
            <a:r>
              <a:rPr lang="en-US" altLang="ko-KR" sz="1600" dirty="0" smtClean="0">
                <a:latin typeface="+mn-ea"/>
              </a:rPr>
              <a:t>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en-US" altLang="ko-KR" sz="1600" b="1" dirty="0" smtClean="0">
                <a:latin typeface="+mn-ea"/>
              </a:rPr>
              <a:t>(2) jQuery</a:t>
            </a:r>
            <a:r>
              <a:rPr lang="ko-KR" altLang="en-US" sz="1600" b="1" dirty="0" smtClean="0">
                <a:latin typeface="+mn-ea"/>
              </a:rPr>
              <a:t>의 기본 문법</a:t>
            </a:r>
            <a:endParaRPr lang="en-US" altLang="ko-KR" sz="16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    - </a:t>
            </a:r>
            <a:r>
              <a:rPr lang="ko-KR" altLang="en-US" sz="1600" dirty="0" smtClean="0">
                <a:latin typeface="+mn-ea"/>
              </a:rPr>
              <a:t>기본 </a:t>
            </a:r>
            <a:r>
              <a:rPr lang="ko-KR" altLang="en-US" sz="1600" dirty="0" err="1" smtClean="0">
                <a:latin typeface="+mn-ea"/>
              </a:rPr>
              <a:t>선택자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 </a:t>
            </a: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76872"/>
            <a:ext cx="496855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1052736"/>
            <a:ext cx="8496943" cy="5616624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2. jQuery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기초</a:t>
            </a:r>
            <a:endParaRPr lang="en-US" altLang="ko-KR" sz="1800" b="1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2) jQuery</a:t>
            </a:r>
            <a:r>
              <a:rPr lang="ko-KR" altLang="en-US" sz="1800" b="1" dirty="0" smtClean="0">
                <a:latin typeface="+mn-ea"/>
              </a:rPr>
              <a:t>와 </a:t>
            </a:r>
            <a:r>
              <a:rPr lang="en-US" altLang="ko-KR" sz="1800" b="1" dirty="0" smtClean="0">
                <a:latin typeface="+mn-ea"/>
              </a:rPr>
              <a:t>DOM</a:t>
            </a:r>
            <a:r>
              <a:rPr lang="ko-KR" altLang="en-US" sz="1800" b="1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en-US" altLang="ko-KR" sz="1600" b="1" dirty="0" smtClean="0">
                <a:latin typeface="+mn-ea"/>
              </a:rPr>
              <a:t>(1) jQuery DOM </a:t>
            </a:r>
            <a:r>
              <a:rPr lang="ko-KR" altLang="en-US" sz="1600" b="1" dirty="0" smtClean="0">
                <a:latin typeface="+mn-ea"/>
              </a:rPr>
              <a:t>탐색</a:t>
            </a:r>
            <a:endParaRPr lang="en-US" altLang="ko-KR" sz="16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    - </a:t>
            </a:r>
            <a:r>
              <a:rPr lang="ko-KR" altLang="en-US" sz="1600" dirty="0" err="1" smtClean="0">
                <a:latin typeface="+mn-ea"/>
              </a:rPr>
              <a:t>선택자</a:t>
            </a:r>
            <a:r>
              <a:rPr lang="ko-KR" altLang="en-US" sz="1600" dirty="0" smtClean="0">
                <a:latin typeface="+mn-ea"/>
              </a:rPr>
              <a:t> 기반 트리 탐색 메서드                               </a:t>
            </a: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err="1" smtClean="0">
                <a:latin typeface="+mn-ea"/>
              </a:rPr>
              <a:t>필터리</a:t>
            </a:r>
            <a:r>
              <a:rPr lang="ko-KR" altLang="en-US" sz="1600" dirty="0" smtClean="0">
                <a:latin typeface="+mn-ea"/>
              </a:rPr>
              <a:t> 기반 트리 탐색 메서드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 </a:t>
            </a: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7" y="2492896"/>
            <a:ext cx="4407365" cy="40324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495655"/>
            <a:ext cx="381642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6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9947</TotalTime>
  <Words>2382</Words>
  <Application>Microsoft Office PowerPoint</Application>
  <PresentationFormat>화면 슬라이드 쇼(4:3)</PresentationFormat>
  <Paragraphs>515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HY견고딕</vt:lpstr>
      <vt:lpstr>HY나무L</vt:lpstr>
      <vt:lpstr>맑은 고딕</vt:lpstr>
      <vt:lpstr>휴먼편지체</vt:lpstr>
      <vt:lpstr>Wingdings</vt:lpstr>
      <vt:lpstr>Wingdings 2</vt:lpstr>
      <vt:lpstr>가을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Mirim</cp:lastModifiedBy>
  <cp:revision>839</cp:revision>
  <dcterms:created xsi:type="dcterms:W3CDTF">2011-08-27T14:53:28Z</dcterms:created>
  <dcterms:modified xsi:type="dcterms:W3CDTF">2019-05-07T06:32:02Z</dcterms:modified>
</cp:coreProperties>
</file>